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7" r:id="rId2"/>
    <p:sldId id="257" r:id="rId3"/>
    <p:sldId id="258" r:id="rId4"/>
    <p:sldId id="268" r:id="rId5"/>
    <p:sldId id="269" r:id="rId6"/>
    <p:sldId id="270" r:id="rId7"/>
    <p:sldId id="259" r:id="rId8"/>
    <p:sldId id="271" r:id="rId9"/>
    <p:sldId id="272" r:id="rId10"/>
    <p:sldId id="273" r:id="rId11"/>
    <p:sldId id="274" r:id="rId12"/>
    <p:sldId id="277" r:id="rId13"/>
    <p:sldId id="278" r:id="rId14"/>
    <p:sldId id="276" r:id="rId15"/>
    <p:sldId id="281" r:id="rId16"/>
    <p:sldId id="280" r:id="rId17"/>
    <p:sldId id="282" r:id="rId18"/>
    <p:sldId id="283" r:id="rId19"/>
    <p:sldId id="284" r:id="rId20"/>
    <p:sldId id="279" r:id="rId21"/>
    <p:sldId id="285" r:id="rId22"/>
    <p:sldId id="287" r:id="rId23"/>
    <p:sldId id="286" r:id="rId24"/>
    <p:sldId id="288" r:id="rId25"/>
    <p:sldId id="289" r:id="rId26"/>
    <p:sldId id="290" r:id="rId27"/>
    <p:sldId id="291" r:id="rId28"/>
    <p:sldId id="266" r:id="rId29"/>
    <p:sldId id="29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3702" autoAdjust="0"/>
  </p:normalViewPr>
  <p:slideViewPr>
    <p:cSldViewPr snapToGrid="0" showGuides="1">
      <p:cViewPr varScale="1">
        <p:scale>
          <a:sx n="90" d="100"/>
          <a:sy n="90" d="100"/>
        </p:scale>
        <p:origin x="20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63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grafy%20ez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156230049476886"/>
          <c:y val="0.10879639423017101"/>
          <c:w val="0.58147090988626404"/>
          <c:h val="0.77314814814814825"/>
        </c:manualLayout>
      </c:layout>
      <c:pie3DChart>
        <c:varyColors val="1"/>
        <c:ser>
          <c:idx val="0"/>
          <c:order val="0"/>
          <c:spPr>
            <a:solidFill>
              <a:srgbClr val="FF0000"/>
            </a:solidFill>
          </c:spPr>
          <c:explosion val="25"/>
          <c:dPt>
            <c:idx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1-8A63-4801-8216-1076B3CF2456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8A63-4801-8216-1076B3CF245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2,3 %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A63-4801-8216-1076B3CF245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37,7 %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A63-4801-8216-1076B3CF245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60 %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A63-4801-8216-1076B3CF245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List1!$A$79:$A$81</c:f>
              <c:strCache>
                <c:ptCount val="3"/>
                <c:pt idx="0">
                  <c:v>Small farms</c:v>
                </c:pt>
                <c:pt idx="1">
                  <c:v>Medium farms</c:v>
                </c:pt>
                <c:pt idx="2">
                  <c:v>Large farms</c:v>
                </c:pt>
              </c:strCache>
            </c:strRef>
          </c:cat>
          <c:val>
            <c:numRef>
              <c:f>List1!$B$79:$B$81</c:f>
              <c:numCache>
                <c:formatCode>General</c:formatCode>
                <c:ptCount val="3"/>
                <c:pt idx="0">
                  <c:v>2.2999999999999998</c:v>
                </c:pt>
                <c:pt idx="1">
                  <c:v>37.700000000000003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A63-4801-8216-1076B3CF2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F07FF2E-5A09-4D8C-96ED-DFF3E38DC2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21C0422-03DB-4C82-8A77-B8C4A8B7E5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9F950-8FF8-47EF-A10C-AE5A1C4B9448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538B0F-5BFF-472E-A772-8EFD85AACF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6576CC-2BF3-46C7-A1F3-FDD4E4876B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DA8C7-273E-4D2C-860A-24CA4659E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145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2C661-38CA-4B97-BA44-C18F617B1D36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00C0-D88A-427B-95B4-8A9679D6D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70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21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E019CBF-6F6C-1308-CD7A-8A884A4D2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910"/>
            <a:ext cx="9144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510AF5-4381-40E1-828A-550308ADC3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8447"/>
            <a:ext cx="4390931" cy="4518286"/>
          </a:xfrm>
        </p:spPr>
        <p:txBody>
          <a:bodyPr lIns="648000" tIns="414000" bIns="0" anchor="t" anchorCtr="0">
            <a:noAutofit/>
          </a:bodyPr>
          <a:lstStyle>
            <a:lvl1pPr algn="l">
              <a:lnSpc>
                <a:spcPts val="3900"/>
              </a:lnSpc>
              <a:defRPr sz="3300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/>
              <a:t>Název PowerPoint prezentace,</a:t>
            </a:r>
            <a:br>
              <a:rPr lang="cs-CZ" noProof="0" dirty="0"/>
            </a:br>
            <a:r>
              <a:rPr lang="cs-CZ" noProof="0" dirty="0"/>
              <a:t>maximum</a:t>
            </a:r>
            <a:br>
              <a:rPr lang="cs-CZ" noProof="0" dirty="0"/>
            </a:br>
            <a:r>
              <a:rPr lang="cs-CZ" noProof="0" dirty="0"/>
              <a:t>osm řádek, zarovnáno </a:t>
            </a:r>
            <a:br>
              <a:rPr lang="cs-CZ" noProof="0" dirty="0"/>
            </a:br>
            <a:r>
              <a:rPr lang="cs-CZ" noProof="0" dirty="0"/>
              <a:t>zleva odshora</a:t>
            </a:r>
          </a:p>
        </p:txBody>
      </p:sp>
      <p:sp>
        <p:nvSpPr>
          <p:cNvPr id="11" name="Zástupný symbol pro text 2">
            <a:extLst>
              <a:ext uri="{FF2B5EF4-FFF2-40B4-BE49-F238E27FC236}">
                <a16:creationId xmlns:a16="http://schemas.microsoft.com/office/drawing/2014/main" id="{04670152-C586-428C-B537-432D470546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4003491"/>
            <a:ext cx="234888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</a:t>
            </a:r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6D541F0F-B5CE-47C6-B7DC-5839E321DE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41300" y="4003490"/>
            <a:ext cx="234887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</a:t>
            </a:r>
          </a:p>
        </p:txBody>
      </p:sp>
      <p:sp>
        <p:nvSpPr>
          <p:cNvPr id="16" name="Zástupný symbol pro text 2">
            <a:extLst>
              <a:ext uri="{FF2B5EF4-FFF2-40B4-BE49-F238E27FC236}">
                <a16:creationId xmlns:a16="http://schemas.microsoft.com/office/drawing/2014/main" id="{A32C3597-F65C-4CDA-9C5D-CD8150A256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10599" y="4003493"/>
            <a:ext cx="597028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2022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B06A4DAD-501F-431C-A501-B58413D232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0" y="2794475"/>
            <a:ext cx="4572003" cy="698512"/>
          </a:xfrm>
        </p:spPr>
        <p:txBody>
          <a:bodyPr lIns="0" tIns="0" rIns="180000" bIns="0">
            <a:no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200"/>
              </a:spcAft>
              <a:buNone/>
              <a:defRPr lang="cs-CZ" sz="1600" kern="1200" spc="31" baseline="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lang="cs-CZ" sz="12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cs-CZ" noProof="0" dirty="0"/>
              <a:t>Ing. Mgr. Bc. Jméno Příjmení, Ph.D.	</a:t>
            </a:r>
          </a:p>
          <a:p>
            <a:pPr lvl="1"/>
            <a:r>
              <a:rPr lang="cs-CZ" noProof="0" dirty="0"/>
              <a:t>Ces </a:t>
            </a:r>
            <a:r>
              <a:rPr lang="cs-CZ" noProof="0" dirty="0" err="1"/>
              <a:t>remoluptat</a:t>
            </a:r>
            <a:r>
              <a:rPr lang="cs-CZ" noProof="0" dirty="0"/>
              <a:t>. Fic </a:t>
            </a:r>
            <a:r>
              <a:rPr lang="cs-CZ" noProof="0" dirty="0" err="1"/>
              <a:t>testrum</a:t>
            </a:r>
            <a:r>
              <a:rPr lang="cs-CZ" noProof="0" dirty="0"/>
              <a:t>, </a:t>
            </a:r>
            <a:r>
              <a:rPr lang="cs-CZ" noProof="0" dirty="0" err="1"/>
              <a:t>culparumque</a:t>
            </a:r>
            <a:r>
              <a:rPr lang="cs-CZ" noProof="0" dirty="0"/>
              <a:t> </a:t>
            </a:r>
            <a:r>
              <a:rPr lang="cs-CZ" noProof="0" dirty="0" err="1"/>
              <a:t>dria</a:t>
            </a:r>
            <a:r>
              <a:rPr lang="cs-CZ" noProof="0" dirty="0"/>
              <a:t> </a:t>
            </a:r>
            <a:r>
              <a:rPr lang="cs-CZ" noProof="0" dirty="0" err="1"/>
              <a:t>plitatur</a:t>
            </a:r>
            <a:endParaRPr lang="cs-CZ" noProof="0" dirty="0"/>
          </a:p>
          <a:p>
            <a:pPr lvl="1"/>
            <a:r>
              <a:rPr lang="cs-CZ" noProof="0" dirty="0" err="1"/>
              <a:t>Ipsuntus</a:t>
            </a:r>
            <a:r>
              <a:rPr lang="cs-CZ" noProof="0" dirty="0"/>
              <a:t>. </a:t>
            </a:r>
            <a:r>
              <a:rPr lang="cs-CZ" noProof="0" dirty="0" err="1"/>
              <a:t>Porrovitatem</a:t>
            </a:r>
            <a:r>
              <a:rPr lang="cs-CZ" noProof="0" dirty="0"/>
              <a:t> </a:t>
            </a:r>
            <a:r>
              <a:rPr lang="cs-CZ" noProof="0" dirty="0" err="1"/>
              <a:t>fugiat</a:t>
            </a:r>
            <a:r>
              <a:rPr lang="cs-CZ" noProof="0" dirty="0"/>
              <a:t> </a:t>
            </a:r>
            <a:r>
              <a:rPr lang="cs-CZ" noProof="0" dirty="0" err="1"/>
              <a:t>odi</a:t>
            </a:r>
            <a:r>
              <a:rPr lang="cs-CZ" noProof="0" dirty="0"/>
              <a:t> </a:t>
            </a:r>
            <a:r>
              <a:rPr lang="cs-CZ" noProof="0" dirty="0" err="1"/>
              <a:t>occum</a:t>
            </a:r>
            <a:r>
              <a:rPr lang="cs-CZ" noProof="0" dirty="0"/>
              <a:t> </a:t>
            </a:r>
            <a:r>
              <a:rPr lang="cs-CZ" noProof="0" dirty="0" err="1"/>
              <a:t>aces</a:t>
            </a:r>
            <a:r>
              <a:rPr lang="cs-CZ" noProof="0" dirty="0"/>
              <a:t> </a:t>
            </a:r>
            <a:r>
              <a:rPr lang="cs-CZ" noProof="0" dirty="0" err="1"/>
              <a:t>aussim</a:t>
            </a:r>
            <a:r>
              <a:rPr lang="cs-CZ" dirty="0"/>
              <a:t>			                     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6FA774B-88AC-4F8A-95E1-F04EC654DBF6}"/>
              </a:ext>
            </a:extLst>
          </p:cNvPr>
          <p:cNvCxnSpPr/>
          <p:nvPr userDrawn="1"/>
        </p:nvCxnSpPr>
        <p:spPr>
          <a:xfrm>
            <a:off x="4806888" y="4003490"/>
            <a:ext cx="0" cy="260793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3CFFC30-0420-44B1-8858-7C5A2765B9DF}"/>
              </a:ext>
            </a:extLst>
          </p:cNvPr>
          <p:cNvCxnSpPr/>
          <p:nvPr userDrawn="1"/>
        </p:nvCxnSpPr>
        <p:spPr>
          <a:xfrm>
            <a:off x="5076187" y="4003489"/>
            <a:ext cx="0" cy="260793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5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53E62B-0529-488E-8E97-A92D3D0F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bIns="144000"/>
          <a:lstStyle>
            <a:lvl1pPr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41119-8629-4206-ABA6-3FAD83B8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4" y="6300056"/>
            <a:ext cx="3086100" cy="545244"/>
          </a:xfrm>
        </p:spPr>
        <p:txBody>
          <a:bodyPr bIns="144000"/>
          <a:lstStyle>
            <a:lvl1pPr>
              <a:defRPr sz="1100"/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488C2-8778-47E7-B90B-90C218F51B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1390650"/>
            <a:ext cx="8464991" cy="4786314"/>
          </a:xfrm>
        </p:spPr>
        <p:txBody>
          <a:bodyPr lIns="64800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179996">
              <a:lnSpc>
                <a:spcPts val="19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Text závěru zarovnán doleva, bez dělení slov.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4" y="438151"/>
            <a:ext cx="7879556" cy="952500"/>
          </a:xfrm>
        </p:spPr>
        <p:txBody>
          <a:bodyPr lIns="648000" bIns="0"/>
          <a:lstStyle>
            <a:lvl1pPr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Závěr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05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ěkuj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C11B805-2AB4-708C-BD64-60A01A6403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1"/>
            <a:ext cx="9142737" cy="685705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" y="2109457"/>
            <a:ext cx="7223402" cy="896293"/>
          </a:xfrm>
        </p:spPr>
        <p:txBody>
          <a:bodyPr lIns="684000"/>
          <a:lstStyle>
            <a:lvl1pPr>
              <a:defRPr sz="3300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Děkujeme za pozornost</a:t>
            </a:r>
            <a:endParaRPr lang="en-GB" dirty="0"/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F90F6FC8-EB83-457D-B733-07515518D28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3" y="3626757"/>
            <a:ext cx="6535271" cy="1052639"/>
          </a:xfrm>
        </p:spPr>
        <p:txBody>
          <a:bodyPr lIns="648000" tIns="72000"/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200"/>
              </a:spcBef>
              <a:buClr>
                <a:schemeClr val="tx2"/>
              </a:buClr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79996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Ing. Mgr. Bc. Jméno Příjmení, Ph.D.</a:t>
            </a:r>
          </a:p>
          <a:p>
            <a:pPr lvl="1"/>
            <a:r>
              <a:rPr lang="cs-CZ" dirty="0"/>
              <a:t>Quis et </a:t>
            </a:r>
            <a:r>
              <a:rPr lang="cs-CZ" dirty="0" err="1"/>
              <a:t>venimin</a:t>
            </a:r>
            <a:r>
              <a:rPr lang="cs-CZ" dirty="0"/>
              <a:t>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 err="1"/>
              <a:t>Venimin</a:t>
            </a:r>
            <a:r>
              <a:rPr lang="cs-CZ" dirty="0"/>
              <a:t>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BE4E356F-5034-442E-B93C-F60F420A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9048" y="5396852"/>
            <a:ext cx="1871663" cy="279301"/>
          </a:xfrm>
        </p:spPr>
        <p:txBody>
          <a:bodyPr lIns="0" bIns="46800" anchor="ctr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cs-CZ" dirty="0"/>
              <a:t>+111 123 456 789</a:t>
            </a:r>
            <a:endParaRPr lang="en-GB" baseline="30000" dirty="0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77E28A7D-CAD0-4479-A90D-F79AACD542E8}"/>
              </a:ext>
            </a:extLst>
          </p:cNvPr>
          <p:cNvSpPr txBox="1">
            <a:spLocks/>
          </p:cNvSpPr>
          <p:nvPr userDrawn="1"/>
        </p:nvSpPr>
        <p:spPr>
          <a:xfrm>
            <a:off x="959052" y="6084875"/>
            <a:ext cx="1871662" cy="400802"/>
          </a:xfrm>
          <a:prstGeom prst="rect">
            <a:avLst/>
          </a:prstGeom>
        </p:spPr>
        <p:txBody>
          <a:bodyPr vert="horz" lIns="0" tIns="45720" rIns="0" bIns="46800" rtlCol="0" anchor="ctr" anchorCtr="0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dirty="0">
                <a:solidFill>
                  <a:schemeClr val="bg1"/>
                </a:solidFill>
              </a:rPr>
              <a:t>www.sofaredu.eu</a:t>
            </a:r>
            <a:endParaRPr lang="en-GB" sz="1600" baseline="30000" dirty="0">
              <a:solidFill>
                <a:schemeClr val="bg1"/>
              </a:solidFill>
            </a:endParaRPr>
          </a:p>
        </p:txBody>
      </p:sp>
      <p:sp>
        <p:nvSpPr>
          <p:cNvPr id="14" name="Zástupný obsah 3">
            <a:extLst>
              <a:ext uri="{FF2B5EF4-FFF2-40B4-BE49-F238E27FC236}">
                <a16:creationId xmlns:a16="http://schemas.microsoft.com/office/drawing/2014/main" id="{369BAC2E-75B1-46B3-BAEB-6B87FE668C5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60730" y="5685202"/>
            <a:ext cx="1871662" cy="400802"/>
          </a:xfrm>
        </p:spPr>
        <p:txBody>
          <a:bodyPr lIns="0" tIns="7200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16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79996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jméno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@mail.com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4472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53E62B-0529-488E-8E97-A92D3D0F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78986" y="6300062"/>
            <a:ext cx="1857870" cy="545243"/>
          </a:xfrm>
        </p:spPr>
        <p:txBody>
          <a:bodyPr bIns="144000"/>
          <a:lstStyle>
            <a:lvl1pPr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41119-8629-4206-ABA6-3FAD83B8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4" y="6300056"/>
            <a:ext cx="3086100" cy="545244"/>
          </a:xfrm>
        </p:spPr>
        <p:txBody>
          <a:bodyPr bIns="144000"/>
          <a:lstStyle>
            <a:lvl1pPr>
              <a:defRPr sz="1100"/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488C2-8778-47E7-B90B-90C218F51B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602463"/>
            <a:ext cx="9144000" cy="4574500"/>
          </a:xfrm>
        </p:spPr>
        <p:txBody>
          <a:bodyPr lIns="648000" tIns="0" rIns="0" bIns="0"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lang="cs-CZ" sz="23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-179996" algn="l" defTabSz="432000" rtl="0" eaLnBrk="1" fontAlgn="auto" latinLnBrk="0" hangingPunct="1">
              <a:lnSpc>
                <a:spcPts val="192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>
                <a:tab pos="432000" algn="r"/>
              </a:tabLst>
              <a:defRPr lang="cs-CZ" sz="17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cs-CZ" noProof="0" dirty="0"/>
              <a:t>Kapitola 1 							                    </a:t>
            </a:r>
          </a:p>
          <a:p>
            <a:pPr lvl="1"/>
            <a:r>
              <a:rPr lang="cs-CZ" noProof="0" dirty="0" err="1"/>
              <a:t>Quis</a:t>
            </a:r>
            <a:r>
              <a:rPr lang="cs-CZ" noProof="0" dirty="0"/>
              <a:t> et venim </a:t>
            </a:r>
            <a:r>
              <a:rPr lang="cs-CZ" noProof="0" dirty="0" err="1"/>
              <a:t>numquam</a:t>
            </a:r>
            <a:r>
              <a:rPr lang="cs-CZ" noProof="0" dirty="0"/>
              <a:t> </a:t>
            </a:r>
            <a:r>
              <a:rPr lang="cs-CZ" noProof="0" dirty="0" err="1"/>
              <a:t>rera</a:t>
            </a:r>
            <a:r>
              <a:rPr lang="cs-CZ" noProof="0" dirty="0"/>
              <a:t> </a:t>
            </a:r>
            <a:r>
              <a:rPr lang="cs-CZ" noProof="0" dirty="0" err="1"/>
              <a:t>cus</a:t>
            </a:r>
            <a:r>
              <a:rPr lang="cs-CZ" noProof="0" dirty="0"/>
              <a:t> </a:t>
            </a:r>
            <a:r>
              <a:rPr lang="cs-CZ" noProof="0" dirty="0" err="1"/>
              <a:t>eliam</a:t>
            </a:r>
            <a:r>
              <a:rPr lang="cs-CZ" noProof="0" dirty="0"/>
              <a:t> et </a:t>
            </a:r>
            <a:r>
              <a:rPr lang="cs-CZ" noProof="0" dirty="0" err="1"/>
              <a:t>et</a:t>
            </a:r>
            <a:r>
              <a:rPr lang="cs-CZ" noProof="0" dirty="0"/>
              <a:t> </a:t>
            </a:r>
            <a:r>
              <a:rPr lang="cs-CZ" noProof="0" dirty="0" err="1"/>
              <a:t>volecusandit</a:t>
            </a:r>
            <a:r>
              <a:rPr lang="cs-CZ" noProof="0" dirty="0"/>
              <a:t> 					2	              </a:t>
            </a:r>
          </a:p>
          <a:p>
            <a:pPr lvl="1"/>
            <a:r>
              <a:rPr lang="cs-CZ" noProof="0" dirty="0" err="1"/>
              <a:t>Quis</a:t>
            </a:r>
            <a:r>
              <a:rPr lang="cs-CZ" noProof="0" dirty="0"/>
              <a:t> et venim </a:t>
            </a:r>
            <a:r>
              <a:rPr lang="cs-CZ" noProof="0" dirty="0" err="1"/>
              <a:t>numquam</a:t>
            </a:r>
            <a:r>
              <a:rPr lang="cs-CZ" noProof="0" dirty="0"/>
              <a:t> </a:t>
            </a:r>
            <a:r>
              <a:rPr lang="cs-CZ" noProof="0" dirty="0" err="1"/>
              <a:t>rera</a:t>
            </a:r>
            <a:r>
              <a:rPr lang="cs-CZ" noProof="0" dirty="0"/>
              <a:t> </a:t>
            </a:r>
            <a:r>
              <a:rPr lang="cs-CZ" noProof="0" dirty="0" err="1"/>
              <a:t>cus</a:t>
            </a:r>
            <a:r>
              <a:rPr lang="cs-CZ" noProof="0" dirty="0"/>
              <a:t> </a:t>
            </a:r>
            <a:r>
              <a:rPr lang="cs-CZ" noProof="0" dirty="0" err="1"/>
              <a:t>eliam</a:t>
            </a:r>
            <a:r>
              <a:rPr lang="cs-CZ" noProof="0" dirty="0"/>
              <a:t> et </a:t>
            </a:r>
            <a:r>
              <a:rPr lang="cs-CZ" noProof="0" dirty="0" err="1"/>
              <a:t>et</a:t>
            </a:r>
            <a:r>
              <a:rPr lang="cs-CZ" noProof="0" dirty="0"/>
              <a:t> </a:t>
            </a:r>
            <a:r>
              <a:rPr lang="cs-CZ" noProof="0" dirty="0" err="1"/>
              <a:t>volecusandit</a:t>
            </a:r>
            <a:r>
              <a:rPr lang="cs-CZ" noProof="0" dirty="0"/>
              <a:t> 					3	               </a:t>
            </a:r>
          </a:p>
          <a:p>
            <a:pPr lvl="1"/>
            <a:endParaRPr lang="cs-CZ" noProof="0" dirty="0"/>
          </a:p>
          <a:p>
            <a:pPr lvl="0"/>
            <a:r>
              <a:rPr lang="cs-CZ" noProof="0" dirty="0"/>
              <a:t>Kapitola 2</a:t>
            </a:r>
          </a:p>
          <a:p>
            <a:pPr lvl="1"/>
            <a:r>
              <a:rPr lang="cs-CZ" noProof="0" dirty="0" err="1"/>
              <a:t>Quis</a:t>
            </a:r>
            <a:r>
              <a:rPr lang="cs-CZ" noProof="0" dirty="0"/>
              <a:t> et venim </a:t>
            </a:r>
            <a:r>
              <a:rPr lang="cs-CZ" noProof="0" dirty="0" err="1"/>
              <a:t>numquam</a:t>
            </a:r>
            <a:r>
              <a:rPr lang="cs-CZ" dirty="0"/>
              <a:t>													6																		               		                                    	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4" y="681042"/>
            <a:ext cx="7879556" cy="804863"/>
          </a:xfrm>
        </p:spPr>
        <p:txBody>
          <a:bodyPr lIns="648000">
            <a:noAutofit/>
          </a:bodyPr>
          <a:lstStyle>
            <a:lvl1pPr>
              <a:lnSpc>
                <a:spcPts val="3400"/>
              </a:lnSpc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obsah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18950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ázev a podtitul 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3E59F8E-8BA2-AC2E-4569-77CAD6921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ástupný obsah 3">
            <a:extLst>
              <a:ext uri="{FF2B5EF4-FFF2-40B4-BE49-F238E27FC236}">
                <a16:creationId xmlns:a16="http://schemas.microsoft.com/office/drawing/2014/main" id="{BAC84FFF-E2DC-4583-9616-9A8CA883E4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" y="809625"/>
            <a:ext cx="7559641" cy="3481718"/>
          </a:xfrm>
        </p:spPr>
        <p:txBody>
          <a:bodyPr lIns="648000" tIns="72000">
            <a:no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3400"/>
              </a:lnSpc>
              <a:spcBef>
                <a:spcPts val="3400"/>
              </a:spcBef>
              <a:buClr>
                <a:schemeClr val="tx2"/>
              </a:buClr>
              <a:buFontTx/>
              <a:buNone/>
              <a:defRPr sz="3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79996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Název kapitoly </a:t>
            </a:r>
            <a:r>
              <a:rPr lang="cs-CZ" dirty="0" err="1"/>
              <a:t>faci</a:t>
            </a:r>
            <a:br>
              <a:rPr lang="cs-CZ" dirty="0"/>
            </a:br>
            <a:r>
              <a:rPr lang="cs-CZ" dirty="0" err="1"/>
              <a:t>cuptatiaes</a:t>
            </a:r>
            <a:r>
              <a:rPr lang="cs-CZ" dirty="0"/>
              <a:t> sum </a:t>
            </a:r>
            <a:r>
              <a:rPr lang="cs-CZ" dirty="0" err="1"/>
              <a:t>velignam</a:t>
            </a:r>
            <a:r>
              <a:rPr lang="cs-CZ" dirty="0"/>
              <a:t> , </a:t>
            </a:r>
            <a:r>
              <a:rPr lang="cs-CZ" dirty="0" err="1"/>
              <a:t>quam</a:t>
            </a:r>
            <a:r>
              <a:rPr lang="cs-CZ" dirty="0"/>
              <a:t>, </a:t>
            </a:r>
            <a:r>
              <a:rPr lang="cs-CZ" dirty="0" err="1"/>
              <a:t>occuturem</a:t>
            </a:r>
            <a:r>
              <a:rPr lang="cs-CZ" dirty="0"/>
              <a:t>. Ed qui cese </a:t>
            </a:r>
            <a:r>
              <a:rPr lang="cs-CZ" dirty="0" err="1"/>
              <a:t>voluptaspero</a:t>
            </a:r>
            <a:r>
              <a:rPr lang="cs-CZ" dirty="0"/>
              <a:t> </a:t>
            </a:r>
            <a:r>
              <a:rPr lang="cs-CZ" dirty="0" err="1"/>
              <a:t>ovitaquaspiet</a:t>
            </a:r>
            <a:r>
              <a:rPr lang="cs-CZ" dirty="0"/>
              <a:t> </a:t>
            </a:r>
            <a:r>
              <a:rPr lang="cs-CZ" dirty="0" err="1"/>
              <a:t>derumetur</a:t>
            </a:r>
            <a:endParaRPr lang="cs-CZ" dirty="0"/>
          </a:p>
          <a:p>
            <a:pPr lvl="1"/>
            <a:r>
              <a:rPr lang="cs-CZ" dirty="0"/>
              <a:t>Podtitul kapitoly </a:t>
            </a:r>
            <a:r>
              <a:rPr lang="cs-CZ" dirty="0" err="1"/>
              <a:t>faci</a:t>
            </a:r>
            <a:r>
              <a:rPr lang="cs-CZ" dirty="0"/>
              <a:t> </a:t>
            </a:r>
            <a:r>
              <a:rPr lang="cs-CZ" dirty="0" err="1"/>
              <a:t>cuptatiaes</a:t>
            </a:r>
            <a:r>
              <a:rPr lang="cs-CZ" dirty="0"/>
              <a:t> sum</a:t>
            </a:r>
            <a:br>
              <a:rPr lang="cs-CZ" dirty="0"/>
            </a:br>
            <a:r>
              <a:rPr lang="cs-CZ" dirty="0"/>
              <a:t>Ovitaquaspiet </a:t>
            </a:r>
            <a:r>
              <a:rPr lang="cs-CZ" dirty="0" err="1"/>
              <a:t>derumetur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40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850" y="668342"/>
            <a:ext cx="7840299" cy="1022351"/>
          </a:xfrm>
        </p:spPr>
        <p:txBody>
          <a:bodyPr lIns="0" tIns="46800" anchor="t" anchorCtr="0">
            <a:no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doleva, 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1850" y="1801081"/>
            <a:ext cx="3860844" cy="703994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 s odrážkami a nadpisem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1850" y="2505075"/>
            <a:ext cx="3860844" cy="3684588"/>
          </a:xfrm>
        </p:spPr>
        <p:txBody>
          <a:bodyPr lIns="0" tIns="72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1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10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CEAD2E-F707-43D2-8D8F-E58D870FC88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79157" y="1801084"/>
            <a:ext cx="3812992" cy="703995"/>
          </a:xfrm>
        </p:spPr>
        <p:txBody>
          <a:bodyPr lIns="90000" anchor="t" anchorCtr="0">
            <a:noAutofit/>
          </a:bodyPr>
          <a:lstStyle>
            <a:lvl1pPr marL="0" indent="0">
              <a:buNone/>
              <a:defRPr lang="cs-CZ" sz="2200" b="1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 s odrážkami a nadpisem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4592D0E3-54C9-4D4A-A57D-3C81EFF49AB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679158" y="2505074"/>
            <a:ext cx="3812992" cy="3684588"/>
          </a:xfrm>
        </p:spPr>
        <p:txBody>
          <a:bodyPr lIns="90000" tIns="72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1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10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br>
              <a:rPr lang="cs-CZ" dirty="0"/>
            </a:b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et </a:t>
            </a:r>
            <a:r>
              <a:rPr lang="cs-CZ" dirty="0" err="1"/>
              <a:t>colecusandit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54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689" y="668340"/>
            <a:ext cx="7906366" cy="64611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Jednořádkový nadpis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4688" y="1754016"/>
            <a:ext cx="3888005" cy="72390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</a:t>
            </a:r>
            <a:br>
              <a:rPr lang="cs-CZ" dirty="0"/>
            </a:br>
            <a:r>
              <a:rPr lang="cs-CZ" dirty="0"/>
              <a:t>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688" y="2505075"/>
            <a:ext cx="3888006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4507" y="1781175"/>
            <a:ext cx="3734805" cy="2571750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896" indent="-342891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887" indent="-342891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736306" y="4412316"/>
            <a:ext cx="3794749" cy="885600"/>
          </a:xfrm>
        </p:spPr>
        <p:txBody>
          <a:bodyPr lIns="90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br>
              <a:rPr lang="cs-CZ" dirty="0"/>
            </a:b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32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743" y="668340"/>
            <a:ext cx="7897312" cy="64611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Jednořádkový nadpis 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742" y="1753072"/>
            <a:ext cx="3878951" cy="74295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742" y="2505075"/>
            <a:ext cx="3878952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36306" y="1762126"/>
            <a:ext cx="3794749" cy="3438525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896" indent="-342891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887" indent="-342891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721796" y="5400675"/>
            <a:ext cx="3809260" cy="788988"/>
          </a:xfrm>
        </p:spPr>
        <p:txBody>
          <a:bodyPr lIns="36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78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743" y="668340"/>
            <a:ext cx="7897312" cy="97433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742" y="1753072"/>
            <a:ext cx="3878951" cy="74295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742" y="2505075"/>
            <a:ext cx="3878952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36306" y="1762126"/>
            <a:ext cx="3794749" cy="3438525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896" indent="-342891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887" indent="-342891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721796" y="5400675"/>
            <a:ext cx="3809260" cy="788988"/>
          </a:xfrm>
        </p:spPr>
        <p:txBody>
          <a:bodyPr lIns="36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22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á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60903" y="5438774"/>
            <a:ext cx="7870152" cy="545243"/>
          </a:xfrm>
        </p:spPr>
        <p:txBody>
          <a:bodyPr lIns="0" tIns="46800" rIns="0" bIns="0">
            <a:norm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Popiska, měla by být krátká, bez dělení slov, zarovnána doleva.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 Ne et </a:t>
            </a:r>
            <a:r>
              <a:rPr lang="cs-CZ" dirty="0" err="1"/>
              <a:t>illenih</a:t>
            </a:r>
            <a:r>
              <a:rPr lang="cs-CZ" dirty="0"/>
              <a:t> </a:t>
            </a:r>
            <a:r>
              <a:rPr lang="cs-CZ" dirty="0" err="1"/>
              <a:t>ictiam</a:t>
            </a:r>
            <a:r>
              <a:rPr lang="cs-CZ" dirty="0"/>
              <a:t> </a:t>
            </a:r>
            <a:r>
              <a:rPr lang="cs-CZ" dirty="0" err="1"/>
              <a:t>rem</a:t>
            </a:r>
            <a:r>
              <a:rPr lang="cs-CZ" dirty="0"/>
              <a:t>. Et plita </a:t>
            </a:r>
            <a:r>
              <a:rPr lang="cs-CZ" dirty="0" err="1"/>
              <a:t>sus</a:t>
            </a:r>
            <a:endParaRPr lang="cs-CZ" dirty="0"/>
          </a:p>
        </p:txBody>
      </p:sp>
      <p:sp>
        <p:nvSpPr>
          <p:cNvPr id="10" name="Zástupný obsah 11">
            <a:extLst>
              <a:ext uri="{FF2B5EF4-FFF2-40B4-BE49-F238E27FC236}">
                <a16:creationId xmlns:a16="http://schemas.microsoft.com/office/drawing/2014/main" id="{CA356CCC-F898-4B43-8EA0-2C9FD3059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0902" y="1876429"/>
            <a:ext cx="7870152" cy="34183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F483E421-82E4-4242-9E91-178B4AC74D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03" y="668342"/>
            <a:ext cx="7870152" cy="836079"/>
          </a:xfrm>
        </p:spPr>
        <p:txBody>
          <a:bodyPr lIns="0" tIns="46800" anchor="t" anchorCtr="0">
            <a:no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95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ázev+text ve4 úrovn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73BB03D-30D0-4F9D-8CA1-257BD9779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25CB23-83F8-4E92-BCE7-5943D3DA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F8AA3EE-05A3-45B3-B7EA-9A4E5EDC3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03" y="668342"/>
            <a:ext cx="7822194" cy="1022351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</a:t>
            </a:r>
            <a:endParaRPr lang="en-GB" dirty="0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6A0F913-BDE8-4413-9F6C-9B23331613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903" y="1801086"/>
            <a:ext cx="7822194" cy="427769"/>
          </a:xfrm>
        </p:spPr>
        <p:txBody>
          <a:bodyPr lIns="0" anchor="t" anchorCtr="0">
            <a:norm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</a:t>
            </a:r>
            <a:br>
              <a:rPr lang="cs-CZ" dirty="0"/>
            </a:br>
            <a:endParaRPr lang="cs-CZ" dirty="0"/>
          </a:p>
        </p:txBody>
      </p:sp>
      <p:sp>
        <p:nvSpPr>
          <p:cNvPr id="10" name="Zástupný obsah 3">
            <a:extLst>
              <a:ext uri="{FF2B5EF4-FFF2-40B4-BE49-F238E27FC236}">
                <a16:creationId xmlns:a16="http://schemas.microsoft.com/office/drawing/2014/main" id="{F485995A-C222-438A-B0FE-6D92DF9C6D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0903" y="2228855"/>
            <a:ext cx="7822194" cy="3960813"/>
          </a:xfrm>
        </p:spPr>
        <p:txBody>
          <a:bodyPr lIns="0" tIns="36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7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 err="1"/>
              <a:t>Facercipid</a:t>
            </a:r>
            <a:r>
              <a:rPr lang="cs-CZ" dirty="0"/>
              <a:t>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 </a:t>
            </a:r>
            <a:r>
              <a:rPr lang="cs-CZ" dirty="0" err="1"/>
              <a:t>acercipid</a:t>
            </a:r>
            <a:r>
              <a:rPr lang="cs-CZ" dirty="0"/>
              <a:t> maxim. 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Venimin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</a:p>
          <a:p>
            <a:pPr lvl="2"/>
            <a:r>
              <a:rPr lang="cs-CZ" dirty="0"/>
              <a:t>Venimin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058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9C0C2B6-63DD-828E-E2F4-0B44A9D664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3214D28-0DA1-4624-BAB7-B2F6E5DBF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1DD6FD-91DB-45E3-87DD-112AED868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825625"/>
            <a:ext cx="91368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86BE7-A26E-4F3E-9866-CEB104363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311901"/>
            <a:ext cx="3086100" cy="545244"/>
          </a:xfrm>
          <a:prstGeom prst="rect">
            <a:avLst/>
          </a:prstGeom>
        </p:spPr>
        <p:txBody>
          <a:bodyPr vert="horz" lIns="648000" tIns="45720" rIns="0" bIns="144000" rtlCol="0" anchor="b" anchorCtr="0"/>
          <a:lstStyle>
            <a:lvl1pPr algn="l">
              <a:lnSpc>
                <a:spcPts val="1335"/>
              </a:lnSpc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E8839A-E64B-463B-B902-6C78D4BEF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456" y="6300062"/>
            <a:ext cx="2057400" cy="545243"/>
          </a:xfrm>
          <a:prstGeom prst="rect">
            <a:avLst/>
          </a:prstGeom>
        </p:spPr>
        <p:txBody>
          <a:bodyPr vert="horz" lIns="0" tIns="45720" rIns="648000" bIns="144000" rtlCol="0" anchor="b" anchorCtr="0"/>
          <a:lstStyle>
            <a:lvl1pPr algn="r">
              <a:lnSpc>
                <a:spcPts val="1335"/>
              </a:lnSpc>
              <a:defRPr sz="1100" b="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74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3" r:id="rId4"/>
    <p:sldLayoutId id="2147483662" r:id="rId5"/>
    <p:sldLayoutId id="2147483667" r:id="rId6"/>
    <p:sldLayoutId id="2147483668" r:id="rId7"/>
    <p:sldLayoutId id="2147483666" r:id="rId8"/>
    <p:sldLayoutId id="2147483654" r:id="rId9"/>
    <p:sldLayoutId id="2147483663" r:id="rId10"/>
    <p:sldLayoutId id="2147483664" r:id="rId1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1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6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61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7DDF12-B719-4928-AC12-F785D199D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447"/>
            <a:ext cx="4390931" cy="4518286"/>
          </a:xfrm>
        </p:spPr>
        <p:txBody>
          <a:bodyPr anchor="ctr"/>
          <a:lstStyle/>
          <a:p>
            <a:r>
              <a:rPr lang="cs-CZ" dirty="0"/>
              <a:t>Social farming in practice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070C48-7B3A-47A4-B80C-312EC55E3E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9775" y="4003675"/>
            <a:ext cx="234950" cy="260350"/>
          </a:xfrm>
        </p:spPr>
        <p:txBody>
          <a:bodyPr/>
          <a:lstStyle/>
          <a:p>
            <a:r>
              <a:rPr lang="de-DE" dirty="0"/>
              <a:t>00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703F81-5C0F-4E59-AAA3-6E6C6D5258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06951" y="4003675"/>
            <a:ext cx="276224" cy="260350"/>
          </a:xfrm>
        </p:spPr>
        <p:txBody>
          <a:bodyPr/>
          <a:lstStyle/>
          <a:p>
            <a:r>
              <a:rPr lang="de-DE" dirty="0"/>
              <a:t>00</a:t>
            </a:r>
            <a:endParaRPr lang="en-GB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153CB7-257E-42F3-8844-6080AEA068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83175" y="4003675"/>
            <a:ext cx="596900" cy="260350"/>
          </a:xfrm>
        </p:spPr>
        <p:txBody>
          <a:bodyPr/>
          <a:lstStyle/>
          <a:p>
            <a:r>
              <a:rPr lang="de-DE" dirty="0"/>
              <a:t>0000</a:t>
            </a:r>
            <a:endParaRPr lang="en-GB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F32F526-0F68-4D27-AC42-431F4A79F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794475"/>
            <a:ext cx="4572003" cy="698512"/>
          </a:xfrm>
        </p:spPr>
        <p:txBody>
          <a:bodyPr/>
          <a:lstStyle/>
          <a:p>
            <a:r>
              <a:rPr lang="de-DE" dirty="0"/>
              <a:t>Name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Lecturer</a:t>
            </a:r>
            <a:endParaRPr lang="en-GB" dirty="0"/>
          </a:p>
          <a:p>
            <a:pPr lvl="1"/>
            <a:r>
              <a:rPr lang="de-DE" dirty="0"/>
              <a:t>Institution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Lecturer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17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50" y="668342"/>
            <a:ext cx="7840299" cy="1022351"/>
          </a:xfrm>
        </p:spPr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850" y="1801081"/>
            <a:ext cx="3860844" cy="703994"/>
          </a:xfrm>
        </p:spPr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463" y="2505075"/>
            <a:ext cx="3622136" cy="3684588"/>
          </a:xfrm>
        </p:spPr>
        <p:txBody>
          <a:bodyPr>
            <a:normAutofit/>
          </a:bodyPr>
          <a:lstStyle/>
          <a:p>
            <a:r>
              <a:rPr lang="cs-CZ" dirty="0" err="1"/>
              <a:t>Cooperation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farming</a:t>
            </a:r>
            <a:r>
              <a:rPr lang="cs-CZ" dirty="0"/>
              <a:t> </a:t>
            </a:r>
            <a:r>
              <a:rPr lang="cs-CZ" dirty="0" err="1"/>
              <a:t>specialist</a:t>
            </a:r>
            <a:endParaRPr lang="cs-CZ" dirty="0"/>
          </a:p>
          <a:p>
            <a:pPr>
              <a:spcBef>
                <a:spcPts val="1200"/>
              </a:spcBef>
            </a:pPr>
            <a:r>
              <a:rPr lang="cs-CZ" dirty="0"/>
              <a:t>Conditions prepared for therapy and education</a:t>
            </a:r>
          </a:p>
          <a:p>
            <a:pPr>
              <a:spcBef>
                <a:spcPts val="1200"/>
              </a:spcBef>
            </a:pPr>
            <a:r>
              <a:rPr lang="cs-CZ" dirty="0"/>
              <a:t>Implementation of agriculture into social service environment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6E31523-7CC3-44B7-BC38-D07C8E7AC7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9456" y="6300062"/>
            <a:ext cx="20574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93" y="1179517"/>
            <a:ext cx="4529336" cy="25477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" y="4885099"/>
            <a:ext cx="3159033" cy="1776957"/>
          </a:xfrm>
          <a:prstGeom prst="rect">
            <a:avLst/>
          </a:prstGeom>
        </p:spPr>
      </p:pic>
      <p:pic>
        <p:nvPicPr>
          <p:cNvPr id="10" name="Picture 3" descr="wheechair_accessible_raised_bed_-_1500_x_1125_x_850">
            <a:extLst>
              <a:ext uri="{FF2B5EF4-FFF2-40B4-BE49-F238E27FC236}">
                <a16:creationId xmlns:a16="http://schemas.microsoft.com/office/drawing/2014/main" id="{60780EF6-C408-4766-96A2-369650A10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148" y="4328992"/>
            <a:ext cx="2208377" cy="181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618EB56-C0AD-40D0-80E3-47BBEDAC0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93" y="3883170"/>
            <a:ext cx="3208644" cy="277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90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/>
              <a:t> 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723" y="2505075"/>
            <a:ext cx="3860844" cy="3684588"/>
          </a:xfrm>
        </p:spPr>
        <p:txBody>
          <a:bodyPr>
            <a:normAutofit/>
          </a:bodyPr>
          <a:lstStyle/>
          <a:p>
            <a:r>
              <a:rPr lang="cs-CZ" dirty="0" err="1"/>
              <a:t>Optimal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r>
              <a:rPr lang="cs-CZ" dirty="0"/>
              <a:t> = </a:t>
            </a:r>
            <a:r>
              <a:rPr lang="cs-CZ" dirty="0" err="1"/>
              <a:t>Everything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participants</a:t>
            </a:r>
            <a:r>
              <a:rPr lang="cs-CZ" dirty="0"/>
              <a:t> </a:t>
            </a:r>
            <a:r>
              <a:rPr lang="cs-CZ" dirty="0" err="1"/>
              <a:t>well</a:t>
            </a:r>
            <a:r>
              <a:rPr lang="cs-CZ" dirty="0"/>
              <a:t> </a:t>
            </a:r>
            <a:r>
              <a:rPr lang="cs-CZ" dirty="0" err="1"/>
              <a:t>being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11</a:t>
            </a:fld>
            <a:endParaRPr lang="en-GB" dirty="0"/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243840" y="3949007"/>
            <a:ext cx="4397829" cy="212496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i="1" dirty="0"/>
              <a:t>„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built</a:t>
            </a:r>
            <a:r>
              <a:rPr lang="cs-CZ" i="1" dirty="0"/>
              <a:t> a ramp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wheelchairs</a:t>
            </a:r>
            <a:r>
              <a:rPr lang="cs-CZ" i="1" dirty="0"/>
              <a:t>, 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built</a:t>
            </a:r>
            <a:r>
              <a:rPr lang="cs-CZ" i="1" dirty="0"/>
              <a:t> </a:t>
            </a:r>
            <a:r>
              <a:rPr lang="cs-CZ" i="1" dirty="0" err="1"/>
              <a:t>toilets</a:t>
            </a:r>
            <a:r>
              <a:rPr lang="cs-CZ" i="1" dirty="0"/>
              <a:t>, 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expanded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alleys</a:t>
            </a:r>
            <a:r>
              <a:rPr lang="cs-CZ" i="1" dirty="0"/>
              <a:t>. </a:t>
            </a:r>
            <a:r>
              <a:rPr lang="cs-CZ" i="1" dirty="0" err="1"/>
              <a:t>We</a:t>
            </a:r>
            <a:r>
              <a:rPr lang="cs-CZ" i="1" dirty="0"/>
              <a:t> </a:t>
            </a:r>
            <a:r>
              <a:rPr lang="cs-CZ" i="1" dirty="0" err="1"/>
              <a:t>have</a:t>
            </a:r>
            <a:r>
              <a:rPr lang="cs-CZ" i="1" dirty="0"/>
              <a:t> </a:t>
            </a:r>
            <a:r>
              <a:rPr lang="cs-CZ" i="1" dirty="0" err="1"/>
              <a:t>reduced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comfort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animals</a:t>
            </a:r>
            <a:r>
              <a:rPr lang="cs-CZ" i="1" dirty="0"/>
              <a:t>, but </a:t>
            </a:r>
            <a:r>
              <a:rPr lang="cs-CZ" i="1" dirty="0" err="1"/>
              <a:t>increased</a:t>
            </a:r>
            <a:r>
              <a:rPr lang="cs-CZ" i="1" dirty="0"/>
              <a:t> </a:t>
            </a:r>
            <a:r>
              <a:rPr lang="cs-CZ" i="1" dirty="0" err="1"/>
              <a:t>them</a:t>
            </a:r>
            <a:r>
              <a:rPr lang="cs-CZ" i="1" dirty="0"/>
              <a:t>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people</a:t>
            </a:r>
            <a:r>
              <a:rPr lang="cs-CZ" i="1" dirty="0"/>
              <a:t> </a:t>
            </a:r>
            <a:r>
              <a:rPr lang="cs-CZ" i="1" dirty="0" err="1"/>
              <a:t>with</a:t>
            </a:r>
            <a:r>
              <a:rPr lang="cs-CZ" i="1" dirty="0"/>
              <a:t> </a:t>
            </a:r>
            <a:r>
              <a:rPr lang="cs-CZ" i="1" dirty="0" err="1"/>
              <a:t>disabilities</a:t>
            </a:r>
            <a:r>
              <a:rPr lang="cs-CZ" i="1" dirty="0"/>
              <a:t>.“</a:t>
            </a:r>
            <a:endParaRPr lang="cs-C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450" y="1308871"/>
            <a:ext cx="3777190" cy="251419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772E912-9461-4F11-8868-26A518879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450" y="3949007"/>
            <a:ext cx="3777190" cy="212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95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ACTivities</a:t>
            </a:r>
            <a:r>
              <a:rPr lang="cs-CZ" dirty="0"/>
              <a:t> </a:t>
            </a:r>
            <a:r>
              <a:rPr lang="cs-CZ" dirty="0" err="1"/>
              <a:t>suitable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farming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850" y="1801081"/>
            <a:ext cx="3860844" cy="448633"/>
          </a:xfrm>
        </p:spPr>
        <p:txBody>
          <a:bodyPr/>
          <a:lstStyle/>
          <a:p>
            <a:r>
              <a:rPr lang="cs-CZ" dirty="0"/>
              <a:t>Plant </a:t>
            </a:r>
            <a:r>
              <a:rPr lang="cs-CZ" dirty="0" err="1"/>
              <a:t>production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2249714"/>
            <a:ext cx="4312036" cy="3684588"/>
          </a:xfrm>
        </p:spPr>
        <p:txBody>
          <a:bodyPr/>
          <a:lstStyle/>
          <a:p>
            <a:r>
              <a:rPr lang="cs-CZ" dirty="0" err="1"/>
              <a:t>Preparation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seeds</a:t>
            </a:r>
            <a:r>
              <a:rPr lang="cs-CZ" dirty="0"/>
              <a:t> and </a:t>
            </a:r>
            <a:r>
              <a:rPr lang="cs-CZ" dirty="0" err="1"/>
              <a:t>seedlings</a:t>
            </a:r>
            <a:r>
              <a:rPr lang="cs-CZ" dirty="0"/>
              <a:t> </a:t>
            </a:r>
          </a:p>
          <a:p>
            <a:r>
              <a:rPr lang="cs-CZ" dirty="0" err="1"/>
              <a:t>Preparation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flowerbeds</a:t>
            </a:r>
            <a:endParaRPr lang="cs-CZ" dirty="0"/>
          </a:p>
          <a:p>
            <a:r>
              <a:rPr lang="cs-CZ" dirty="0" err="1"/>
              <a:t>Planting</a:t>
            </a:r>
            <a:r>
              <a:rPr lang="cs-CZ" dirty="0"/>
              <a:t>, </a:t>
            </a:r>
            <a:r>
              <a:rPr lang="cs-CZ" dirty="0" err="1"/>
              <a:t>sowing</a:t>
            </a:r>
            <a:endParaRPr lang="cs-CZ" dirty="0"/>
          </a:p>
          <a:p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vegetation</a:t>
            </a:r>
            <a:r>
              <a:rPr lang="cs-CZ" dirty="0"/>
              <a:t> </a:t>
            </a:r>
          </a:p>
          <a:p>
            <a:r>
              <a:rPr lang="cs-CZ" dirty="0" err="1"/>
              <a:t>Harvest</a:t>
            </a:r>
            <a:endParaRPr lang="cs-CZ" dirty="0"/>
          </a:p>
          <a:p>
            <a:r>
              <a:rPr lang="cs-CZ" dirty="0"/>
              <a:t>Post-</a:t>
            </a:r>
            <a:r>
              <a:rPr lang="cs-CZ" dirty="0" err="1"/>
              <a:t>harvest</a:t>
            </a:r>
            <a:r>
              <a:rPr lang="cs-CZ" dirty="0"/>
              <a:t> </a:t>
            </a:r>
            <a:r>
              <a:rPr lang="cs-CZ" dirty="0" err="1"/>
              <a:t>processing</a:t>
            </a:r>
            <a:endParaRPr lang="cs-CZ" dirty="0"/>
          </a:p>
          <a:p>
            <a:r>
              <a:rPr lang="cs-CZ" dirty="0"/>
              <a:t>Works in </a:t>
            </a:r>
            <a:r>
              <a:rPr lang="cs-CZ" dirty="0" err="1"/>
              <a:t>orchard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12</a:t>
            </a:fld>
            <a:endParaRPr lang="en-GB" dirty="0"/>
          </a:p>
        </p:txBody>
      </p:sp>
      <p:pic>
        <p:nvPicPr>
          <p:cNvPr id="6" name="Obrázek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801" y="3801704"/>
            <a:ext cx="3603783" cy="240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obloha, exteriér, strom, osoba&#10;&#10;Popis byl vytvořen automaticky">
            <a:extLst>
              <a:ext uri="{FF2B5EF4-FFF2-40B4-BE49-F238E27FC236}">
                <a16:creationId xmlns:a16="http://schemas.microsoft.com/office/drawing/2014/main" id="{46FD3F07-D61E-413F-AFFF-7331B5488E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06" y="1304282"/>
            <a:ext cx="3602378" cy="24015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" t="7140" r="321" b="-7140"/>
          <a:stretch/>
        </p:blipFill>
        <p:spPr>
          <a:xfrm>
            <a:off x="651850" y="4970043"/>
            <a:ext cx="2991236" cy="19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74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ACTivities suitable for </a:t>
            </a:r>
            <a:br>
              <a:rPr lang="de-DE" dirty="0"/>
            </a:br>
            <a:r>
              <a:rPr lang="cs-CZ" dirty="0"/>
              <a:t>social farming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Animal </a:t>
            </a:r>
            <a:r>
              <a:rPr lang="cs-CZ" dirty="0" err="1"/>
              <a:t>production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2222879"/>
            <a:ext cx="3860844" cy="3684588"/>
          </a:xfrm>
        </p:spPr>
        <p:txBody>
          <a:bodyPr/>
          <a:lstStyle/>
          <a:p>
            <a:pPr lvl="0"/>
            <a:r>
              <a:rPr lang="cs-CZ" dirty="0" err="1"/>
              <a:t>Feed</a:t>
            </a:r>
            <a:r>
              <a:rPr lang="cs-CZ" dirty="0"/>
              <a:t> </a:t>
            </a:r>
            <a:r>
              <a:rPr lang="cs-CZ" dirty="0" err="1"/>
              <a:t>preparation</a:t>
            </a:r>
            <a:r>
              <a:rPr lang="cs-CZ" dirty="0"/>
              <a:t> </a:t>
            </a:r>
          </a:p>
          <a:p>
            <a:pPr lvl="0"/>
            <a:r>
              <a:rPr lang="cs-CZ" dirty="0" err="1"/>
              <a:t>Feeding</a:t>
            </a:r>
            <a:endParaRPr lang="cs-CZ" dirty="0"/>
          </a:p>
          <a:p>
            <a:pPr lvl="0"/>
            <a:r>
              <a:rPr lang="cs-CZ" dirty="0"/>
              <a:t>Animal care </a:t>
            </a:r>
          </a:p>
          <a:p>
            <a:pPr lvl="0"/>
            <a:r>
              <a:rPr lang="cs-CZ" dirty="0" err="1"/>
              <a:t>Cleaning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stable</a:t>
            </a:r>
            <a:r>
              <a:rPr lang="cs-CZ" dirty="0"/>
              <a:t> </a:t>
            </a:r>
            <a:r>
              <a:rPr lang="cs-CZ" dirty="0" err="1"/>
              <a:t>areas</a:t>
            </a:r>
            <a:endParaRPr lang="cs-CZ" dirty="0"/>
          </a:p>
          <a:p>
            <a:pPr lvl="0"/>
            <a:r>
              <a:rPr lang="cs-CZ" dirty="0" err="1"/>
              <a:t>Work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manure</a:t>
            </a:r>
            <a:endParaRPr lang="cs-CZ" dirty="0"/>
          </a:p>
          <a:p>
            <a:pPr lvl="0"/>
            <a:r>
              <a:rPr lang="cs-CZ" dirty="0"/>
              <a:t>Care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pasture</a:t>
            </a:r>
            <a:r>
              <a:rPr lang="cs-CZ" dirty="0"/>
              <a:t> </a:t>
            </a:r>
            <a:r>
              <a:rPr lang="cs-CZ" dirty="0" err="1"/>
              <a:t>areas</a:t>
            </a:r>
            <a:endParaRPr lang="cs-CZ" dirty="0"/>
          </a:p>
          <a:p>
            <a:pPr lvl="0"/>
            <a:r>
              <a:rPr lang="cs-CZ" dirty="0" err="1"/>
              <a:t>Eggs</a:t>
            </a:r>
            <a:r>
              <a:rPr lang="cs-CZ" dirty="0"/>
              <a:t> </a:t>
            </a:r>
            <a:r>
              <a:rPr lang="cs-CZ" dirty="0" err="1"/>
              <a:t>collection</a:t>
            </a:r>
            <a:endParaRPr lang="en-GB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13</a:t>
            </a:fld>
            <a:endParaRPr lang="en-GB" dirty="0"/>
          </a:p>
        </p:txBody>
      </p:sp>
      <p:pic>
        <p:nvPicPr>
          <p:cNvPr id="6" name="Obrázek 5" descr="boyyy.jpg"/>
          <p:cNvPicPr>
            <a:picLocks noChangeAspect="1"/>
          </p:cNvPicPr>
          <p:nvPr/>
        </p:nvPicPr>
        <p:blipFill>
          <a:blip r:embed="rId2" cstate="print"/>
          <a:srcRect l="9068"/>
          <a:stretch>
            <a:fillRect/>
          </a:stretch>
        </p:blipFill>
        <p:spPr>
          <a:xfrm>
            <a:off x="5653312" y="3826558"/>
            <a:ext cx="3221873" cy="2362115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4539" y="3826558"/>
            <a:ext cx="1772469" cy="2362115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6D2717B-FBB9-48E0-99E7-7E1A5C164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324" y="727383"/>
            <a:ext cx="2273861" cy="3031815"/>
          </a:xfrm>
          <a:prstGeom prst="rect">
            <a:avLst/>
          </a:prstGeom>
        </p:spPr>
      </p:pic>
      <p:pic>
        <p:nvPicPr>
          <p:cNvPr id="10" name="Obrázek 9" descr="Obsah obrázku osoba, exteriér&#10;&#10;Popis byl vytvořen automaticky">
            <a:extLst>
              <a:ext uri="{FF2B5EF4-FFF2-40B4-BE49-F238E27FC236}">
                <a16:creationId xmlns:a16="http://schemas.microsoft.com/office/drawing/2014/main" id="{C38E5E1D-A665-56B8-A41F-92CB9C194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6" r="3249"/>
          <a:stretch/>
        </p:blipFill>
        <p:spPr>
          <a:xfrm>
            <a:off x="3784539" y="1889189"/>
            <a:ext cx="2728126" cy="18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812B77-5F38-4154-B6B6-F756E162DC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sustainability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6421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Sustainability</a:t>
            </a:r>
            <a:r>
              <a:rPr lang="cs-CZ" dirty="0"/>
              <a:t> </a:t>
            </a:r>
            <a:r>
              <a:rPr lang="cs-CZ" dirty="0" err="1"/>
              <a:t>forms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forms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sustainability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49" y="2505075"/>
            <a:ext cx="3860844" cy="3684588"/>
          </a:xfrm>
        </p:spPr>
        <p:txBody>
          <a:bodyPr/>
          <a:lstStyle/>
          <a:p>
            <a:endParaRPr lang="cs-CZ" dirty="0"/>
          </a:p>
          <a:p>
            <a:r>
              <a:rPr lang="cs-CZ" dirty="0" err="1"/>
              <a:t>Environmental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Social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Economics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15</a:t>
            </a:fld>
            <a:endParaRPr lang="en-GB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94BADD8-4018-4D57-83D1-8F804B6F3A20}"/>
              </a:ext>
            </a:extLst>
          </p:cNvPr>
          <p:cNvGrpSpPr/>
          <p:nvPr/>
        </p:nvGrpSpPr>
        <p:grpSpPr>
          <a:xfrm>
            <a:off x="2617766" y="2053877"/>
            <a:ext cx="6334033" cy="3883000"/>
            <a:chOff x="2574223" y="2063973"/>
            <a:chExt cx="6334033" cy="388300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8C5007FA-72B9-40E3-B5F9-9A4AABF47352}"/>
                </a:ext>
              </a:extLst>
            </p:cNvPr>
            <p:cNvGrpSpPr/>
            <p:nvPr/>
          </p:nvGrpSpPr>
          <p:grpSpPr>
            <a:xfrm>
              <a:off x="2574223" y="3639202"/>
              <a:ext cx="6334033" cy="2307771"/>
              <a:chOff x="2574223" y="3868318"/>
              <a:chExt cx="6334033" cy="2307771"/>
            </a:xfrm>
          </p:grpSpPr>
          <p:sp>
            <p:nvSpPr>
              <p:cNvPr id="7" name="Ovál 6"/>
              <p:cNvSpPr/>
              <p:nvPr/>
            </p:nvSpPr>
            <p:spPr>
              <a:xfrm>
                <a:off x="2574223" y="3868318"/>
                <a:ext cx="3657600" cy="2307771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  <a:alpha val="50000"/>
                </a:schemeClr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2200" dirty="0" err="1">
                    <a:solidFill>
                      <a:schemeClr val="tx1"/>
                    </a:solidFill>
                  </a:rPr>
                  <a:t>Economics</a:t>
                </a:r>
                <a:endParaRPr lang="cs-CZ" sz="2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ál 10"/>
              <p:cNvSpPr/>
              <p:nvPr/>
            </p:nvSpPr>
            <p:spPr>
              <a:xfrm>
                <a:off x="5250656" y="3868318"/>
                <a:ext cx="3657600" cy="230777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2200" dirty="0" err="1">
                    <a:solidFill>
                      <a:schemeClr val="tx1"/>
                    </a:solidFill>
                  </a:rPr>
                  <a:t>Social</a:t>
                </a:r>
                <a:endParaRPr lang="cs-CZ" sz="2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Ovál 11"/>
            <p:cNvSpPr/>
            <p:nvPr/>
          </p:nvSpPr>
          <p:spPr>
            <a:xfrm>
              <a:off x="3912439" y="2063973"/>
              <a:ext cx="3657600" cy="230777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200" dirty="0">
                  <a:solidFill>
                    <a:schemeClr val="tx1"/>
                  </a:solidFill>
                </a:rPr>
                <a:t>Environmental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846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Economic</a:t>
            </a:r>
            <a:r>
              <a:rPr lang="cs-CZ" dirty="0"/>
              <a:t> </a:t>
            </a:r>
            <a:r>
              <a:rPr lang="cs-CZ" dirty="0" err="1"/>
              <a:t>viability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viability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2505075"/>
            <a:ext cx="3156406" cy="3684588"/>
          </a:xfrm>
        </p:spPr>
        <p:txBody>
          <a:bodyPr/>
          <a:lstStyle/>
          <a:p>
            <a:r>
              <a:rPr lang="cs-CZ" dirty="0" err="1"/>
              <a:t>Can</a:t>
            </a:r>
            <a:r>
              <a:rPr lang="cs-CZ" dirty="0"/>
              <a:t> a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economically</a:t>
            </a:r>
            <a:r>
              <a:rPr lang="cs-CZ" dirty="0"/>
              <a:t> </a:t>
            </a:r>
            <a:r>
              <a:rPr lang="cs-CZ" dirty="0" err="1"/>
              <a:t>sustainable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sources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income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Subsidies</a:t>
            </a:r>
            <a:endParaRPr lang="cs-CZ" dirty="0"/>
          </a:p>
          <a:p>
            <a:endParaRPr lang="cs-CZ" dirty="0"/>
          </a:p>
          <a:p>
            <a:r>
              <a:rPr lang="cs-CZ" dirty="0"/>
              <a:t>Non-</a:t>
            </a:r>
            <a:r>
              <a:rPr lang="cs-CZ" dirty="0" err="1"/>
              <a:t>productive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16</a:t>
            </a:fld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13469" r="-3258"/>
          <a:stretch/>
        </p:blipFill>
        <p:spPr>
          <a:xfrm>
            <a:off x="5964786" y="1481785"/>
            <a:ext cx="3545572" cy="23033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86" y="3890924"/>
            <a:ext cx="3071172" cy="2303379"/>
          </a:xfrm>
          <a:prstGeom prst="rect">
            <a:avLst/>
          </a:prstGeom>
        </p:spPr>
      </p:pic>
      <p:pic>
        <p:nvPicPr>
          <p:cNvPr id="9" name="Obrázek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/>
          <a:stretch/>
        </p:blipFill>
        <p:spPr bwMode="auto">
          <a:xfrm>
            <a:off x="3808256" y="4691845"/>
            <a:ext cx="2061029" cy="149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F:\!!!projekty\SoFar\Estoril\obrázky a podklady\zelenin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8258" y="3105695"/>
            <a:ext cx="2061028" cy="149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57" y="1471589"/>
            <a:ext cx="2061028" cy="154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13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employment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Tool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sustainability</a:t>
            </a:r>
            <a:r>
              <a:rPr lang="cs-CZ" dirty="0"/>
              <a:t>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T</a:t>
            </a:r>
            <a:r>
              <a:rPr lang="en-US" dirty="0"/>
              <a:t>o assist individuals who for whatever reason are viewed as</a:t>
            </a:r>
            <a:br>
              <a:rPr lang="en-US" dirty="0"/>
            </a:br>
            <a:r>
              <a:rPr lang="en-US" dirty="0"/>
              <a:t>not capable of working in a competitive employment setting in their local community. 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Salaries</a:t>
            </a:r>
            <a:r>
              <a:rPr lang="cs-CZ" dirty="0"/>
              <a:t> </a:t>
            </a:r>
            <a:r>
              <a:rPr lang="cs-CZ" dirty="0" err="1"/>
              <a:t>partially</a:t>
            </a:r>
            <a:r>
              <a:rPr lang="cs-CZ" dirty="0"/>
              <a:t> </a:t>
            </a:r>
            <a:r>
              <a:rPr lang="cs-CZ" dirty="0" err="1"/>
              <a:t>covered</a:t>
            </a:r>
            <a:r>
              <a:rPr lang="cs-CZ" dirty="0"/>
              <a:t> by </a:t>
            </a:r>
            <a:r>
              <a:rPr lang="cs-CZ" dirty="0" err="1"/>
              <a:t>government</a:t>
            </a:r>
            <a:endParaRPr lang="cs-CZ" dirty="0"/>
          </a:p>
          <a:p>
            <a:endParaRPr lang="cs-CZ" dirty="0"/>
          </a:p>
          <a:p>
            <a:r>
              <a:rPr lang="cs-CZ" dirty="0"/>
              <a:t>Limited </a:t>
            </a:r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hours</a:t>
            </a:r>
            <a:r>
              <a:rPr lang="cs-CZ" dirty="0"/>
              <a:t>/</a:t>
            </a:r>
            <a:r>
              <a:rPr lang="cs-CZ" dirty="0" err="1"/>
              <a:t>day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17</a:t>
            </a:fld>
            <a:endParaRPr lang="en-GB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29" y="4086566"/>
            <a:ext cx="3322320" cy="22134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29" y="1780497"/>
            <a:ext cx="3322320" cy="22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16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eagri.cz/public/web/pub/80/9d/9c/129913_222099_logo_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60" y="1336857"/>
            <a:ext cx="1693927" cy="179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Trends</a:t>
            </a:r>
            <a:r>
              <a:rPr lang="cs-CZ" dirty="0"/>
              <a:t> in marketing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To </a:t>
            </a:r>
            <a:r>
              <a:rPr lang="cs-CZ" dirty="0" err="1"/>
              <a:t>whom</a:t>
            </a:r>
            <a:r>
              <a:rPr lang="cs-CZ" dirty="0"/>
              <a:t> do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sell</a:t>
            </a:r>
            <a:r>
              <a:rPr lang="cs-CZ" dirty="0"/>
              <a:t> </a:t>
            </a:r>
            <a:r>
              <a:rPr lang="cs-CZ" dirty="0" err="1"/>
              <a:t>products</a:t>
            </a:r>
            <a:r>
              <a:rPr lang="cs-CZ" dirty="0"/>
              <a:t>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B2B/B2C?</a:t>
            </a:r>
          </a:p>
          <a:p>
            <a:endParaRPr lang="cs-CZ" dirty="0"/>
          </a:p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suitable</a:t>
            </a:r>
            <a:r>
              <a:rPr lang="cs-CZ" dirty="0"/>
              <a:t> </a:t>
            </a:r>
            <a:r>
              <a:rPr lang="cs-CZ" dirty="0" err="1"/>
              <a:t>product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 err="1"/>
              <a:t>Where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additional</a:t>
            </a:r>
            <a:r>
              <a:rPr lang="cs-CZ" dirty="0"/>
              <a:t> </a:t>
            </a:r>
            <a:r>
              <a:rPr lang="cs-CZ" dirty="0" err="1"/>
              <a:t>value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trends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sell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/>
              <a:t>CSR?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18</a:t>
            </a:fld>
            <a:endParaRPr lang="en-GB" dirty="0"/>
          </a:p>
        </p:txBody>
      </p:sp>
      <p:pic>
        <p:nvPicPr>
          <p:cNvPr id="6" name="Obrázek 5" descr="P1140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4900" y="3385457"/>
            <a:ext cx="3213099" cy="232862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9" name="Obrázek 4" descr="EU_Organic_Logo_Colour_Version_54x36mm_Iso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147" y="1690693"/>
            <a:ext cx="1423208" cy="119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548" y="1690693"/>
            <a:ext cx="1018409" cy="119552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548" y="2955069"/>
            <a:ext cx="2394857" cy="179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„</a:t>
            </a:r>
            <a:r>
              <a:rPr lang="cs-CZ" dirty="0" err="1"/>
              <a:t>farm</a:t>
            </a:r>
            <a:r>
              <a:rPr lang="cs-CZ" dirty="0"/>
              <a:t>“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850" y="1801081"/>
            <a:ext cx="6980850" cy="703994"/>
          </a:xfrm>
        </p:spPr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do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, </a:t>
            </a:r>
            <a:r>
              <a:rPr lang="cs-CZ" dirty="0" err="1"/>
              <a:t>except</a:t>
            </a:r>
            <a:r>
              <a:rPr lang="cs-CZ" dirty="0"/>
              <a:t> </a:t>
            </a:r>
            <a:r>
              <a:rPr lang="cs-CZ" dirty="0" err="1"/>
              <a:t>farming</a:t>
            </a:r>
            <a:r>
              <a:rPr lang="cs-CZ" dirty="0"/>
              <a:t>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Leisure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Services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Relax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Experiences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Education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19</a:t>
            </a:fld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29" y="2505075"/>
            <a:ext cx="6287589" cy="353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7C9AF1-E481-459F-AA65-0D4F3B51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86130" y="6312757"/>
            <a:ext cx="185787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2D67AB-4EB0-4B69-B6E3-CE3A99B76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environment</a:t>
            </a:r>
            <a:endParaRPr lang="cs-CZ" dirty="0"/>
          </a:p>
          <a:p>
            <a:pPr lvl="1"/>
            <a:r>
              <a:rPr lang="cs-CZ" dirty="0" err="1"/>
              <a:t>Where</a:t>
            </a:r>
            <a:r>
              <a:rPr lang="cs-CZ" dirty="0"/>
              <a:t> to start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farming</a:t>
            </a:r>
            <a:endParaRPr lang="cs-CZ" dirty="0"/>
          </a:p>
          <a:p>
            <a:pPr lvl="1"/>
            <a:r>
              <a:rPr lang="cs-CZ" dirty="0" err="1"/>
              <a:t>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enterprise</a:t>
            </a:r>
            <a:r>
              <a:rPr lang="cs-CZ" dirty="0"/>
              <a:t>	</a:t>
            </a:r>
          </a:p>
          <a:p>
            <a:pPr lvl="1"/>
            <a:r>
              <a:rPr lang="cs-CZ" dirty="0" err="1"/>
              <a:t>Modification</a:t>
            </a:r>
            <a:r>
              <a:rPr lang="cs-CZ" dirty="0"/>
              <a:t> in </a:t>
            </a:r>
            <a:r>
              <a:rPr lang="cs-CZ" dirty="0" err="1"/>
              <a:t>relation</a:t>
            </a:r>
            <a:r>
              <a:rPr lang="cs-CZ" dirty="0"/>
              <a:t> to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farming</a:t>
            </a:r>
            <a:endParaRPr lang="cs-CZ" dirty="0"/>
          </a:p>
          <a:p>
            <a:pPr lvl="1"/>
            <a:endParaRPr lang="cs-CZ" dirty="0"/>
          </a:p>
          <a:p>
            <a:pPr lvl="1" indent="0">
              <a:lnSpc>
                <a:spcPts val="2760"/>
              </a:lnSpc>
              <a:spcBef>
                <a:spcPts val="0"/>
              </a:spcBef>
              <a:buNone/>
            </a:pPr>
            <a:r>
              <a:rPr lang="cs-CZ" sz="2300" dirty="0" err="1">
                <a:solidFill>
                  <a:schemeClr val="accent2"/>
                </a:solidFill>
              </a:rPr>
              <a:t>Social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farm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sustainability</a:t>
            </a:r>
            <a:endParaRPr lang="cs-CZ" sz="2300" dirty="0">
              <a:solidFill>
                <a:schemeClr val="accent2"/>
              </a:solidFill>
            </a:endParaRPr>
          </a:p>
          <a:p>
            <a:pPr lvl="1"/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employment</a:t>
            </a:r>
            <a:r>
              <a:rPr lang="cs-CZ" dirty="0"/>
              <a:t>	</a:t>
            </a:r>
          </a:p>
          <a:p>
            <a:pPr lvl="1"/>
            <a:r>
              <a:rPr lang="cs-CZ" dirty="0" err="1"/>
              <a:t>Trends</a:t>
            </a:r>
            <a:r>
              <a:rPr lang="cs-CZ" dirty="0"/>
              <a:t> in marketing	</a:t>
            </a:r>
          </a:p>
          <a:p>
            <a:pPr lvl="1"/>
            <a:endParaRPr lang="cs-CZ" dirty="0"/>
          </a:p>
          <a:p>
            <a:pPr lvl="1" indent="0">
              <a:lnSpc>
                <a:spcPts val="2760"/>
              </a:lnSpc>
              <a:spcBef>
                <a:spcPts val="0"/>
              </a:spcBef>
              <a:buNone/>
            </a:pPr>
            <a:r>
              <a:rPr lang="cs-CZ" sz="2300" dirty="0" err="1">
                <a:solidFill>
                  <a:schemeClr val="accent2"/>
                </a:solidFill>
              </a:rPr>
              <a:t>Good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practice</a:t>
            </a:r>
            <a:r>
              <a:rPr lang="cs-CZ" sz="2300" dirty="0">
                <a:solidFill>
                  <a:schemeClr val="accent2"/>
                </a:solidFill>
              </a:rPr>
              <a:t> </a:t>
            </a:r>
            <a:r>
              <a:rPr lang="cs-CZ" sz="2300" dirty="0" err="1">
                <a:solidFill>
                  <a:schemeClr val="accent2"/>
                </a:solidFill>
              </a:rPr>
              <a:t>examples</a:t>
            </a:r>
            <a:endParaRPr lang="cs-CZ" sz="2300" dirty="0">
              <a:solidFill>
                <a:schemeClr val="accent2"/>
              </a:solidFill>
            </a:endParaRPr>
          </a:p>
          <a:p>
            <a:pPr lvl="1"/>
            <a:r>
              <a:rPr lang="cs-CZ" dirty="0" err="1"/>
              <a:t>Functional</a:t>
            </a:r>
            <a:r>
              <a:rPr lang="cs-CZ" dirty="0"/>
              <a:t> </a:t>
            </a:r>
            <a:r>
              <a:rPr lang="cs-CZ" dirty="0" err="1"/>
              <a:t>models</a:t>
            </a:r>
            <a:endParaRPr lang="cs-CZ" dirty="0"/>
          </a:p>
          <a:p>
            <a:pPr lvl="1"/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  <a:p>
            <a:pPr lvl="1"/>
            <a:r>
              <a:rPr lang="cs-CZ" dirty="0"/>
              <a:t>Non-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  <a:p>
            <a:pPr lvl="1" indent="0">
              <a:lnSpc>
                <a:spcPts val="2760"/>
              </a:lnSpc>
              <a:spcBef>
                <a:spcPts val="0"/>
              </a:spcBef>
              <a:buNone/>
            </a:pPr>
            <a:endParaRPr lang="cs-CZ" sz="2300" dirty="0">
              <a:solidFill>
                <a:schemeClr val="accent2"/>
              </a:solidFill>
            </a:endParaRPr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AE301EB-4D79-430B-841F-5A8EC341F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Overview</a:t>
            </a:r>
            <a:endParaRPr lang="en-GB" dirty="0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04" y="3889713"/>
            <a:ext cx="3514499" cy="234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03" y="1116874"/>
            <a:ext cx="3514499" cy="263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812B77-5F38-4154-B6B6-F756E162DC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Practice</a:t>
            </a:r>
            <a:r>
              <a:rPr lang="cs-CZ" dirty="0"/>
              <a:t> </a:t>
            </a:r>
            <a:r>
              <a:rPr lang="cs-CZ" dirty="0" err="1"/>
              <a:t>examples</a:t>
            </a:r>
            <a:endParaRPr lang="cs-CZ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002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1640116"/>
            <a:ext cx="1969429" cy="4987476"/>
          </a:xfrm>
        </p:spPr>
        <p:txBody>
          <a:bodyPr>
            <a:normAutofit fontScale="85000" lnSpcReduction="10000"/>
          </a:bodyPr>
          <a:lstStyle/>
          <a:p>
            <a:r>
              <a:rPr lang="cs-CZ" dirty="0" err="1"/>
              <a:t>Established</a:t>
            </a:r>
            <a:r>
              <a:rPr lang="cs-CZ" dirty="0"/>
              <a:t> </a:t>
            </a:r>
            <a:r>
              <a:rPr lang="cs-CZ" dirty="0" err="1"/>
              <a:t>organisations</a:t>
            </a:r>
            <a:endParaRPr lang="cs-CZ" dirty="0"/>
          </a:p>
          <a:p>
            <a:pPr lvl="1"/>
            <a:r>
              <a:rPr lang="cs-CZ" dirty="0"/>
              <a:t>Domov sv. Anežky, o.p.s.</a:t>
            </a:r>
          </a:p>
          <a:p>
            <a:pPr lvl="1"/>
            <a:r>
              <a:rPr lang="cs-CZ" dirty="0"/>
              <a:t>Dílny sv. Jiljí, o.p.s.</a:t>
            </a:r>
          </a:p>
          <a:p>
            <a:pPr lvl="1"/>
            <a:r>
              <a:rPr lang="cs-CZ" dirty="0"/>
              <a:t>Domovy KLAS, o.p.s.</a:t>
            </a:r>
            <a:endParaRPr lang="de-DE" dirty="0"/>
          </a:p>
          <a:p>
            <a:pPr lvl="1"/>
            <a:r>
              <a:rPr lang="cs-CZ" dirty="0"/>
              <a:t> </a:t>
            </a:r>
          </a:p>
          <a:p>
            <a:r>
              <a:rPr lang="cs-CZ" dirty="0" err="1"/>
              <a:t>Connected</a:t>
            </a:r>
            <a:r>
              <a:rPr lang="cs-CZ" dirty="0"/>
              <a:t> </a:t>
            </a:r>
            <a:r>
              <a:rPr lang="cs-CZ" dirty="0" err="1"/>
              <a:t>organisations</a:t>
            </a:r>
            <a:endParaRPr lang="cs-CZ" dirty="0"/>
          </a:p>
          <a:p>
            <a:pPr lvl="1"/>
            <a:r>
              <a:rPr lang="cs-CZ" dirty="0"/>
              <a:t>Sady sv. Prokopa</a:t>
            </a:r>
          </a:p>
          <a:p>
            <a:pPr lvl="1"/>
            <a:r>
              <a:rPr lang="cs-CZ" dirty="0"/>
              <a:t>Dvůr </a:t>
            </a:r>
            <a:r>
              <a:rPr lang="cs-CZ" dirty="0" err="1"/>
              <a:t>Čihovice</a:t>
            </a:r>
            <a:endParaRPr lang="cs-CZ" dirty="0"/>
          </a:p>
          <a:p>
            <a:pPr lvl="1"/>
            <a:r>
              <a:rPr lang="cs-CZ" dirty="0"/>
              <a:t>Statek </a:t>
            </a:r>
            <a:r>
              <a:rPr lang="cs-CZ" dirty="0" err="1"/>
              <a:t>Netěchovice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21</a:t>
            </a:fld>
            <a:endParaRPr lang="en-GB" dirty="0"/>
          </a:p>
        </p:txBody>
      </p:sp>
      <p:pic>
        <p:nvPicPr>
          <p:cNvPr id="10" name="Obrázek 9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id="{B07A09A4-DD7A-7C11-6439-7604DAB47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865" y="4142116"/>
            <a:ext cx="3021110" cy="1699374"/>
          </a:xfrm>
          <a:prstGeom prst="rect">
            <a:avLst/>
          </a:prstGeom>
        </p:spPr>
      </p:pic>
      <p:pic>
        <p:nvPicPr>
          <p:cNvPr id="11" name="Obrázek 10" descr="Obsah obrázku tráva, ovce, exteriér, bujný&#10;&#10;Popis byl vytvořen automaticky">
            <a:extLst>
              <a:ext uri="{FF2B5EF4-FFF2-40B4-BE49-F238E27FC236}">
                <a16:creationId xmlns:a16="http://schemas.microsoft.com/office/drawing/2014/main" id="{A3C4A6CC-14D2-973F-87F5-E2EDA5AD6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79" y="4142116"/>
            <a:ext cx="3021110" cy="1699374"/>
          </a:xfrm>
          <a:prstGeom prst="rect">
            <a:avLst/>
          </a:prstGeom>
        </p:spPr>
      </p:pic>
      <p:pic>
        <p:nvPicPr>
          <p:cNvPr id="12" name="Obrázek 11" descr="Obsah obrázku budova, exteriér, dům, kámen&#10;&#10;Popis byl vytvořen automaticky">
            <a:extLst>
              <a:ext uri="{FF2B5EF4-FFF2-40B4-BE49-F238E27FC236}">
                <a16:creationId xmlns:a16="http://schemas.microsoft.com/office/drawing/2014/main" id="{4EEB5C0E-47B4-9C40-A8AC-B691431EA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797211"/>
            <a:ext cx="6332696" cy="181735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55" y="813703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18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2116183"/>
            <a:ext cx="2161019" cy="4073480"/>
          </a:xfrm>
        </p:spPr>
        <p:txBody>
          <a:bodyPr>
            <a:normAutofit/>
          </a:bodyPr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services</a:t>
            </a:r>
            <a:endParaRPr lang="cs-CZ" dirty="0"/>
          </a:p>
          <a:p>
            <a:pPr lvl="1"/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housing</a:t>
            </a:r>
            <a:endParaRPr lang="cs-CZ" dirty="0"/>
          </a:p>
          <a:p>
            <a:pPr lvl="1"/>
            <a:r>
              <a:rPr lang="cs-CZ" dirty="0" err="1"/>
              <a:t>Rehabilitation</a:t>
            </a:r>
            <a:endParaRPr lang="cs-CZ" dirty="0"/>
          </a:p>
          <a:p>
            <a:pPr lvl="1"/>
            <a:r>
              <a:rPr lang="cs-CZ" dirty="0" err="1"/>
              <a:t>Work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elderly</a:t>
            </a:r>
            <a:r>
              <a:rPr lang="cs-CZ" dirty="0"/>
              <a:t>, </a:t>
            </a:r>
            <a:r>
              <a:rPr lang="cs-CZ" dirty="0" err="1"/>
              <a:t>families</a:t>
            </a:r>
            <a:r>
              <a:rPr lang="cs-CZ" dirty="0"/>
              <a:t>, </a:t>
            </a:r>
            <a:r>
              <a:rPr lang="cs-CZ" dirty="0" err="1"/>
              <a:t>children</a:t>
            </a:r>
            <a:r>
              <a:rPr lang="cs-CZ" dirty="0"/>
              <a:t>, </a:t>
            </a:r>
            <a:r>
              <a:rPr lang="cs-CZ" dirty="0" err="1"/>
              <a:t>youth</a:t>
            </a:r>
            <a:endParaRPr lang="cs-CZ" dirty="0"/>
          </a:p>
          <a:p>
            <a:pPr lvl="1"/>
            <a:r>
              <a:rPr lang="cs-CZ" dirty="0" err="1"/>
              <a:t>Freetime</a:t>
            </a:r>
            <a:r>
              <a:rPr lang="cs-CZ" dirty="0"/>
              <a:t> </a:t>
            </a:r>
            <a:r>
              <a:rPr lang="cs-CZ" dirty="0" err="1"/>
              <a:t>clubs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Maternity and </a:t>
            </a:r>
            <a:r>
              <a:rPr lang="cs-CZ" dirty="0" err="1"/>
              <a:t>low-threshold</a:t>
            </a:r>
            <a:r>
              <a:rPr lang="cs-CZ" dirty="0"/>
              <a:t> </a:t>
            </a:r>
            <a:r>
              <a:rPr lang="cs-CZ" dirty="0" err="1"/>
              <a:t>centers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22</a:t>
            </a:fld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68" y="1326183"/>
            <a:ext cx="2725781" cy="20443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/>
          <a:stretch/>
        </p:blipFill>
        <p:spPr>
          <a:xfrm>
            <a:off x="5421354" y="3499208"/>
            <a:ext cx="3522295" cy="24681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38" y="5169554"/>
            <a:ext cx="2297430" cy="1531620"/>
          </a:xfrm>
          <a:prstGeom prst="rect">
            <a:avLst/>
          </a:prstGeom>
        </p:spPr>
      </p:pic>
      <p:pic>
        <p:nvPicPr>
          <p:cNvPr id="9" name="Obrázek 8" descr="Obsah obrázku tráva, exteriér, osoba, dítě&#10;&#10;Popis byl vytvořen automaticky">
            <a:extLst>
              <a:ext uri="{FF2B5EF4-FFF2-40B4-BE49-F238E27FC236}">
                <a16:creationId xmlns:a16="http://schemas.microsoft.com/office/drawing/2014/main" id="{6BE1AAB0-8EDA-6E07-C902-8F4C4E5A45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37" y="3508982"/>
            <a:ext cx="2291618" cy="15221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37" y="1326183"/>
            <a:ext cx="3063863" cy="204433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2" y="5423072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5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99" y="5603018"/>
            <a:ext cx="1336714" cy="11923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2712357"/>
            <a:ext cx="2606326" cy="3486835"/>
          </a:xfrm>
        </p:spPr>
        <p:txBody>
          <a:bodyPr>
            <a:normAutofit/>
          </a:bodyPr>
          <a:lstStyle/>
          <a:p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workshops</a:t>
            </a:r>
            <a:endParaRPr lang="cs-CZ" dirty="0"/>
          </a:p>
          <a:p>
            <a:pPr lvl="1"/>
            <a:r>
              <a:rPr lang="cs-CZ" dirty="0" err="1"/>
              <a:t>Gardens</a:t>
            </a:r>
            <a:r>
              <a:rPr lang="cs-CZ" dirty="0"/>
              <a:t>, </a:t>
            </a:r>
            <a:r>
              <a:rPr lang="cs-CZ" dirty="0" err="1"/>
              <a:t>orchards</a:t>
            </a:r>
            <a:endParaRPr lang="cs-CZ" dirty="0"/>
          </a:p>
          <a:p>
            <a:pPr lvl="1"/>
            <a:r>
              <a:rPr lang="cs-CZ" dirty="0" err="1"/>
              <a:t>Wood</a:t>
            </a:r>
            <a:r>
              <a:rPr lang="cs-CZ" dirty="0"/>
              <a:t> </a:t>
            </a:r>
            <a:r>
              <a:rPr lang="cs-CZ" dirty="0" err="1"/>
              <a:t>processing</a:t>
            </a:r>
            <a:endParaRPr lang="cs-CZ" dirty="0"/>
          </a:p>
          <a:p>
            <a:pPr lvl="1"/>
            <a:r>
              <a:rPr lang="cs-CZ" dirty="0" err="1"/>
              <a:t>Wool</a:t>
            </a:r>
            <a:r>
              <a:rPr lang="cs-CZ" dirty="0"/>
              <a:t> and </a:t>
            </a:r>
            <a:r>
              <a:rPr lang="cs-CZ" dirty="0" err="1"/>
              <a:t>textiles</a:t>
            </a:r>
            <a:r>
              <a:rPr lang="cs-CZ" dirty="0"/>
              <a:t> </a:t>
            </a:r>
            <a:r>
              <a:rPr lang="cs-CZ" dirty="0" err="1"/>
              <a:t>processing</a:t>
            </a:r>
            <a:endParaRPr lang="cs-CZ" dirty="0"/>
          </a:p>
          <a:p>
            <a:pPr lvl="1"/>
            <a:r>
              <a:rPr lang="cs-CZ" dirty="0"/>
              <a:t>Support </a:t>
            </a:r>
            <a:r>
              <a:rPr lang="cs-CZ" dirty="0" err="1"/>
              <a:t>work</a:t>
            </a:r>
            <a:r>
              <a:rPr lang="cs-CZ" dirty="0"/>
              <a:t> and </a:t>
            </a:r>
            <a:r>
              <a:rPr lang="cs-CZ" dirty="0" err="1"/>
              <a:t>maintenance</a:t>
            </a:r>
            <a:endParaRPr lang="cs-CZ" dirty="0"/>
          </a:p>
          <a:p>
            <a:pPr lvl="1"/>
            <a:r>
              <a:rPr lang="cs-CZ" dirty="0" err="1"/>
              <a:t>Technical</a:t>
            </a:r>
            <a:r>
              <a:rPr lang="cs-CZ" dirty="0"/>
              <a:t> </a:t>
            </a:r>
            <a:r>
              <a:rPr lang="cs-CZ" dirty="0" err="1"/>
              <a:t>services</a:t>
            </a:r>
            <a:r>
              <a:rPr lang="cs-CZ" dirty="0"/>
              <a:t> and transport</a:t>
            </a:r>
          </a:p>
          <a:p>
            <a:pPr lvl="1"/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23</a:t>
            </a:fld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92" y="1593668"/>
            <a:ext cx="2438399" cy="16195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92" y="3378719"/>
            <a:ext cx="2438400" cy="1828800"/>
          </a:xfrm>
          <a:prstGeom prst="rect">
            <a:avLst/>
          </a:prstGeom>
        </p:spPr>
      </p:pic>
      <p:pic>
        <p:nvPicPr>
          <p:cNvPr id="9" name="Obrázek 8" descr="Obsah obrázku strom, tráva, exteriér, doprava&#10;&#10;Popis byl vytvořen automaticky">
            <a:extLst>
              <a:ext uri="{FF2B5EF4-FFF2-40B4-BE49-F238E27FC236}">
                <a16:creationId xmlns:a16="http://schemas.microsoft.com/office/drawing/2014/main" id="{1E6DBE50-466B-766F-64E9-5247ABDD2A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76" y="3378719"/>
            <a:ext cx="2916101" cy="16403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92" y="5373036"/>
            <a:ext cx="1885877" cy="125646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73" y="5207519"/>
            <a:ext cx="2106204" cy="156834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74ADD9C-13A6-BB86-B897-4F424E4311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06" y="1593669"/>
            <a:ext cx="2879171" cy="161953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69" y="1553230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57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2116183"/>
            <a:ext cx="2313357" cy="4073480"/>
          </a:xfrm>
        </p:spPr>
        <p:txBody>
          <a:bodyPr>
            <a:normAutofit/>
          </a:bodyPr>
          <a:lstStyle/>
          <a:p>
            <a:r>
              <a:rPr lang="cs-CZ" dirty="0" err="1"/>
              <a:t>Sheltered</a:t>
            </a:r>
            <a:r>
              <a:rPr lang="cs-CZ" dirty="0"/>
              <a:t> </a:t>
            </a:r>
            <a:r>
              <a:rPr lang="cs-CZ" dirty="0" err="1"/>
              <a:t>employment</a:t>
            </a:r>
            <a:endParaRPr lang="cs-CZ" dirty="0"/>
          </a:p>
          <a:p>
            <a:endParaRPr lang="cs-CZ" dirty="0"/>
          </a:p>
          <a:p>
            <a:pPr lvl="1"/>
            <a:r>
              <a:rPr lang="cs-CZ" dirty="0" err="1"/>
              <a:t>Three</a:t>
            </a:r>
            <a:r>
              <a:rPr lang="cs-CZ" dirty="0"/>
              <a:t> grade </a:t>
            </a:r>
            <a:r>
              <a:rPr lang="cs-CZ" dirty="0" err="1"/>
              <a:t>system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 err="1"/>
              <a:t>Preparation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entering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open </a:t>
            </a:r>
            <a:r>
              <a:rPr lang="cs-CZ" dirty="0" err="1"/>
              <a:t>labor</a:t>
            </a:r>
            <a:r>
              <a:rPr lang="cs-CZ" dirty="0"/>
              <a:t> market</a:t>
            </a:r>
          </a:p>
          <a:p>
            <a:pPr lvl="1"/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24</a:t>
            </a:fld>
            <a:endParaRPr lang="en-GB" dirty="0"/>
          </a:p>
        </p:txBody>
      </p:sp>
      <p:pic>
        <p:nvPicPr>
          <p:cNvPr id="6" name="Obrázek 5" descr="Obsah obrázku text, osoba, interiér, trouba&#10;&#10;Popis byl vytvořen automaticky">
            <a:extLst>
              <a:ext uri="{FF2B5EF4-FFF2-40B4-BE49-F238E27FC236}">
                <a16:creationId xmlns:a16="http://schemas.microsoft.com/office/drawing/2014/main" id="{6765A10A-E30C-3DFC-7142-08D1136E70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12" y="4983337"/>
            <a:ext cx="3037202" cy="1708426"/>
          </a:xfrm>
          <a:prstGeom prst="rect">
            <a:avLst/>
          </a:prstGeom>
        </p:spPr>
      </p:pic>
      <p:pic>
        <p:nvPicPr>
          <p:cNvPr id="7" name="Obrázek 6" descr="Obsah obrázku text, osoba, koš, kontejner&#10;&#10;Popis byl vytvořen automaticky">
            <a:extLst>
              <a:ext uri="{FF2B5EF4-FFF2-40B4-BE49-F238E27FC236}">
                <a16:creationId xmlns:a16="http://schemas.microsoft.com/office/drawing/2014/main" id="{A8CC79F0-8F02-1CEF-82D2-320467895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830" y="4378478"/>
            <a:ext cx="3008819" cy="1692461"/>
          </a:xfrm>
          <a:prstGeom prst="rect">
            <a:avLst/>
          </a:prstGeom>
        </p:spPr>
      </p:pic>
      <p:pic>
        <p:nvPicPr>
          <p:cNvPr id="9" name="Obrázek 8" descr="Obsah obrázku zelenina, čerstvé&#10;&#10;Popis byl vytvořen automaticky">
            <a:extLst>
              <a:ext uri="{FF2B5EF4-FFF2-40B4-BE49-F238E27FC236}">
                <a16:creationId xmlns:a16="http://schemas.microsoft.com/office/drawing/2014/main" id="{9A567BEC-6C02-787B-71C0-19998385FD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47" y="1227161"/>
            <a:ext cx="3084420" cy="1734987"/>
          </a:xfrm>
          <a:prstGeom prst="rect">
            <a:avLst/>
          </a:prstGeom>
        </p:spPr>
      </p:pic>
      <p:pic>
        <p:nvPicPr>
          <p:cNvPr id="10" name="Obrázek 9" descr="Obsah obrázku osoba, vaření, čerstvé, zelenina&#10;&#10;Popis byl vytvořen automaticky">
            <a:extLst>
              <a:ext uri="{FF2B5EF4-FFF2-40B4-BE49-F238E27FC236}">
                <a16:creationId xmlns:a16="http://schemas.microsoft.com/office/drawing/2014/main" id="{BD89B71D-8ABB-CA8B-C4AE-6799FEBD96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35" y="1919816"/>
            <a:ext cx="2998322" cy="1686556"/>
          </a:xfrm>
          <a:prstGeom prst="rect">
            <a:avLst/>
          </a:prstGeom>
        </p:spPr>
      </p:pic>
      <p:pic>
        <p:nvPicPr>
          <p:cNvPr id="11" name="Obrázek 10" descr="Obsah obrázku osoba, příprava&#10;&#10;Popis byl vytvořen automaticky">
            <a:extLst>
              <a:ext uri="{FF2B5EF4-FFF2-40B4-BE49-F238E27FC236}">
                <a16:creationId xmlns:a16="http://schemas.microsoft.com/office/drawing/2014/main" id="{4AD779E9-6ADD-FF59-B4E4-379DA397BF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88" y="3107001"/>
            <a:ext cx="3084422" cy="173498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07" y="741022"/>
            <a:ext cx="1702894" cy="8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26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St. Prokop </a:t>
            </a:r>
            <a:r>
              <a:rPr lang="cs-CZ" dirty="0" err="1"/>
              <a:t>Orchards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2116183"/>
            <a:ext cx="1969429" cy="4073480"/>
          </a:xfrm>
        </p:spPr>
        <p:txBody>
          <a:bodyPr>
            <a:normAutofit/>
          </a:bodyPr>
          <a:lstStyle/>
          <a:p>
            <a:r>
              <a:rPr lang="cs-CZ" dirty="0" err="1"/>
              <a:t>Growing</a:t>
            </a:r>
            <a:r>
              <a:rPr lang="cs-CZ" dirty="0"/>
              <a:t> and </a:t>
            </a:r>
            <a:r>
              <a:rPr lang="cs-CZ" dirty="0" err="1"/>
              <a:t>processing</a:t>
            </a:r>
            <a:endParaRPr lang="cs-CZ" dirty="0"/>
          </a:p>
          <a:p>
            <a:pPr lvl="1"/>
            <a:r>
              <a:rPr lang="cs-CZ" dirty="0" err="1"/>
              <a:t>Apples</a:t>
            </a:r>
            <a:endParaRPr lang="cs-CZ" dirty="0"/>
          </a:p>
          <a:p>
            <a:pPr lvl="1"/>
            <a:r>
              <a:rPr lang="cs-CZ" dirty="0" err="1"/>
              <a:t>Plums</a:t>
            </a:r>
            <a:endParaRPr lang="cs-CZ" dirty="0"/>
          </a:p>
          <a:p>
            <a:pPr lvl="1"/>
            <a:r>
              <a:rPr lang="cs-CZ" dirty="0" err="1"/>
              <a:t>Strawberies</a:t>
            </a:r>
            <a:endParaRPr lang="cs-CZ" dirty="0"/>
          </a:p>
          <a:p>
            <a:pPr lvl="1"/>
            <a:r>
              <a:rPr lang="cs-CZ" dirty="0" err="1"/>
              <a:t>Potatoes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 err="1"/>
              <a:t>Organic</a:t>
            </a:r>
            <a:r>
              <a:rPr lang="cs-CZ" dirty="0"/>
              <a:t>, </a:t>
            </a:r>
            <a:r>
              <a:rPr lang="cs-CZ" dirty="0" err="1"/>
              <a:t>raw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CO</a:t>
            </a:r>
            <a:r>
              <a:rPr lang="cs-CZ" baseline="-25000" dirty="0"/>
              <a:t>2</a:t>
            </a:r>
            <a:r>
              <a:rPr lang="cs-CZ" dirty="0"/>
              <a:t> </a:t>
            </a:r>
            <a:r>
              <a:rPr lang="cs-CZ" dirty="0" err="1"/>
              <a:t>footprint</a:t>
            </a:r>
            <a:r>
              <a:rPr lang="cs-CZ" dirty="0"/>
              <a:t>… 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25</a:t>
            </a:fld>
            <a:endParaRPr lang="en-GB" dirty="0"/>
          </a:p>
        </p:txBody>
      </p:sp>
      <p:pic>
        <p:nvPicPr>
          <p:cNvPr id="5" name="Obrázek 4" descr="Obsah obrázku obloha, strom, exteriér, tráva&#10;&#10;Popis byl vytvořen automaticky">
            <a:extLst>
              <a:ext uri="{FF2B5EF4-FFF2-40B4-BE49-F238E27FC236}">
                <a16:creationId xmlns:a16="http://schemas.microsoft.com/office/drawing/2014/main" id="{FC24B9F2-CD67-1570-64B7-496D13767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76" y="1470537"/>
            <a:ext cx="3120179" cy="208011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76" y="3655144"/>
            <a:ext cx="2779778" cy="22777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99" y="1470537"/>
            <a:ext cx="3166560" cy="26306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/>
          <a:stretch/>
        </p:blipFill>
        <p:spPr>
          <a:xfrm>
            <a:off x="2407920" y="4195231"/>
            <a:ext cx="3573039" cy="22777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04" y="752911"/>
            <a:ext cx="1867945" cy="107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12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</a:t>
            </a:r>
            <a:r>
              <a:rPr lang="cs-CZ" dirty="0" err="1"/>
              <a:t>association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850" y="1544244"/>
            <a:ext cx="1969429" cy="4073480"/>
          </a:xfrm>
        </p:spPr>
        <p:txBody>
          <a:bodyPr>
            <a:normAutofit/>
          </a:bodyPr>
          <a:lstStyle/>
          <a:p>
            <a:r>
              <a:rPr lang="cs-CZ" dirty="0"/>
              <a:t>Non-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  <a:p>
            <a:pPr lvl="1"/>
            <a:r>
              <a:rPr lang="cs-CZ" dirty="0" err="1"/>
              <a:t>Harvest</a:t>
            </a:r>
            <a:r>
              <a:rPr lang="cs-CZ" dirty="0"/>
              <a:t> festival</a:t>
            </a:r>
          </a:p>
          <a:p>
            <a:pPr lvl="1"/>
            <a:r>
              <a:rPr lang="cs-CZ" dirty="0" err="1"/>
              <a:t>Agritourism</a:t>
            </a:r>
            <a:endParaRPr lang="cs-CZ" dirty="0"/>
          </a:p>
          <a:p>
            <a:pPr lvl="1"/>
            <a:r>
              <a:rPr lang="cs-CZ" dirty="0" err="1"/>
              <a:t>Weddings</a:t>
            </a:r>
            <a:endParaRPr lang="cs-CZ" dirty="0"/>
          </a:p>
          <a:p>
            <a:pPr lvl="1"/>
            <a:r>
              <a:rPr lang="cs-CZ" dirty="0" err="1"/>
              <a:t>Cultural</a:t>
            </a:r>
            <a:r>
              <a:rPr lang="cs-CZ" dirty="0"/>
              <a:t> </a:t>
            </a:r>
            <a:r>
              <a:rPr lang="cs-CZ" dirty="0" err="1"/>
              <a:t>sessions</a:t>
            </a:r>
            <a:endParaRPr lang="cs-CZ" dirty="0"/>
          </a:p>
          <a:p>
            <a:pPr lvl="1"/>
            <a:r>
              <a:rPr lang="cs-CZ" dirty="0"/>
              <a:t>Open </a:t>
            </a:r>
            <a:r>
              <a:rPr lang="cs-CZ" dirty="0" err="1"/>
              <a:t>gates</a:t>
            </a:r>
            <a:r>
              <a:rPr lang="cs-CZ" dirty="0"/>
              <a:t> </a:t>
            </a:r>
            <a:r>
              <a:rPr lang="cs-CZ" dirty="0" err="1"/>
              <a:t>days</a:t>
            </a:r>
            <a:endParaRPr lang="cs-CZ" dirty="0"/>
          </a:p>
          <a:p>
            <a:pPr lvl="1"/>
            <a:r>
              <a:rPr lang="cs-CZ" dirty="0" err="1"/>
              <a:t>Agricultural</a:t>
            </a:r>
            <a:r>
              <a:rPr lang="cs-CZ" dirty="0"/>
              <a:t> museum</a:t>
            </a:r>
          </a:p>
          <a:p>
            <a:pPr lvl="1"/>
            <a:r>
              <a:rPr lang="cs-CZ" dirty="0" err="1"/>
              <a:t>Chapel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St. </a:t>
            </a:r>
            <a:r>
              <a:rPr lang="cs-CZ" dirty="0" err="1"/>
              <a:t>Agnes</a:t>
            </a:r>
            <a:r>
              <a:rPr lang="cs-CZ" dirty="0"/>
              <a:t> </a:t>
            </a:r>
          </a:p>
          <a:p>
            <a:pPr lvl="1"/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26</a:t>
            </a:fld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828" y="3670479"/>
            <a:ext cx="3781131" cy="25191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21" y="4711683"/>
            <a:ext cx="1970636" cy="14779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20" y="3311447"/>
            <a:ext cx="1977037" cy="13122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21" y="1544244"/>
            <a:ext cx="1970636" cy="165694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4"/>
          <a:stretch/>
        </p:blipFill>
        <p:spPr>
          <a:xfrm>
            <a:off x="5275828" y="1544244"/>
            <a:ext cx="3781131" cy="201662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61" y="5583545"/>
            <a:ext cx="1235909" cy="6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09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50" y="668342"/>
            <a:ext cx="7840299" cy="1022351"/>
          </a:xfrm>
        </p:spPr>
        <p:txBody>
          <a:bodyPr/>
          <a:lstStyle/>
          <a:p>
            <a:r>
              <a:rPr lang="cs-CZ" dirty="0" err="1"/>
              <a:t>Lavandia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463" y="1553332"/>
            <a:ext cx="3860800" cy="3684588"/>
          </a:xfrm>
        </p:spPr>
        <p:txBody>
          <a:bodyPr>
            <a:normAutofit/>
          </a:bodyPr>
          <a:lstStyle/>
          <a:p>
            <a:r>
              <a:rPr lang="cs-CZ" dirty="0" err="1"/>
              <a:t>Small-scale</a:t>
            </a:r>
            <a:r>
              <a:rPr lang="cs-CZ" dirty="0"/>
              <a:t> </a:t>
            </a:r>
            <a:r>
              <a:rPr lang="cs-CZ" dirty="0" err="1"/>
              <a:t>farm</a:t>
            </a:r>
            <a:endParaRPr lang="cs-CZ" dirty="0"/>
          </a:p>
          <a:p>
            <a:pPr lvl="1"/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product</a:t>
            </a:r>
            <a:endParaRPr lang="cs-CZ" dirty="0"/>
          </a:p>
          <a:p>
            <a:pPr lvl="1"/>
            <a:r>
              <a:rPr lang="cs-CZ" dirty="0" err="1"/>
              <a:t>Processing</a:t>
            </a:r>
            <a:endParaRPr lang="cs-CZ" dirty="0"/>
          </a:p>
          <a:p>
            <a:pPr lvl="1"/>
            <a:r>
              <a:rPr lang="cs-CZ" dirty="0" err="1"/>
              <a:t>Services</a:t>
            </a:r>
            <a:endParaRPr lang="cs-CZ" dirty="0"/>
          </a:p>
          <a:p>
            <a:pPr lvl="1"/>
            <a:r>
              <a:rPr lang="cs-CZ" dirty="0" err="1"/>
              <a:t>Organic</a:t>
            </a:r>
            <a:r>
              <a:rPr lang="cs-CZ" dirty="0"/>
              <a:t> </a:t>
            </a:r>
            <a:r>
              <a:rPr lang="cs-CZ" dirty="0" err="1"/>
              <a:t>farming</a:t>
            </a:r>
            <a:endParaRPr lang="cs-CZ" dirty="0"/>
          </a:p>
          <a:p>
            <a:pPr lvl="1"/>
            <a:r>
              <a:rPr lang="cs-CZ" dirty="0"/>
              <a:t>Products with high</a:t>
            </a:r>
            <a:br>
              <a:rPr lang="de-DE" dirty="0"/>
            </a:br>
            <a:r>
              <a:rPr lang="cs-CZ" dirty="0"/>
              <a:t>additional value</a:t>
            </a:r>
          </a:p>
          <a:p>
            <a:pPr lvl="1"/>
            <a:r>
              <a:rPr lang="cs-CZ" dirty="0"/>
              <a:t>Story </a:t>
            </a:r>
            <a:r>
              <a:rPr lang="cs-CZ" dirty="0" err="1"/>
              <a:t>behind</a:t>
            </a:r>
            <a:endParaRPr lang="cs-CZ" dirty="0"/>
          </a:p>
          <a:p>
            <a:pPr lvl="1"/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9456" y="6300062"/>
            <a:ext cx="20574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0" y="4918966"/>
            <a:ext cx="2019300" cy="866775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34F7A38-42B9-4FD7-84BD-98C9839F9D8C}"/>
              </a:ext>
            </a:extLst>
          </p:cNvPr>
          <p:cNvGrpSpPr/>
          <p:nvPr/>
        </p:nvGrpSpPr>
        <p:grpSpPr>
          <a:xfrm>
            <a:off x="2812789" y="745612"/>
            <a:ext cx="6233124" cy="5281700"/>
            <a:chOff x="2720130" y="768706"/>
            <a:chExt cx="6335513" cy="5368460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442" y="769772"/>
              <a:ext cx="3788229" cy="2525486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4"/>
            <a:srcRect l="6423" r="12188"/>
            <a:stretch/>
          </p:blipFill>
          <p:spPr>
            <a:xfrm>
              <a:off x="2720130" y="3361893"/>
              <a:ext cx="2020628" cy="2767651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22028" y="768706"/>
              <a:ext cx="2481926" cy="2526552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9609" y="3361894"/>
              <a:ext cx="1043771" cy="1299425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17999" y="3361894"/>
              <a:ext cx="1337644" cy="1354318"/>
            </a:xfrm>
            <a:prstGeom prst="rect">
              <a:avLst/>
            </a:prstGeom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8"/>
            <a:srcRect l="13190" r="15350" b="3125"/>
            <a:stretch/>
          </p:blipFill>
          <p:spPr>
            <a:xfrm>
              <a:off x="4823837" y="4720335"/>
              <a:ext cx="1043772" cy="1409210"/>
            </a:xfrm>
            <a:prstGeom prst="rect">
              <a:avLst/>
            </a:prstGeom>
          </p:spPr>
        </p:pic>
        <p:pic>
          <p:nvPicPr>
            <p:cNvPr id="15" name="Obrázek 14"/>
            <p:cNvPicPr>
              <a:picLocks noChangeAspect="1"/>
            </p:cNvPicPr>
            <p:nvPr/>
          </p:nvPicPr>
          <p:blipFill rotWithShape="1">
            <a:blip r:embed="rId9"/>
            <a:srcRect l="10882" r="9310"/>
            <a:stretch/>
          </p:blipFill>
          <p:spPr>
            <a:xfrm>
              <a:off x="5966460" y="3361894"/>
              <a:ext cx="1668459" cy="2775272"/>
            </a:xfrm>
            <a:prstGeom prst="rect">
              <a:avLst/>
            </a:prstGeom>
          </p:spPr>
        </p:pic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03499" y="4782848"/>
              <a:ext cx="1337847" cy="1354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7527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A28452-4406-4BAF-9839-82ED7A42F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 for your attention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5C490-0737-45C2-A58B-F2D6F4101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" y="3626757"/>
            <a:ext cx="6757428" cy="1052639"/>
          </a:xfrm>
        </p:spPr>
        <p:txBody>
          <a:bodyPr/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</a:pPr>
            <a:r>
              <a:rPr lang="en-US" sz="2000" dirty="0"/>
              <a:t>Name of Lecturer</a:t>
            </a:r>
          </a:p>
          <a:p>
            <a:pPr marL="0" lvl="1" indent="0" algn="l" rtl="0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</a:pPr>
            <a:r>
              <a:rPr lang="en-US" sz="1600" dirty="0">
                <a:solidFill>
                  <a:schemeClr val="accent6"/>
                </a:solidFill>
              </a:rPr>
              <a:t>Institution of Lecturer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62C117D-1E3B-45F3-B3CE-D0ABB8BE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cs-CZ" dirty="0"/>
              <a:t>+ call number</a:t>
            </a:r>
            <a:endParaRPr lang="cs-CZ" baseline="30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DB0F70C-A834-4236-A1BF-29790ECF981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de-DE" dirty="0">
                <a:solidFill>
                  <a:schemeClr val="bg1"/>
                </a:solidFill>
              </a:rPr>
              <a:t>name@xyz.com</a:t>
            </a:r>
          </a:p>
        </p:txBody>
      </p:sp>
    </p:spTree>
    <p:extLst>
      <p:ext uri="{BB962C8B-B14F-4D97-AF65-F5344CB8AC3E}">
        <p14:creationId xmlns:p14="http://schemas.microsoft.com/office/powerpoint/2010/main" val="1028277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mirrors.creativecommons.org/presskit/buttons/88x31/png/by-nc.png">
            <a:extLst>
              <a:ext uri="{FF2B5EF4-FFF2-40B4-BE49-F238E27FC236}">
                <a16:creationId xmlns:a16="http://schemas.microsoft.com/office/drawing/2014/main" id="{6DF349C7-B2E5-4F4B-9F6E-05D9180B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7" y="2529431"/>
            <a:ext cx="1361196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C0716FC-C61B-4D88-B9F2-CF3D73839B1A}"/>
              </a:ext>
            </a:extLst>
          </p:cNvPr>
          <p:cNvSpPr/>
          <p:nvPr/>
        </p:nvSpPr>
        <p:spPr>
          <a:xfrm>
            <a:off x="504310" y="5372100"/>
            <a:ext cx="466725" cy="347364"/>
          </a:xfrm>
          <a:prstGeom prst="rect">
            <a:avLst/>
          </a:prstGeom>
          <a:solidFill>
            <a:srgbClr val="047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829DCAD-C0E7-430A-8643-6832F939BF18}"/>
              </a:ext>
            </a:extLst>
          </p:cNvPr>
          <p:cNvSpPr/>
          <p:nvPr/>
        </p:nvSpPr>
        <p:spPr>
          <a:xfrm>
            <a:off x="1781173" y="2444391"/>
            <a:ext cx="6588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Farming with Refugees and forced displaced people - Agriculture as a path of inclusion 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SoFarTEAM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licensed under CC BY-NC 4.0. 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view a copy of this license, visit http://creativecommons.org/licenses/by-nc/4.0/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264;p22">
            <a:extLst>
              <a:ext uri="{FF2B5EF4-FFF2-40B4-BE49-F238E27FC236}">
                <a16:creationId xmlns:a16="http://schemas.microsoft.com/office/drawing/2014/main" id="{E9E4C8FB-1669-4F24-AAF0-DEA5D6A3BABE}"/>
              </a:ext>
            </a:extLst>
          </p:cNvPr>
          <p:cNvSpPr txBox="1">
            <a:spLocks/>
          </p:cNvSpPr>
          <p:nvPr/>
        </p:nvSpPr>
        <p:spPr>
          <a:xfrm>
            <a:off x="979387" y="5701906"/>
            <a:ext cx="2650457" cy="4840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72000" rIns="91425" bIns="4570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440"/>
              </a:lnSpc>
              <a:spcBef>
                <a:spcPts val="200"/>
              </a:spcBef>
              <a:buClr>
                <a:schemeClr val="tx2"/>
              </a:buClr>
              <a:buFontTx/>
              <a:buNone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lnSpc>
                <a:spcPts val="19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lt1"/>
              </a:buClr>
              <a:buSzPct val="100000"/>
              <a:buFont typeface="Arial"/>
              <a:buNone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jmoudry@fzt.jcu.cz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BC05B0D-49E7-453A-94EA-60ECCA03B066}"/>
              </a:ext>
            </a:extLst>
          </p:cNvPr>
          <p:cNvSpPr/>
          <p:nvPr/>
        </p:nvSpPr>
        <p:spPr>
          <a:xfrm>
            <a:off x="564757" y="3566116"/>
            <a:ext cx="51082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slides were created by Jan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Moudrý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South Bohemia in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Budějovice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Studentská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370 05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Budějovice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Czech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Republic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37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812B77-5F38-4154-B6B6-F756E162DC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Environment</a:t>
            </a:r>
            <a:endParaRPr lang="cs-CZ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744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1850" y="668342"/>
            <a:ext cx="7840299" cy="1022351"/>
          </a:xfrm>
        </p:spPr>
        <p:txBody>
          <a:bodyPr/>
          <a:lstStyle/>
          <a:p>
            <a:r>
              <a:rPr lang="cs-CZ" dirty="0" err="1"/>
              <a:t>Current</a:t>
            </a:r>
            <a:r>
              <a:rPr lang="cs-CZ" dirty="0"/>
              <a:t> </a:t>
            </a:r>
            <a:r>
              <a:rPr lang="cs-CZ" dirty="0" err="1"/>
              <a:t>trends</a:t>
            </a:r>
            <a:r>
              <a:rPr lang="cs-CZ" dirty="0"/>
              <a:t> in </a:t>
            </a:r>
            <a:r>
              <a:rPr lang="cs-CZ" dirty="0" err="1"/>
              <a:t>agriculture</a:t>
            </a:r>
            <a:endParaRPr lang="cs-CZ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90D1783-1771-40DA-BD98-3E5678E26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21143A1B-3857-4699-8D07-43784F7C75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08EFE07-1504-4FE7-A350-98A276FC2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079456" y="6300062"/>
            <a:ext cx="2057400" cy="545243"/>
          </a:xfrm>
        </p:spPr>
        <p:txBody>
          <a:bodyPr/>
          <a:lstStyle/>
          <a:p>
            <a:fld id="{AC30E85F-03A9-4DC3-A879-6F4150C88507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010EF002-1541-4EFF-81CF-261FD429C65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Picture 18" descr="Výsledek obrázku pro intenzivní zem&amp;ecaron;d&amp;ecaron;lstv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387" y="1199626"/>
            <a:ext cx="4423930" cy="2922368"/>
          </a:xfrm>
          <a:prstGeom prst="rect">
            <a:avLst/>
          </a:prstGeom>
        </p:spPr>
      </p:pic>
      <p:pic>
        <p:nvPicPr>
          <p:cNvPr id="11" name="Picture 4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05" y="3920490"/>
            <a:ext cx="4484498" cy="293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3" y="3920490"/>
            <a:ext cx="3576481" cy="259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95" y="1110531"/>
            <a:ext cx="3148451" cy="236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490" y="2982238"/>
            <a:ext cx="4724321" cy="210220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2" y="1672005"/>
            <a:ext cx="3450425" cy="24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8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7"/>
          <p:cNvSpPr txBox="1">
            <a:spLocks/>
          </p:cNvSpPr>
          <p:nvPr/>
        </p:nvSpPr>
        <p:spPr>
          <a:xfrm>
            <a:off x="401241" y="1802605"/>
            <a:ext cx="7410348" cy="40495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 sz="1158" dirty="0"/>
          </a:p>
          <a:p>
            <a:pPr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    </a:t>
            </a:r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2,1%</a:t>
            </a:r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27,9%</a:t>
            </a:r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endParaRPr lang="cs-CZ" sz="1158" dirty="0"/>
          </a:p>
          <a:p>
            <a:pPr>
              <a:buFont typeface="Wingdings 3" panose="05040102010807070707" pitchFamily="18" charset="2"/>
              <a:buNone/>
              <a:defRPr/>
            </a:pPr>
            <a:r>
              <a:rPr lang="cs-CZ" sz="1158" dirty="0"/>
              <a:t>			70%</a:t>
            </a:r>
          </a:p>
        </p:txBody>
      </p:sp>
      <p:sp>
        <p:nvSpPr>
          <p:cNvPr id="8" name="Obdélník 7"/>
          <p:cNvSpPr/>
          <p:nvPr/>
        </p:nvSpPr>
        <p:spPr>
          <a:xfrm>
            <a:off x="1233488" y="2570560"/>
            <a:ext cx="827485" cy="2717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 dirty="0"/>
          </a:p>
        </p:txBody>
      </p:sp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1843158304"/>
              </p:ext>
            </p:extLst>
          </p:nvPr>
        </p:nvGraphicFramePr>
        <p:xfrm>
          <a:off x="2743370" y="2042065"/>
          <a:ext cx="6069703" cy="442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bdélník 9"/>
          <p:cNvSpPr/>
          <p:nvPr/>
        </p:nvSpPr>
        <p:spPr>
          <a:xfrm>
            <a:off x="1233488" y="2570560"/>
            <a:ext cx="827485" cy="1178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 dirty="0"/>
          </a:p>
        </p:txBody>
      </p:sp>
      <p:sp>
        <p:nvSpPr>
          <p:cNvPr id="11" name="Obdélník 10"/>
          <p:cNvSpPr/>
          <p:nvPr/>
        </p:nvSpPr>
        <p:spPr>
          <a:xfrm>
            <a:off x="1233488" y="3338512"/>
            <a:ext cx="827485" cy="194905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144" y="681042"/>
            <a:ext cx="7879556" cy="804863"/>
          </a:xfrm>
        </p:spPr>
        <p:txBody>
          <a:bodyPr/>
          <a:lstStyle/>
          <a:p>
            <a:r>
              <a:rPr lang="cs-CZ" dirty="0" err="1"/>
              <a:t>Dual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farms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54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5" y="1601788"/>
            <a:ext cx="7577929" cy="4575175"/>
          </a:xfr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farms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82" y="4589417"/>
            <a:ext cx="545243" cy="34113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088" y="4589416"/>
            <a:ext cx="515271" cy="34113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698" y="4589416"/>
            <a:ext cx="512980" cy="34113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00" y="4589416"/>
            <a:ext cx="568553" cy="34113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475" y="4589416"/>
            <a:ext cx="517071" cy="34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1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786FFF2-8406-4255-B085-8420972B1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7</a:t>
            </a:fld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164" y="2175237"/>
            <a:ext cx="3431632" cy="1930293"/>
          </a:xfrm>
          <a:prstGeom prst="rect">
            <a:avLst/>
          </a:prstGeom>
        </p:spPr>
      </p:pic>
      <p:pic>
        <p:nvPicPr>
          <p:cNvPr id="11" name="Picture 2" descr="C:\záloha\zaloha D\věci co jsou na ploše\fotky\75 - 11.8.-17.8.2010 - Polsko\1 Exkurze farmy\IMG_8616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3"/>
          <a:stretch/>
        </p:blipFill>
        <p:spPr bwMode="auto">
          <a:xfrm>
            <a:off x="651850" y="2175237"/>
            <a:ext cx="3432975" cy="193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Jonela\Dropbox\Komise pro ZS, MZe\Leták soc. zem\Biostate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" b="3930"/>
          <a:stretch/>
        </p:blipFill>
        <p:spPr bwMode="auto">
          <a:xfrm>
            <a:off x="651850" y="4188233"/>
            <a:ext cx="3422163" cy="228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64" y="4188233"/>
            <a:ext cx="3420762" cy="228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962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723" y="2505075"/>
            <a:ext cx="3860844" cy="3684588"/>
          </a:xfrm>
        </p:spPr>
        <p:txBody>
          <a:bodyPr>
            <a:normAutofit/>
          </a:bodyPr>
          <a:lstStyle/>
          <a:p>
            <a:r>
              <a:rPr lang="cs-CZ" dirty="0" err="1"/>
              <a:t>Cooperation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worker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Properly</a:t>
            </a:r>
            <a:r>
              <a:rPr lang="cs-CZ" dirty="0"/>
              <a:t> </a:t>
            </a:r>
            <a:r>
              <a:rPr lang="cs-CZ" dirty="0" err="1"/>
              <a:t>prepared</a:t>
            </a:r>
            <a:r>
              <a:rPr lang="cs-CZ" dirty="0"/>
              <a:t> </a:t>
            </a:r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conditions</a:t>
            </a:r>
            <a:r>
              <a:rPr lang="cs-CZ" dirty="0"/>
              <a:t> </a:t>
            </a:r>
            <a:r>
              <a:rPr lang="cs-CZ" dirty="0" err="1"/>
              <a:t>suitable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participants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Beneficial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economic</a:t>
            </a:r>
            <a:r>
              <a:rPr lang="cs-CZ" dirty="0"/>
              <a:t> point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view</a:t>
            </a:r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8</a:t>
            </a:fld>
            <a:endParaRPr lang="en-GB" dirty="0"/>
          </a:p>
        </p:txBody>
      </p:sp>
      <p:pic>
        <p:nvPicPr>
          <p:cNvPr id="6" name="Picture 2" descr="F:\!!!projekty\SoFar\Estoril\obrázky a podklady\Obrázek1.jpg">
            <a:extLst>
              <a:ext uri="{FF2B5EF4-FFF2-40B4-BE49-F238E27FC236}">
                <a16:creationId xmlns:a16="http://schemas.microsoft.com/office/drawing/2014/main" id="{EF066EE5-CC94-3720-A7EA-0DF8C5AEE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843" y="1440909"/>
            <a:ext cx="3479629" cy="245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strom, exteriér, tráva, červená&#10;&#10;Popis byl vytvořen automaticky">
            <a:extLst>
              <a:ext uri="{FF2B5EF4-FFF2-40B4-BE49-F238E27FC236}">
                <a16:creationId xmlns:a16="http://schemas.microsoft.com/office/drawing/2014/main" id="{21E7E4F5-59B6-9AB0-686E-F6D318BA9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43" y="4098022"/>
            <a:ext cx="3479629" cy="19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83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E678-B9C6-4A79-9A8D-F5528474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/>
              <a:t> Farm</a:t>
            </a:r>
            <a:r>
              <a:rPr lang="cs-CZ" dirty="0"/>
              <a:t> vs.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provider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531D1-4878-42C3-B68B-5CBD5C96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Farm</a:t>
            </a:r>
            <a:r>
              <a:rPr lang="cs-CZ" dirty="0"/>
              <a:t>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803CE-E8FD-4B32-A0D9-9BAA7C9C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723" y="2505075"/>
            <a:ext cx="3860844" cy="3684588"/>
          </a:xfrm>
        </p:spPr>
        <p:txBody>
          <a:bodyPr>
            <a:normAutofit/>
          </a:bodyPr>
          <a:lstStyle/>
          <a:p>
            <a:r>
              <a:rPr lang="cs-CZ" dirty="0" err="1"/>
              <a:t>Optimal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r>
              <a:rPr lang="cs-CZ" dirty="0"/>
              <a:t> = NO </a:t>
            </a:r>
            <a:r>
              <a:rPr lang="cs-CZ" dirty="0" err="1"/>
              <a:t>modification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EB69269-A478-42D0-8531-A6C99ABB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243840" y="3554327"/>
            <a:ext cx="4849041" cy="25196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practically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everything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imagine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such a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On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hand,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rather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jobs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not direct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do, such as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more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machinery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tractor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up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adjusting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machines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cs-CZ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zelenina&#10;&#10;Popis byl vytvořen automaticky">
            <a:extLst>
              <a:ext uri="{FF2B5EF4-FFF2-40B4-BE49-F238E27FC236}">
                <a16:creationId xmlns:a16="http://schemas.microsoft.com/office/drawing/2014/main" id="{77E5E9CC-3E62-E4D9-B599-13EB8EF0B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51" y="1316943"/>
            <a:ext cx="3771889" cy="2121688"/>
          </a:xfrm>
          <a:prstGeom prst="rect">
            <a:avLst/>
          </a:prstGeom>
        </p:spPr>
      </p:pic>
      <p:pic>
        <p:nvPicPr>
          <p:cNvPr id="9" name="Picture 3" descr="F:\!!!projekty\SoFar\Estoril\obrázky a podklady\prace-na-zel-zahrad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3783" y="3554327"/>
            <a:ext cx="2309358" cy="308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948989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Motiv Office">
  <a:themeElements>
    <a:clrScheme name="So Far Team">
      <a:dk1>
        <a:srgbClr val="1D1D1B"/>
      </a:dk1>
      <a:lt1>
        <a:srgbClr val="FFFFFF"/>
      </a:lt1>
      <a:dk2>
        <a:srgbClr val="585857"/>
      </a:dk2>
      <a:lt2>
        <a:srgbClr val="CDCDCD"/>
      </a:lt2>
      <a:accent1>
        <a:srgbClr val="13426F"/>
      </a:accent1>
      <a:accent2>
        <a:srgbClr val="057233"/>
      </a:accent2>
      <a:accent3>
        <a:srgbClr val="5DC5F1"/>
      </a:accent3>
      <a:accent4>
        <a:srgbClr val="98C8ED"/>
      </a:accent4>
      <a:accent5>
        <a:srgbClr val="DE6A53"/>
      </a:accent5>
      <a:accent6>
        <a:srgbClr val="F9B334"/>
      </a:accent6>
      <a:hlink>
        <a:srgbClr val="000000"/>
      </a:hlink>
      <a:folHlink>
        <a:srgbClr val="E6E6E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939ED67-B1EF-4AA6-8A13-4B02BCF30A37}" vid="{56B3D632-66FB-46E6-91BF-B08A7FD7419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hlu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Shluk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Shluk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95000" t="-106500" r="5000" b="2065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Powerpoint_sofarteam_4_3</Template>
  <TotalTime>0</TotalTime>
  <Words>758</Words>
  <Application>Microsoft Office PowerPoint</Application>
  <PresentationFormat>On-screen Show (4:3)</PresentationFormat>
  <Paragraphs>231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 3</vt:lpstr>
      <vt:lpstr>Motiv Office</vt:lpstr>
      <vt:lpstr>Social farming in practice</vt:lpstr>
      <vt:lpstr>Overview</vt:lpstr>
      <vt:lpstr>PowerPoint Presentation</vt:lpstr>
      <vt:lpstr>Current trends in agriculture</vt:lpstr>
      <vt:lpstr>Dual character of the farms</vt:lpstr>
      <vt:lpstr>Dual Character of the farms</vt:lpstr>
      <vt:lpstr>Social Farm vs. social service provider </vt:lpstr>
      <vt:lpstr>Social Farm vs. social service provider </vt:lpstr>
      <vt:lpstr>Social Farm vs. social service provider </vt:lpstr>
      <vt:lpstr>Social Farm vs. social service provider </vt:lpstr>
      <vt:lpstr>Social Farm vs. social service provider </vt:lpstr>
      <vt:lpstr>ACTivities suitable for social farming</vt:lpstr>
      <vt:lpstr>ACTivities suitable for  social farming</vt:lpstr>
      <vt:lpstr>PowerPoint Presentation</vt:lpstr>
      <vt:lpstr>Sustainability forms</vt:lpstr>
      <vt:lpstr>Economic viability</vt:lpstr>
      <vt:lpstr>Sheltered employment</vt:lpstr>
      <vt:lpstr>Trends in marketing</vt:lpstr>
      <vt:lpstr>Farm or „farm“</vt:lpstr>
      <vt:lpstr>PowerPoint Presentation</vt:lpstr>
      <vt:lpstr>POMOC association</vt:lpstr>
      <vt:lpstr>POMOC association</vt:lpstr>
      <vt:lpstr>POMOC association</vt:lpstr>
      <vt:lpstr>POMOC association</vt:lpstr>
      <vt:lpstr>St. Prokop Orchards</vt:lpstr>
      <vt:lpstr>POMOC association</vt:lpstr>
      <vt:lpstr>Lavandia</vt:lpstr>
      <vt:lpstr>thank you for your attention</vt:lpstr>
      <vt:lpstr>PowerPoint Presentation</vt:lpstr>
    </vt:vector>
  </TitlesOfParts>
  <Company>Hochschule Neubrandenburg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Powerpoint presentation, maximum eight lines, aligned from top left</dc:title>
  <dc:creator>Essich, Lisa</dc:creator>
  <cp:lastModifiedBy>Caoimhe McKeon</cp:lastModifiedBy>
  <cp:revision>53</cp:revision>
  <cp:lastPrinted>2019-04-08T12:55:43Z</cp:lastPrinted>
  <dcterms:created xsi:type="dcterms:W3CDTF">2022-09-14T10:05:51Z</dcterms:created>
  <dcterms:modified xsi:type="dcterms:W3CDTF">2024-03-20T13:07:57Z</dcterms:modified>
</cp:coreProperties>
</file>