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7" r:id="rId2"/>
    <p:sldId id="270" r:id="rId3"/>
    <p:sldId id="258" r:id="rId4"/>
    <p:sldId id="308" r:id="rId5"/>
    <p:sldId id="309" r:id="rId6"/>
    <p:sldId id="310" r:id="rId7"/>
    <p:sldId id="295" r:id="rId8"/>
    <p:sldId id="312" r:id="rId9"/>
    <p:sldId id="296" r:id="rId10"/>
    <p:sldId id="333" r:id="rId11"/>
    <p:sldId id="334" r:id="rId12"/>
    <p:sldId id="335" r:id="rId13"/>
    <p:sldId id="336" r:id="rId14"/>
    <p:sldId id="297" r:id="rId15"/>
    <p:sldId id="317" r:id="rId16"/>
    <p:sldId id="287" r:id="rId17"/>
    <p:sldId id="337" r:id="rId18"/>
    <p:sldId id="338" r:id="rId19"/>
    <p:sldId id="318" r:id="rId20"/>
    <p:sldId id="319" r:id="rId21"/>
    <p:sldId id="340" r:id="rId22"/>
    <p:sldId id="341" r:id="rId23"/>
    <p:sldId id="342" r:id="rId24"/>
    <p:sldId id="323" r:id="rId25"/>
    <p:sldId id="324" r:id="rId26"/>
    <p:sldId id="325" r:id="rId27"/>
    <p:sldId id="326" r:id="rId28"/>
    <p:sldId id="302" r:id="rId29"/>
    <p:sldId id="327" r:id="rId30"/>
    <p:sldId id="328" r:id="rId31"/>
    <p:sldId id="329" r:id="rId32"/>
    <p:sldId id="330" r:id="rId33"/>
    <p:sldId id="331" r:id="rId34"/>
    <p:sldId id="332" r:id="rId35"/>
    <p:sldId id="307" r:id="rId36"/>
    <p:sldId id="279" r:id="rId37"/>
    <p:sldId id="3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021" autoAdjust="0"/>
  </p:normalViewPr>
  <p:slideViewPr>
    <p:cSldViewPr snapToGrid="0" showGuides="1">
      <p:cViewPr varScale="1">
        <p:scale>
          <a:sx n="77" d="100"/>
          <a:sy n="77" d="100"/>
        </p:scale>
        <p:origin x="102" y="420"/>
      </p:cViewPr>
      <p:guideLst>
        <p:guide orient="horz" pos="2160"/>
        <p:guide pos="2880"/>
      </p:guideLst>
    </p:cSldViewPr>
  </p:slideViewPr>
  <p:notesTextViewPr>
    <p:cViewPr>
      <p:scale>
        <a:sx n="1" d="1"/>
        <a:sy n="1" d="1"/>
      </p:scale>
      <p:origin x="0" y="0"/>
    </p:cViewPr>
  </p:notesTextViewPr>
  <p:notesViewPr>
    <p:cSldViewPr snapToGrid="0" showGuide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289825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photo shows how ‘ordinary’ social farming is, it’s just three men standing and chatting together looking out at the rain. And the great thing is, you don’t know who is the farmer and who are the participants.</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291781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farmer might say at the end of the day something like ‘I can’t wait to get into the shower, you’d feel very mucky after the day on the farm’ or ‘I’ll have an early night tonight after that day’s work’. Or he/she might talk about what’s good to eat, what you need to eat to make you feel good and able to do your work. All of these subtle messages can have an impact as people often look up to and admire the farmers.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26</a:t>
            </a:fld>
            <a:endParaRPr lang="en-GB"/>
          </a:p>
        </p:txBody>
      </p:sp>
    </p:spTree>
    <p:extLst>
      <p:ext uri="{BB962C8B-B14F-4D97-AF65-F5344CB8AC3E}">
        <p14:creationId xmlns:p14="http://schemas.microsoft.com/office/powerpoint/2010/main" val="333085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common for people with mental health challenges to feel they are unseen, that they don’t matter, that they are only a burden to other people. The relationships which develop on a social farm, where people are making a contribution, are part of a team…. All of these help people feel part of something, that they are valuable, that other people notice and care whether they are around or not.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27</a:t>
            </a:fld>
            <a:endParaRPr lang="en-GB"/>
          </a:p>
        </p:txBody>
      </p:sp>
    </p:spTree>
    <p:extLst>
      <p:ext uri="{BB962C8B-B14F-4D97-AF65-F5344CB8AC3E}">
        <p14:creationId xmlns:p14="http://schemas.microsoft.com/office/powerpoint/2010/main" val="294947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Specific aspects: For example, people may be anxious about things like </a:t>
            </a:r>
            <a:r>
              <a:rPr lang="en-GB" sz="1200" dirty="0">
                <a:solidFill>
                  <a:schemeClr val="tx2"/>
                </a:solidFill>
                <a:latin typeface="Arial" panose="020B0604020202020204" pitchFamily="34" charset="0"/>
                <a:cs typeface="Arial" panose="020B0604020202020204" pitchFamily="34" charset="0"/>
              </a:rPr>
              <a:t>handling animals or having meals with others</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32</a:t>
            </a:fld>
            <a:endParaRPr lang="en-GB"/>
          </a:p>
        </p:txBody>
      </p:sp>
    </p:spTree>
    <p:extLst>
      <p:ext uri="{BB962C8B-B14F-4D97-AF65-F5344CB8AC3E}">
        <p14:creationId xmlns:p14="http://schemas.microsoft.com/office/powerpoint/2010/main" val="17577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‘quality of professional support systems’ and the ‘cultural norms of society’ are particularly import. Both in concert can determine the likelihood of someone receiving support for their mental health challenges, the level of that support, the willingness to try innovative options such as social farming and overall, how people with mental health challenges are perceived. It can be a good exercise in class, especially if it is a group of agriculture students, to ask what they think cultural attitudes to mental health are in the society they live in.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42845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reference the Biophilia hypothesis and Attention Restoration Theory, both of which suggest that humans are innately drawn to and need time in nature in order to feel whole and to be ‘restored’ to ourselves. </a:t>
            </a: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85415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Bullet point 5: These include: the </a:t>
            </a:r>
            <a:r>
              <a:rPr lang="en-GB" sz="1200" dirty="0">
                <a:latin typeface="Arial" panose="020B0604020202020204" pitchFamily="34" charset="0"/>
                <a:cs typeface="Arial" panose="020B0604020202020204" pitchFamily="34" charset="0"/>
              </a:rPr>
              <a:t>care and welfare of animals and plants; doing socially valuable work; you can see – and even eat - the outcomes of the work in a very real way </a:t>
            </a: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30447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of this is in the context of people maybe having had negative experiences, of things going ‘wrong’ for them, of feeling worthless or lacking in some way. These are all typical feelings and perceptions associated with mental ill health.</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3499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Bullet point 5 re. opening up; something about working side by side with people, the ease of it creates moments and opportunities for people to be more free in what they say. They feel they are speaking to friends rather than professionals. It would be common for people t o share things while they are social farming that they might not have done in years of professional engagement with psychologists, counsellors, etc. </a:t>
            </a:r>
          </a:p>
          <a:p>
            <a:endParaRPr lang="en-GB" dirty="0"/>
          </a:p>
          <a:p>
            <a:r>
              <a:rPr lang="en-GB" dirty="0"/>
              <a:t>Re bullet point 7; the importance of peer support is increasingly being recognised in mental health recovery. The social farm provides a space and a place where people who have perhaps shared some of the  same struggles in life can meet and talk and even support one another but it’s not a formal ‘support group’ </a:t>
            </a:r>
          </a:p>
          <a:p>
            <a:endParaRPr lang="en-GB" dirty="0"/>
          </a:p>
          <a:p>
            <a:r>
              <a:rPr lang="en-GB" dirty="0"/>
              <a:t>Bullet point 9: sometimes people with mental health challenges can lead quite narrow or ‘small’ lives – social farming, the things that happen on the farm, the fun that’s had: it all gives people something new to talk about. If someone asks them what they did recently, they can say, I was farming!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12</a:t>
            </a:fld>
            <a:endParaRPr lang="en-GB"/>
          </a:p>
        </p:txBody>
      </p:sp>
    </p:spTree>
    <p:extLst>
      <p:ext uri="{BB962C8B-B14F-4D97-AF65-F5344CB8AC3E}">
        <p14:creationId xmlns:p14="http://schemas.microsoft.com/office/powerpoint/2010/main" val="384080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 bullet point 3: some of the options typically available (e.g. yoga, meditation, etc.) while very useful and beneficial, might not really resonate with some people and perhaps with men in particular. The experience of doing activity on the farm, being outside in nature might deliver many of the same benefits but is more culturally relevant/acceptable.</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121303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pyramid is adapted from the World Health Organisation, describing the optimal mix of services for mental health. It demonstrates that acute downstream services at the top of the pyramid are more high cost but with low frequency of need. It might be a good question in class to ask: where in the pyramid do you think people are most likely to able to access social farming supports?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27650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photo demonstrates the trust which is built on farm; the farmer trusting the participant to hold the post, the participant trusting the farmer not to hurt him. </a:t>
            </a:r>
            <a:endParaRPr lang="en-I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670684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47969" y="4003491"/>
            <a:ext cx="258919"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17270" y="4003490"/>
            <a:ext cx="25891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086569" y="4003493"/>
            <a:ext cx="62105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a:cxnSpLocks/>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a:cxnSpLocks/>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de-DE" dirty="0" err="1"/>
              <a:t>Older</a:t>
            </a:r>
            <a:r>
              <a:rPr lang="de-DE" dirty="0"/>
              <a:t> </a:t>
            </a:r>
            <a:r>
              <a:rPr lang="de-DE" dirty="0" err="1"/>
              <a:t>people</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en-GB" dirty="0"/>
              <a:t>Older people</a:t>
            </a:r>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p:txBody>
          <a:bodyPr anchor="ctr"/>
          <a:lstStyle/>
          <a:p>
            <a:r>
              <a:rPr lang="en-GB" dirty="0"/>
              <a:t>PEOPLE WITH Mental health challenges</a:t>
            </a:r>
            <a:br>
              <a:rPr lang="en-GB" dirty="0"/>
            </a:br>
            <a:endParaRPr lang="cs-CZ" dirty="0"/>
          </a:p>
        </p:txBody>
      </p:sp>
      <p:sp>
        <p:nvSpPr>
          <p:cNvPr id="8" name="Inhaltsplatzhalter 7">
            <a:extLst>
              <a:ext uri="{FF2B5EF4-FFF2-40B4-BE49-F238E27FC236}">
                <a16:creationId xmlns:a16="http://schemas.microsoft.com/office/drawing/2014/main" id="{B53F81F7-E70A-4C92-B59E-D428966B777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
        <p:nvSpPr>
          <p:cNvPr id="10" name="Textplatzhalter 9">
            <a:extLst>
              <a:ext uri="{FF2B5EF4-FFF2-40B4-BE49-F238E27FC236}">
                <a16:creationId xmlns:a16="http://schemas.microsoft.com/office/drawing/2014/main" id="{C4198D29-9227-4EBE-9464-6D5D6E5E4251}"/>
              </a:ext>
            </a:extLst>
          </p:cNvPr>
          <p:cNvSpPr>
            <a:spLocks noGrp="1"/>
          </p:cNvSpPr>
          <p:nvPr>
            <p:ph type="body" sz="quarter" idx="17"/>
          </p:nvPr>
        </p:nvSpPr>
        <p:spPr/>
        <p:txBody>
          <a:bodyPr/>
          <a:lstStyle/>
          <a:p>
            <a:r>
              <a:rPr lang="de-DE" dirty="0"/>
              <a:t>0000</a:t>
            </a:r>
          </a:p>
        </p:txBody>
      </p:sp>
      <p:sp>
        <p:nvSpPr>
          <p:cNvPr id="12" name="Textplatzhalter 11">
            <a:extLst>
              <a:ext uri="{FF2B5EF4-FFF2-40B4-BE49-F238E27FC236}">
                <a16:creationId xmlns:a16="http://schemas.microsoft.com/office/drawing/2014/main" id="{C73FA665-81FF-4968-B0B6-38C7F537028E}"/>
              </a:ext>
            </a:extLst>
          </p:cNvPr>
          <p:cNvSpPr>
            <a:spLocks noGrp="1"/>
          </p:cNvSpPr>
          <p:nvPr>
            <p:ph type="body" sz="quarter" idx="16"/>
          </p:nvPr>
        </p:nvSpPr>
        <p:spPr/>
        <p:txBody>
          <a:bodyPr/>
          <a:lstStyle/>
          <a:p>
            <a:r>
              <a:rPr lang="de-DE" dirty="0"/>
              <a:t>00</a:t>
            </a:r>
          </a:p>
        </p:txBody>
      </p:sp>
      <p:sp>
        <p:nvSpPr>
          <p:cNvPr id="14" name="Textplatzhalter 13">
            <a:extLst>
              <a:ext uri="{FF2B5EF4-FFF2-40B4-BE49-F238E27FC236}">
                <a16:creationId xmlns:a16="http://schemas.microsoft.com/office/drawing/2014/main" id="{AE67380F-8920-42B0-B5EF-BD782DA89A1A}"/>
              </a:ext>
            </a:extLst>
          </p:cNvPr>
          <p:cNvSpPr>
            <a:spLocks noGrp="1"/>
          </p:cNvSpPr>
          <p:nvPr>
            <p:ph type="body" sz="quarter" idx="14"/>
          </p:nvPr>
        </p:nvSpPr>
        <p:spPr/>
        <p:txBody>
          <a:bodyPr/>
          <a:lstStyle/>
          <a:p>
            <a:r>
              <a:rPr lang="de-DE" dirty="0"/>
              <a:t>00</a:t>
            </a:r>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Opportunities for meaningful activity</a:t>
            </a:r>
            <a:endParaRPr lang="de-DE" dirty="0"/>
          </a:p>
        </p:txBody>
      </p:sp>
      <p:sp>
        <p:nvSpPr>
          <p:cNvPr id="3" name="Textplatzhalter 2">
            <a:extLst>
              <a:ext uri="{FF2B5EF4-FFF2-40B4-BE49-F238E27FC236}">
                <a16:creationId xmlns:a16="http://schemas.microsoft.com/office/drawing/2014/main" id="{1CC8AA9A-7FC5-4321-BD9D-2FA8F46ECAB1}"/>
              </a:ext>
            </a:extLst>
          </p:cNvPr>
          <p:cNvSpPr>
            <a:spLocks noGrp="1"/>
          </p:cNvSpPr>
          <p:nvPr>
            <p:ph type="body" idx="1"/>
          </p:nvPr>
        </p:nvSpPr>
        <p:spPr>
          <a:xfrm>
            <a:off x="651850" y="1690693"/>
            <a:ext cx="4729775" cy="3819525"/>
          </a:xfrm>
        </p:spPr>
        <p:txBody>
          <a:bodyPr/>
          <a:lstStyle/>
          <a:p>
            <a:pPr marL="342900" indent="-342900">
              <a:spcBef>
                <a:spcPts val="600"/>
              </a:spcBef>
              <a:buFont typeface="Arial" panose="020B0604020202020204" pitchFamily="34" charset="0"/>
              <a:buChar char="•"/>
            </a:pPr>
            <a:r>
              <a:rPr lang="en-GB" sz="1700" b="0" dirty="0">
                <a:solidFill>
                  <a:schemeClr val="accent2"/>
                </a:solidFill>
                <a:latin typeface="Arial" panose="020B0604020202020204" pitchFamily="34" charset="0"/>
                <a:cs typeface="Arial" panose="020B0604020202020204" pitchFamily="34" charset="0"/>
              </a:rPr>
              <a:t>Benefits of occupation </a:t>
            </a:r>
            <a:r>
              <a:rPr lang="en-GB" sz="1700" b="0" i="1" dirty="0">
                <a:solidFill>
                  <a:schemeClr val="accent2"/>
                </a:solidFill>
                <a:latin typeface="Arial" panose="020B0604020202020204" pitchFamily="34" charset="0"/>
                <a:cs typeface="Arial" panose="020B0604020202020204" pitchFamily="34" charset="0"/>
              </a:rPr>
              <a:t>generally</a:t>
            </a:r>
            <a:r>
              <a:rPr lang="en-GB" sz="1700" b="0" dirty="0">
                <a:solidFill>
                  <a:schemeClr val="accent2"/>
                </a:solidFill>
                <a:latin typeface="Arial" panose="020B0604020202020204" pitchFamily="34" charset="0"/>
                <a:cs typeface="Arial" panose="020B0604020202020204" pitchFamily="34" charset="0"/>
              </a:rPr>
              <a:t> to mental health </a:t>
            </a:r>
          </a:p>
          <a:p>
            <a:pPr marL="342900" indent="-342900">
              <a:spcBef>
                <a:spcPts val="600"/>
              </a:spcBef>
              <a:buFont typeface="Arial" panose="020B0604020202020204" pitchFamily="34" charset="0"/>
              <a:buChar char="•"/>
            </a:pPr>
            <a:r>
              <a:rPr lang="en-GB" sz="1700" b="0" dirty="0">
                <a:solidFill>
                  <a:schemeClr val="accent2"/>
                </a:solidFill>
                <a:latin typeface="Arial" panose="020B0604020202020204" pitchFamily="34" charset="0"/>
                <a:cs typeface="Arial" panose="020B0604020202020204" pitchFamily="34" charset="0"/>
              </a:rPr>
              <a:t>Opportunities for skill acquisition, confidence building, productivity, feelings of meaning and purpose</a:t>
            </a:r>
          </a:p>
          <a:p>
            <a:pPr marL="342900" indent="-342900">
              <a:spcBef>
                <a:spcPts val="600"/>
              </a:spcBef>
              <a:buFont typeface="Arial" panose="020B0604020202020204" pitchFamily="34" charset="0"/>
              <a:buChar char="•"/>
            </a:pPr>
            <a:r>
              <a:rPr lang="en-GB" sz="1700" b="0" dirty="0">
                <a:solidFill>
                  <a:schemeClr val="accent2"/>
                </a:solidFill>
                <a:latin typeface="Arial" panose="020B0604020202020204" pitchFamily="34" charset="0"/>
                <a:cs typeface="Arial" panose="020B0604020202020204" pitchFamily="34" charset="0"/>
              </a:rPr>
              <a:t>….leading to opportunities for progression towards training, employment, etc.</a:t>
            </a:r>
          </a:p>
          <a:p>
            <a:pPr marL="342900" indent="-342900">
              <a:spcBef>
                <a:spcPts val="600"/>
              </a:spcBef>
              <a:buFont typeface="Arial" panose="020B0604020202020204" pitchFamily="34" charset="0"/>
              <a:buChar char="•"/>
            </a:pPr>
            <a:r>
              <a:rPr lang="en-GB" sz="1700" b="0" dirty="0">
                <a:solidFill>
                  <a:schemeClr val="accent2"/>
                </a:solidFill>
                <a:latin typeface="Arial" panose="020B0604020202020204" pitchFamily="34" charset="0"/>
                <a:cs typeface="Arial" panose="020B0604020202020204" pitchFamily="34" charset="0"/>
              </a:rPr>
              <a:t>Particular value to the kind of activities undertaken and modes of working on social farms</a:t>
            </a:r>
          </a:p>
          <a:p>
            <a:pPr marL="342900" indent="-342900">
              <a:spcBef>
                <a:spcPts val="600"/>
              </a:spcBef>
              <a:buFont typeface="Arial" panose="020B0604020202020204" pitchFamily="34" charset="0"/>
              <a:buChar char="•"/>
            </a:pPr>
            <a:r>
              <a:rPr lang="en-GB" sz="1700" b="0" dirty="0">
                <a:solidFill>
                  <a:schemeClr val="accent2"/>
                </a:solidFill>
                <a:latin typeface="Arial" panose="020B0604020202020204" pitchFamily="34" charset="0"/>
                <a:cs typeface="Arial" panose="020B0604020202020204" pitchFamily="34" charset="0"/>
              </a:rPr>
              <a:t>Feeling part of something, feel needed, feel that something is expected of you. </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10</a:t>
            </a:fld>
            <a:endParaRPr lang="en-GB" dirty="0"/>
          </a:p>
        </p:txBody>
      </p:sp>
      <p:sp>
        <p:nvSpPr>
          <p:cNvPr id="10" name="Speech Bubble: Rectangle with Corners Rounded 10">
            <a:extLst>
              <a:ext uri="{FF2B5EF4-FFF2-40B4-BE49-F238E27FC236}">
                <a16:creationId xmlns:a16="http://schemas.microsoft.com/office/drawing/2014/main" id="{1ECB8F98-5A5B-4336-A2D5-8C7327B3BF4B}"/>
              </a:ext>
            </a:extLst>
          </p:cNvPr>
          <p:cNvSpPr/>
          <p:nvPr/>
        </p:nvSpPr>
        <p:spPr>
          <a:xfrm>
            <a:off x="5600700" y="1344268"/>
            <a:ext cx="2891449" cy="18117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“It’s meaningful work that needs to be done. We are not making it up, it’s not contrived. And unlike other work experiences, we aim for full participation.”</a:t>
            </a:r>
            <a:endParaRPr lang="en-IE" sz="1700" i="1" dirty="0">
              <a:cs typeface="Arial" panose="020B0604020202020204" pitchFamily="34" charset="0"/>
            </a:endParaRPr>
          </a:p>
        </p:txBody>
      </p:sp>
      <p:pic>
        <p:nvPicPr>
          <p:cNvPr id="11" name="Picture 13">
            <a:extLst>
              <a:ext uri="{FF2B5EF4-FFF2-40B4-BE49-F238E27FC236}">
                <a16:creationId xmlns:a16="http://schemas.microsoft.com/office/drawing/2014/main" id="{C1582A6A-FD04-4923-B8DB-7F801E1F401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9080" b="11901"/>
          <a:stretch/>
        </p:blipFill>
        <p:spPr>
          <a:xfrm flipH="1">
            <a:off x="5577499" y="3571085"/>
            <a:ext cx="3756532" cy="2618573"/>
          </a:xfrm>
          <a:prstGeom prst="rect">
            <a:avLst/>
          </a:prstGeom>
          <a:ln>
            <a:noFill/>
          </a:ln>
          <a:effectLst>
            <a:softEdge rad="112500"/>
          </a:effectLst>
        </p:spPr>
      </p:pic>
      <p:sp>
        <p:nvSpPr>
          <p:cNvPr id="12" name="Textfeld 11">
            <a:extLst>
              <a:ext uri="{FF2B5EF4-FFF2-40B4-BE49-F238E27FC236}">
                <a16:creationId xmlns:a16="http://schemas.microsoft.com/office/drawing/2014/main" id="{5636F2DA-25AB-4297-91DC-F1B3BB77CB10}"/>
              </a:ext>
            </a:extLst>
          </p:cNvPr>
          <p:cNvSpPr txBox="1"/>
          <p:nvPr/>
        </p:nvSpPr>
        <p:spPr>
          <a:xfrm>
            <a:off x="7079456" y="6121750"/>
            <a:ext cx="1750219" cy="246221"/>
          </a:xfrm>
          <a:prstGeom prst="rect">
            <a:avLst/>
          </a:prstGeom>
          <a:noFill/>
        </p:spPr>
        <p:txBody>
          <a:bodyPr wrap="square">
            <a:spAutoFit/>
          </a:bodyPr>
          <a:lstStyle/>
          <a:p>
            <a:r>
              <a:rPr lang="en-IE" sz="1000" dirty="0">
                <a:solidFill>
                  <a:schemeClr val="tx2"/>
                </a:solidFill>
                <a:latin typeface="Arial" panose="020B0604020202020204" pitchFamily="34" charset="0"/>
                <a:cs typeface="Arial" panose="020B0604020202020204" pitchFamily="34" charset="0"/>
              </a:rPr>
              <a:t>© Social Farming Ireland </a:t>
            </a:r>
          </a:p>
        </p:txBody>
      </p:sp>
    </p:spTree>
    <p:extLst>
      <p:ext uri="{BB962C8B-B14F-4D97-AF65-F5344CB8AC3E}">
        <p14:creationId xmlns:p14="http://schemas.microsoft.com/office/powerpoint/2010/main" val="40344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Skills acquisition &amp; gaining positive experiences</a:t>
            </a:r>
            <a:endParaRPr lang="de-DE" dirty="0"/>
          </a:p>
        </p:txBody>
      </p:sp>
      <p:sp>
        <p:nvSpPr>
          <p:cNvPr id="3" name="Textplatzhalter 2">
            <a:extLst>
              <a:ext uri="{FF2B5EF4-FFF2-40B4-BE49-F238E27FC236}">
                <a16:creationId xmlns:a16="http://schemas.microsoft.com/office/drawing/2014/main" id="{1CC8AA9A-7FC5-4321-BD9D-2FA8F46ECAB1}"/>
              </a:ext>
            </a:extLst>
          </p:cNvPr>
          <p:cNvSpPr>
            <a:spLocks noGrp="1"/>
          </p:cNvSpPr>
          <p:nvPr>
            <p:ph type="body" idx="1"/>
          </p:nvPr>
        </p:nvSpPr>
        <p:spPr>
          <a:xfrm>
            <a:off x="651849" y="1690693"/>
            <a:ext cx="5531387" cy="3819525"/>
          </a:xfrm>
        </p:spPr>
        <p:txBody>
          <a:bodyPr/>
          <a:lstStyle/>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An empowerment oriented, strengths-based intervention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Skills acquired inherently practical and valuable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Sense of purpose and hopefulness key to recovery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Huge variation in the work, continual adaptation and flexibility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Discovery process for people for what they can do, where their interests lie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People get to have positive experiences again, to be somewhere where things to go right for them. </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11</a:t>
            </a:fld>
            <a:endParaRPr lang="en-GB" dirty="0"/>
          </a:p>
        </p:txBody>
      </p:sp>
      <p:sp>
        <p:nvSpPr>
          <p:cNvPr id="12" name="Textfeld 11">
            <a:extLst>
              <a:ext uri="{FF2B5EF4-FFF2-40B4-BE49-F238E27FC236}">
                <a16:creationId xmlns:a16="http://schemas.microsoft.com/office/drawing/2014/main" id="{5636F2DA-25AB-4297-91DC-F1B3BB77CB10}"/>
              </a:ext>
            </a:extLst>
          </p:cNvPr>
          <p:cNvSpPr txBox="1"/>
          <p:nvPr/>
        </p:nvSpPr>
        <p:spPr>
          <a:xfrm>
            <a:off x="6936581" y="5943437"/>
            <a:ext cx="1750219" cy="246221"/>
          </a:xfrm>
          <a:prstGeom prst="rect">
            <a:avLst/>
          </a:prstGeom>
          <a:noFill/>
        </p:spPr>
        <p:txBody>
          <a:bodyPr wrap="square">
            <a:spAutoFit/>
          </a:bodyPr>
          <a:lstStyle/>
          <a:p>
            <a:r>
              <a:rPr lang="en-IE" sz="1000" dirty="0">
                <a:solidFill>
                  <a:schemeClr val="tx2"/>
                </a:solidFill>
                <a:latin typeface="Arial" panose="020B0604020202020204" pitchFamily="34" charset="0"/>
                <a:cs typeface="Arial" panose="020B0604020202020204" pitchFamily="34" charset="0"/>
              </a:rPr>
              <a:t>© Social Farming Ireland </a:t>
            </a:r>
          </a:p>
        </p:txBody>
      </p:sp>
      <p:sp>
        <p:nvSpPr>
          <p:cNvPr id="9" name="Speech Bubble: Rectangle with Corners Rounded 10">
            <a:extLst>
              <a:ext uri="{FF2B5EF4-FFF2-40B4-BE49-F238E27FC236}">
                <a16:creationId xmlns:a16="http://schemas.microsoft.com/office/drawing/2014/main" id="{4CDB9F04-76DE-4BF6-9855-406ABA9F69B3}"/>
              </a:ext>
            </a:extLst>
          </p:cNvPr>
          <p:cNvSpPr/>
          <p:nvPr/>
        </p:nvSpPr>
        <p:spPr>
          <a:xfrm>
            <a:off x="6544720" y="1342479"/>
            <a:ext cx="1947430" cy="223690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“It is giving people a sense of accomplishment and building their self-esteem. They achieve, it’s as simple as that.”</a:t>
            </a:r>
            <a:endParaRPr lang="en-IE" sz="1700" i="1" dirty="0">
              <a:cs typeface="Arial" panose="020B0604020202020204" pitchFamily="34" charset="0"/>
            </a:endParaRPr>
          </a:p>
        </p:txBody>
      </p:sp>
      <p:sp>
        <p:nvSpPr>
          <p:cNvPr id="13" name="Speech Bubble: Rectangle with Corners Rounded 8">
            <a:extLst>
              <a:ext uri="{FF2B5EF4-FFF2-40B4-BE49-F238E27FC236}">
                <a16:creationId xmlns:a16="http://schemas.microsoft.com/office/drawing/2014/main" id="{DFBAAA57-15AE-41C5-9955-65DCBDA04BF1}"/>
              </a:ext>
            </a:extLst>
          </p:cNvPr>
          <p:cNvSpPr/>
          <p:nvPr/>
        </p:nvSpPr>
        <p:spPr>
          <a:xfrm>
            <a:off x="651849" y="5468069"/>
            <a:ext cx="5844202" cy="11290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“You can discover things about people, the capacities they have. One chap it turned out he was a mechanic and he helped fix my tractor. He just came alive when he was doing his thing.”</a:t>
            </a:r>
            <a:endParaRPr lang="en-IE" sz="1700" i="1" dirty="0">
              <a:cs typeface="Arial" panose="020B0604020202020204" pitchFamily="34" charset="0"/>
            </a:endParaRPr>
          </a:p>
        </p:txBody>
      </p:sp>
      <p:pic>
        <p:nvPicPr>
          <p:cNvPr id="14" name="Picture 4">
            <a:extLst>
              <a:ext uri="{FF2B5EF4-FFF2-40B4-BE49-F238E27FC236}">
                <a16:creationId xmlns:a16="http://schemas.microsoft.com/office/drawing/2014/main" id="{1BD18BA8-F895-4961-A236-A2C8E7D34C8C}"/>
              </a:ext>
            </a:extLst>
          </p:cNvPr>
          <p:cNvPicPr>
            <a:picLocks noChangeAspect="1"/>
          </p:cNvPicPr>
          <p:nvPr/>
        </p:nvPicPr>
        <p:blipFill rotWithShape="1">
          <a:blip r:embed="rId3">
            <a:extLst>
              <a:ext uri="{28A0092B-C50C-407E-A947-70E740481C1C}">
                <a14:useLocalDpi xmlns:a14="http://schemas.microsoft.com/office/drawing/2010/main"/>
              </a:ext>
            </a:extLst>
          </a:blip>
          <a:srcRect t="18375" r="16182" b="8770"/>
          <a:stretch/>
        </p:blipFill>
        <p:spPr>
          <a:xfrm>
            <a:off x="6544720" y="3773620"/>
            <a:ext cx="1947430" cy="2258974"/>
          </a:xfrm>
          <a:prstGeom prst="rect">
            <a:avLst/>
          </a:prstGeom>
          <a:ln>
            <a:noFill/>
          </a:ln>
          <a:effectLst>
            <a:softEdge rad="112500"/>
          </a:effectLst>
        </p:spPr>
      </p:pic>
    </p:spTree>
    <p:extLst>
      <p:ext uri="{BB962C8B-B14F-4D97-AF65-F5344CB8AC3E}">
        <p14:creationId xmlns:p14="http://schemas.microsoft.com/office/powerpoint/2010/main" val="40922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3200" dirty="0"/>
              <a:t>Social connection and building social skills </a:t>
            </a:r>
            <a:endParaRPr lang="de-DE" dirty="0"/>
          </a:p>
        </p:txBody>
      </p:sp>
      <p:sp>
        <p:nvSpPr>
          <p:cNvPr id="3" name="Textplatzhalter 2">
            <a:extLst>
              <a:ext uri="{FF2B5EF4-FFF2-40B4-BE49-F238E27FC236}">
                <a16:creationId xmlns:a16="http://schemas.microsoft.com/office/drawing/2014/main" id="{1CC8AA9A-7FC5-4321-BD9D-2FA8F46ECAB1}"/>
              </a:ext>
            </a:extLst>
          </p:cNvPr>
          <p:cNvSpPr>
            <a:spLocks noGrp="1"/>
          </p:cNvSpPr>
          <p:nvPr>
            <p:ph type="body" idx="1"/>
          </p:nvPr>
        </p:nvSpPr>
        <p:spPr>
          <a:xfrm>
            <a:off x="651848" y="1690693"/>
            <a:ext cx="5396527" cy="3819525"/>
          </a:xfrm>
        </p:spPr>
        <p:txBody>
          <a:bodyPr/>
          <a:lstStyle/>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Immediately expands the social network of participants</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Can break the cycle of isolation, feel less alone</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People are part of something, are seen, missed</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Approached as ‘normal’ people and not ‘cases’ or patients, respect without prejudice</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Warmth and ease can encourage an ‘opening up’</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New connections in the wider community</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New connections and friendships with peers (peer support) </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Non-threatening opportunities for social interaction, working side by side, focus not on people’s problems </a:t>
            </a:r>
          </a:p>
          <a:p>
            <a:pPr marL="342900" indent="-342900">
              <a:spcBef>
                <a:spcPts val="600"/>
              </a:spcBef>
              <a:buFont typeface="Arial" panose="020B0604020202020204" pitchFamily="34" charset="0"/>
              <a:buChar char="•"/>
            </a:pPr>
            <a:r>
              <a:rPr lang="en-US" sz="1600" b="0" dirty="0">
                <a:solidFill>
                  <a:schemeClr val="accent2"/>
                </a:solidFill>
                <a:latin typeface="Arial" panose="020B0604020202020204" pitchFamily="34" charset="0"/>
                <a:cs typeface="Arial" panose="020B0604020202020204" pitchFamily="34" charset="0"/>
              </a:rPr>
              <a:t>Something to talk about outside of social farming</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12</a:t>
            </a:fld>
            <a:endParaRPr lang="en-GB" dirty="0"/>
          </a:p>
        </p:txBody>
      </p:sp>
      <p:sp>
        <p:nvSpPr>
          <p:cNvPr id="15" name="Speech Bubble: Rectangle with Corners Rounded 10">
            <a:extLst>
              <a:ext uri="{FF2B5EF4-FFF2-40B4-BE49-F238E27FC236}">
                <a16:creationId xmlns:a16="http://schemas.microsoft.com/office/drawing/2014/main" id="{AC87940E-9A27-4040-805E-78008BEDD8FC}"/>
              </a:ext>
            </a:extLst>
          </p:cNvPr>
          <p:cNvSpPr/>
          <p:nvPr/>
        </p:nvSpPr>
        <p:spPr>
          <a:xfrm>
            <a:off x="6048375" y="1347782"/>
            <a:ext cx="2853194" cy="25474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“That’s one of the big outcomes, participants are yacking </a:t>
            </a:r>
            <a:r>
              <a:rPr lang="en-GB" sz="1700" dirty="0">
                <a:cs typeface="Arial" panose="020B0604020202020204" pitchFamily="34" charset="0"/>
              </a:rPr>
              <a:t>[talking</a:t>
            </a:r>
            <a:r>
              <a:rPr lang="en-GB" sz="1700" i="1" dirty="0">
                <a:cs typeface="Arial" panose="020B0604020202020204" pitchFamily="34" charset="0"/>
              </a:rPr>
              <a:t>] away to one another and bonding and sharing information that’s useful. We do see improved social skills, people’s ability to interact with us and others.”</a:t>
            </a:r>
            <a:endParaRPr lang="en-IE" sz="1700" i="1" dirty="0">
              <a:cs typeface="Arial" panose="020B0604020202020204" pitchFamily="34" charset="0"/>
            </a:endParaRPr>
          </a:p>
        </p:txBody>
      </p:sp>
      <p:sp>
        <p:nvSpPr>
          <p:cNvPr id="16" name="Speech Bubble: Rectangle with Corners Rounded 8">
            <a:extLst>
              <a:ext uri="{FF2B5EF4-FFF2-40B4-BE49-F238E27FC236}">
                <a16:creationId xmlns:a16="http://schemas.microsoft.com/office/drawing/2014/main" id="{F32D62AD-1164-4F1E-B15E-8443BD4E0786}"/>
              </a:ext>
            </a:extLst>
          </p:cNvPr>
          <p:cNvSpPr/>
          <p:nvPr/>
        </p:nvSpPr>
        <p:spPr>
          <a:xfrm>
            <a:off x="6048375" y="4109044"/>
            <a:ext cx="2853194" cy="22045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“People do open up. The occupational therapists often comment that the participants talk about things on the farm they never hear them talk about, things like their background and their family.”</a:t>
            </a:r>
            <a:endParaRPr lang="en-IE" sz="1700" i="1" dirty="0">
              <a:cs typeface="Arial" panose="020B0604020202020204" pitchFamily="34" charset="0"/>
            </a:endParaRPr>
          </a:p>
        </p:txBody>
      </p:sp>
    </p:spTree>
    <p:extLst>
      <p:ext uri="{BB962C8B-B14F-4D97-AF65-F5344CB8AC3E}">
        <p14:creationId xmlns:p14="http://schemas.microsoft.com/office/powerpoint/2010/main" val="34623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3200" dirty="0"/>
              <a:t>Physical health and well-being</a:t>
            </a:r>
            <a:endParaRPr lang="de-DE" dirty="0"/>
          </a:p>
        </p:txBody>
      </p:sp>
      <p:sp>
        <p:nvSpPr>
          <p:cNvPr id="3" name="Textplatzhalter 2">
            <a:extLst>
              <a:ext uri="{FF2B5EF4-FFF2-40B4-BE49-F238E27FC236}">
                <a16:creationId xmlns:a16="http://schemas.microsoft.com/office/drawing/2014/main" id="{1CC8AA9A-7FC5-4321-BD9D-2FA8F46ECAB1}"/>
              </a:ext>
            </a:extLst>
          </p:cNvPr>
          <p:cNvSpPr>
            <a:spLocks noGrp="1"/>
          </p:cNvSpPr>
          <p:nvPr>
            <p:ph type="body" idx="1"/>
          </p:nvPr>
        </p:nvSpPr>
        <p:spPr>
          <a:xfrm>
            <a:off x="651849" y="1587127"/>
            <a:ext cx="5444152" cy="3923092"/>
          </a:xfrm>
        </p:spPr>
        <p:txBody>
          <a:bodyPr/>
          <a:lstStyle/>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Opportunity for everyday movement and activity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For a useful purpose and out in the fresh air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NOT labelled ‘exercise’, better fit for some than other options (more ‘manly’)</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Improved sleeping patterns – better routines, feeling ‘good’ tired from having done a good days work </a:t>
            </a:r>
          </a:p>
          <a:p>
            <a:pPr marL="342900" indent="-342900">
              <a:spcBef>
                <a:spcPts val="600"/>
              </a:spcBef>
              <a:buFont typeface="Arial" panose="020B0604020202020204" pitchFamily="34" charset="0"/>
              <a:buChar char="•"/>
            </a:pPr>
            <a:r>
              <a:rPr lang="en-US" sz="1700" b="0" dirty="0">
                <a:solidFill>
                  <a:schemeClr val="accent2"/>
                </a:solidFill>
                <a:latin typeface="Arial" panose="020B0604020202020204" pitchFamily="34" charset="0"/>
                <a:cs typeface="Arial" panose="020B0604020202020204" pitchFamily="34" charset="0"/>
              </a:rPr>
              <a:t>Better diet and focus on healthy, nutritious foods, eating regularly</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13</a:t>
            </a:fld>
            <a:endParaRPr lang="en-GB" dirty="0"/>
          </a:p>
        </p:txBody>
      </p:sp>
      <p:sp>
        <p:nvSpPr>
          <p:cNvPr id="7" name="Speech Bubble: Rectangle with Corners Rounded 8">
            <a:extLst>
              <a:ext uri="{FF2B5EF4-FFF2-40B4-BE49-F238E27FC236}">
                <a16:creationId xmlns:a16="http://schemas.microsoft.com/office/drawing/2014/main" id="{E6F7B8CC-C581-4F49-B712-BEE69C0D1146}"/>
              </a:ext>
            </a:extLst>
          </p:cNvPr>
          <p:cNvSpPr/>
          <p:nvPr/>
        </p:nvSpPr>
        <p:spPr>
          <a:xfrm>
            <a:off x="314325" y="4548240"/>
            <a:ext cx="8477250" cy="1751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“The change can be quite visible. With the current participant, I thought he would fall asleep standing up on the first day but that’s no longer the case. It’s because he wasn’t in a good routine, he was up all night. But now he’s coming here, he has to go to bed at a decent tine. It’s broken the cycle. He says himself he feels fitter and now that he is, he want to do more exercise. Also, people are encouraged to eat better and try new things, more nutritious things. The fresh air and exercise is so good for people ”</a:t>
            </a:r>
            <a:endParaRPr lang="en-IE" sz="1700" i="1" dirty="0">
              <a:cs typeface="Arial" panose="020B0604020202020204" pitchFamily="34" charset="0"/>
            </a:endParaRPr>
          </a:p>
        </p:txBody>
      </p:sp>
      <p:pic>
        <p:nvPicPr>
          <p:cNvPr id="8" name="Picture 9">
            <a:extLst>
              <a:ext uri="{FF2B5EF4-FFF2-40B4-BE49-F238E27FC236}">
                <a16:creationId xmlns:a16="http://schemas.microsoft.com/office/drawing/2014/main" id="{B9BDEB76-0503-4364-83F8-FCDB09998CFC}"/>
              </a:ext>
            </a:extLst>
          </p:cNvPr>
          <p:cNvPicPr>
            <a:picLocks noChangeAspect="1"/>
          </p:cNvPicPr>
          <p:nvPr/>
        </p:nvPicPr>
        <p:blipFill rotWithShape="1">
          <a:blip r:embed="rId3">
            <a:extLst>
              <a:ext uri="{28A0092B-C50C-407E-A947-70E740481C1C}">
                <a14:useLocalDpi xmlns:a14="http://schemas.microsoft.com/office/drawing/2010/main"/>
              </a:ext>
            </a:extLst>
          </a:blip>
          <a:srcRect b="20975"/>
          <a:stretch/>
        </p:blipFill>
        <p:spPr>
          <a:xfrm>
            <a:off x="6206149" y="1407019"/>
            <a:ext cx="2286000" cy="2408677"/>
          </a:xfrm>
          <a:prstGeom prst="rect">
            <a:avLst/>
          </a:prstGeom>
          <a:ln>
            <a:noFill/>
          </a:ln>
          <a:effectLst>
            <a:softEdge rad="112500"/>
          </a:effectLst>
        </p:spPr>
      </p:pic>
      <p:sp>
        <p:nvSpPr>
          <p:cNvPr id="9" name="Zástupný symbol pro zápatí 5">
            <a:extLst>
              <a:ext uri="{FF2B5EF4-FFF2-40B4-BE49-F238E27FC236}">
                <a16:creationId xmlns:a16="http://schemas.microsoft.com/office/drawing/2014/main" id="{30D5EE24-517A-40A8-ADBD-63A897085203}"/>
              </a:ext>
            </a:extLst>
          </p:cNvPr>
          <p:cNvSpPr>
            <a:spLocks noGrp="1"/>
          </p:cNvSpPr>
          <p:nvPr>
            <p:ph type="ftr" sz="quarter" idx="11"/>
          </p:nvPr>
        </p:nvSpPr>
        <p:spPr>
          <a:xfrm>
            <a:off x="6206149" y="3843228"/>
            <a:ext cx="2213113" cy="338739"/>
          </a:xfrm>
        </p:spPr>
        <p:txBody>
          <a:bodyPr/>
          <a:lstStyle/>
          <a:p>
            <a:r>
              <a:rPr lang="en-IE" dirty="0">
                <a:solidFill>
                  <a:schemeClr val="tx2"/>
                </a:solidFill>
              </a:rPr>
              <a:t>© Social Farming Ireland </a:t>
            </a:r>
          </a:p>
        </p:txBody>
      </p:sp>
    </p:spTree>
    <p:extLst>
      <p:ext uri="{BB962C8B-B14F-4D97-AF65-F5344CB8AC3E}">
        <p14:creationId xmlns:p14="http://schemas.microsoft.com/office/powerpoint/2010/main" val="1843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14</a:t>
            </a:fld>
            <a:endParaRPr lang="en-GB" dirty="0"/>
          </a:p>
        </p:txBody>
      </p:sp>
      <p:sp>
        <p:nvSpPr>
          <p:cNvPr id="5" name="Titel 4"/>
          <p:cNvSpPr>
            <a:spLocks noGrp="1"/>
          </p:cNvSpPr>
          <p:nvPr>
            <p:ph type="title"/>
          </p:nvPr>
        </p:nvSpPr>
        <p:spPr/>
        <p:txBody>
          <a:bodyPr/>
          <a:lstStyle/>
          <a:p>
            <a:r>
              <a:rPr lang="en-GB" dirty="0"/>
              <a:t>Group exercise </a:t>
            </a:r>
            <a:endParaRPr lang="de-DE" dirty="0"/>
          </a:p>
        </p:txBody>
      </p:sp>
      <p:pic>
        <p:nvPicPr>
          <p:cNvPr id="8" name="Content Placeholder 10">
            <a:extLst>
              <a:ext uri="{FF2B5EF4-FFF2-40B4-BE49-F238E27FC236}">
                <a16:creationId xmlns:a16="http://schemas.microsoft.com/office/drawing/2014/main" id="{5F93D912-E445-46F7-93D6-C804D3457B21}"/>
              </a:ext>
            </a:extLst>
          </p:cNvPr>
          <p:cNvPicPr>
            <a:picLocks noChangeAspect="1"/>
          </p:cNvPicPr>
          <p:nvPr/>
        </p:nvPicPr>
        <p:blipFill rotWithShape="1">
          <a:blip r:embed="rId2">
            <a:extLst>
              <a:ext uri="{28A0092B-C50C-407E-A947-70E740481C1C}">
                <a14:useLocalDpi xmlns:a14="http://schemas.microsoft.com/office/drawing/2010/main"/>
              </a:ext>
            </a:extLst>
          </a:blip>
          <a:srcRect l="10458"/>
          <a:stretch/>
        </p:blipFill>
        <p:spPr>
          <a:xfrm>
            <a:off x="5422900" y="1635255"/>
            <a:ext cx="3196512" cy="3902765"/>
          </a:xfrm>
          <a:prstGeom prst="rect">
            <a:avLst/>
          </a:prstGeom>
          <a:effectLst>
            <a:softEdge rad="177800"/>
          </a:effectLst>
        </p:spPr>
      </p:pic>
      <p:sp>
        <p:nvSpPr>
          <p:cNvPr id="9" name="Rectangle 4">
            <a:extLst>
              <a:ext uri="{FF2B5EF4-FFF2-40B4-BE49-F238E27FC236}">
                <a16:creationId xmlns:a16="http://schemas.microsoft.com/office/drawing/2014/main" id="{B097BAC6-225A-470A-96A9-6AADB555F10C}"/>
              </a:ext>
            </a:extLst>
          </p:cNvPr>
          <p:cNvSpPr/>
          <p:nvPr/>
        </p:nvSpPr>
        <p:spPr>
          <a:xfrm>
            <a:off x="650256" y="1702645"/>
            <a:ext cx="4399303" cy="4493538"/>
          </a:xfrm>
          <a:prstGeom prst="rect">
            <a:avLst/>
          </a:prstGeom>
          <a:solidFill>
            <a:schemeClr val="accent2"/>
          </a:solidFill>
          <a:ln>
            <a:solidFill>
              <a:srgbClr val="FF0000"/>
            </a:solidFill>
          </a:ln>
        </p:spPr>
        <p:txBody>
          <a:bodyPr wrap="square">
            <a:spAutoFit/>
          </a:bodyPr>
          <a:lstStyle/>
          <a:p>
            <a:pPr marL="342900" indent="-342900">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Imagine you are a social worker who works with people with mental health issues. </a:t>
            </a:r>
          </a:p>
          <a:p>
            <a:pPr marL="342900" indent="-342900">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You are sure that one of the people you work with would benefit greatly from time spent on a social farm but they are very nervous and unsure. </a:t>
            </a:r>
          </a:p>
          <a:p>
            <a:endParaRPr lang="en-GB" sz="22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200" b="1" dirty="0">
                <a:solidFill>
                  <a:schemeClr val="bg1"/>
                </a:solidFill>
                <a:latin typeface="Arial" panose="020B0604020202020204" pitchFamily="34" charset="0"/>
                <a:cs typeface="Arial" panose="020B0604020202020204" pitchFamily="34" charset="0"/>
              </a:rPr>
              <a:t>What would you say to reassure them that social farming could be good for them and is worth a try? </a:t>
            </a:r>
          </a:p>
        </p:txBody>
      </p:sp>
      <p:sp>
        <p:nvSpPr>
          <p:cNvPr id="10" name="Zástupný symbol pro zápatí 5">
            <a:extLst>
              <a:ext uri="{FF2B5EF4-FFF2-40B4-BE49-F238E27FC236}">
                <a16:creationId xmlns:a16="http://schemas.microsoft.com/office/drawing/2014/main" id="{F533C4C5-9276-4839-8A71-B663401E8A7E}"/>
              </a:ext>
            </a:extLst>
          </p:cNvPr>
          <p:cNvSpPr>
            <a:spLocks noGrp="1"/>
          </p:cNvSpPr>
          <p:nvPr>
            <p:ph type="ftr" sz="quarter" idx="11"/>
          </p:nvPr>
        </p:nvSpPr>
        <p:spPr>
          <a:xfrm>
            <a:off x="6293531" y="5538020"/>
            <a:ext cx="2213113" cy="338739"/>
          </a:xfrm>
        </p:spPr>
        <p:txBody>
          <a:bodyPr/>
          <a:lstStyle/>
          <a:p>
            <a:r>
              <a:rPr lang="en-IE" dirty="0">
                <a:solidFill>
                  <a:schemeClr val="tx2"/>
                </a:solidFill>
              </a:rPr>
              <a:t>© Social Farming Ireland </a:t>
            </a:r>
          </a:p>
        </p:txBody>
      </p:sp>
    </p:spTree>
    <p:extLst>
      <p:ext uri="{BB962C8B-B14F-4D97-AF65-F5344CB8AC3E}">
        <p14:creationId xmlns:p14="http://schemas.microsoft.com/office/powerpoint/2010/main" val="189056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en-GB" sz="3600" dirty="0"/>
              <a:t>Chapter 3: </a:t>
            </a:r>
          </a:p>
          <a:p>
            <a:endParaRPr lang="en-GB" sz="3600" dirty="0">
              <a:solidFill>
                <a:schemeClr val="accent2"/>
              </a:solidFill>
            </a:endParaRPr>
          </a:p>
          <a:p>
            <a:r>
              <a:rPr lang="en-GB" sz="2200" dirty="0">
                <a:solidFill>
                  <a:schemeClr val="accent2"/>
                </a:solidFill>
              </a:rPr>
              <a:t>Social farming in practice with people with mental health challenges </a:t>
            </a:r>
          </a:p>
        </p:txBody>
      </p:sp>
      <p:sp>
        <p:nvSpPr>
          <p:cNvPr id="3" name="Inhaltsplatzhalter 3">
            <a:extLst>
              <a:ext uri="{FF2B5EF4-FFF2-40B4-BE49-F238E27FC236}">
                <a16:creationId xmlns:a16="http://schemas.microsoft.com/office/drawing/2014/main" id="{99303E1D-8538-48F7-9929-F9386E354F17}"/>
              </a:ext>
            </a:extLst>
          </p:cNvPr>
          <p:cNvSpPr txBox="1">
            <a:spLocks/>
          </p:cNvSpPr>
          <p:nvPr/>
        </p:nvSpPr>
        <p:spPr>
          <a:xfrm>
            <a:off x="0" y="2730500"/>
            <a:ext cx="6934200" cy="2019300"/>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0127" lvl="3" indent="-285750">
              <a:lnSpc>
                <a:spcPct val="100000"/>
              </a:lnSpc>
            </a:pPr>
            <a:r>
              <a:rPr lang="en-GB" sz="1600" dirty="0">
                <a:solidFill>
                  <a:schemeClr val="tx2"/>
                </a:solidFill>
              </a:rPr>
              <a:t>Existing services supporting people with mental health challenges and links to Social Farming </a:t>
            </a:r>
          </a:p>
          <a:p>
            <a:pPr marL="1200127" lvl="3" indent="-285750">
              <a:lnSpc>
                <a:spcPct val="100000"/>
              </a:lnSpc>
            </a:pPr>
            <a:r>
              <a:rPr lang="en-GB" sz="1600" dirty="0">
                <a:solidFill>
                  <a:schemeClr val="tx2"/>
                </a:solidFill>
              </a:rPr>
              <a:t>Activity of particular relevance and value to this target group</a:t>
            </a:r>
          </a:p>
          <a:p>
            <a:pPr marL="1200127" lvl="3" indent="-285750">
              <a:lnSpc>
                <a:spcPct val="100000"/>
              </a:lnSpc>
            </a:pPr>
            <a:r>
              <a:rPr lang="en-GB" sz="1600" dirty="0">
                <a:solidFill>
                  <a:schemeClr val="tx2"/>
                </a:solidFill>
              </a:rPr>
              <a:t>Approach when working with this target group</a:t>
            </a:r>
          </a:p>
          <a:p>
            <a:pPr marL="1200127" lvl="3" indent="-285750">
              <a:lnSpc>
                <a:spcPct val="100000"/>
              </a:lnSpc>
            </a:pPr>
            <a:r>
              <a:rPr lang="en-GB" sz="1600" dirty="0">
                <a:solidFill>
                  <a:schemeClr val="tx2"/>
                </a:solidFill>
              </a:rPr>
              <a:t>Particular skills and strengths of this group</a:t>
            </a:r>
          </a:p>
          <a:p>
            <a:pPr lvl="1" indent="0">
              <a:buFont typeface="Arial" panose="020B0604020202020204" pitchFamily="34" charset="0"/>
              <a:buNone/>
            </a:pPr>
            <a:endParaRPr lang="de-DE" sz="1800" dirty="0">
              <a:solidFill>
                <a:schemeClr val="accent2"/>
              </a:solidFill>
            </a:endParaRPr>
          </a:p>
          <a:p>
            <a:pPr lvl="1"/>
            <a:endParaRPr lang="de-DE" sz="1800" dirty="0"/>
          </a:p>
        </p:txBody>
      </p:sp>
    </p:spTree>
    <p:extLst>
      <p:ext uri="{BB962C8B-B14F-4D97-AF65-F5344CB8AC3E}">
        <p14:creationId xmlns:p14="http://schemas.microsoft.com/office/powerpoint/2010/main" val="3044468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Existing services supporting Mental health (WHO) </a:t>
            </a:r>
            <a:endParaRPr lang="de-DE" dirty="0"/>
          </a:p>
        </p:txBody>
      </p:sp>
      <p:sp>
        <p:nvSpPr>
          <p:cNvPr id="2" name="Foliennummernplatzhalter 1"/>
          <p:cNvSpPr>
            <a:spLocks noGrp="1"/>
          </p:cNvSpPr>
          <p:nvPr>
            <p:ph type="sldNum" sz="quarter" idx="12"/>
          </p:nvPr>
        </p:nvSpPr>
        <p:spPr/>
        <p:txBody>
          <a:bodyPr/>
          <a:lstStyle/>
          <a:p>
            <a:fld id="{AC30E85F-03A9-4DC3-A879-6F4150C88507}" type="slidenum">
              <a:rPr lang="en-GB" smtClean="0"/>
              <a:pPr/>
              <a:t>16</a:t>
            </a:fld>
            <a:endParaRPr lang="en-GB" dirty="0"/>
          </a:p>
        </p:txBody>
      </p:sp>
      <p:pic>
        <p:nvPicPr>
          <p:cNvPr id="9" name="Grafik 8">
            <a:extLst>
              <a:ext uri="{FF2B5EF4-FFF2-40B4-BE49-F238E27FC236}">
                <a16:creationId xmlns:a16="http://schemas.microsoft.com/office/drawing/2014/main" id="{2EA256D2-AC92-48D0-A63D-6920543C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 y="1744944"/>
            <a:ext cx="9144000" cy="4650093"/>
          </a:xfrm>
          <a:prstGeom prst="rect">
            <a:avLst/>
          </a:prstGeom>
        </p:spPr>
      </p:pic>
    </p:spTree>
    <p:extLst>
      <p:ext uri="{BB962C8B-B14F-4D97-AF65-F5344CB8AC3E}">
        <p14:creationId xmlns:p14="http://schemas.microsoft.com/office/powerpoint/2010/main" val="51484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079456" y="6300062"/>
            <a:ext cx="2057400" cy="545243"/>
          </a:xfrm>
        </p:spPr>
        <p:txBody>
          <a:bodyPr/>
          <a:lstStyle/>
          <a:p>
            <a:fld id="{AC30E85F-03A9-4DC3-A879-6F4150C88507}" type="slidenum">
              <a:rPr lang="en-GB" smtClean="0"/>
              <a:pPr/>
              <a:t>17</a:t>
            </a:fld>
            <a:endParaRPr lang="en-GB" dirty="0"/>
          </a:p>
        </p:txBody>
      </p:sp>
      <p:sp>
        <p:nvSpPr>
          <p:cNvPr id="5" name="Titel 4"/>
          <p:cNvSpPr>
            <a:spLocks noGrp="1"/>
          </p:cNvSpPr>
          <p:nvPr>
            <p:ph type="title"/>
          </p:nvPr>
        </p:nvSpPr>
        <p:spPr>
          <a:xfrm>
            <a:off x="660903" y="668342"/>
            <a:ext cx="7822194" cy="1022351"/>
          </a:xfrm>
        </p:spPr>
        <p:txBody>
          <a:bodyPr/>
          <a:lstStyle/>
          <a:p>
            <a:r>
              <a:rPr lang="en-GB" dirty="0"/>
              <a:t>Accessing social farming within MH systems</a:t>
            </a:r>
            <a:endParaRPr lang="de-DE" dirty="0"/>
          </a:p>
        </p:txBody>
      </p:sp>
      <p:sp>
        <p:nvSpPr>
          <p:cNvPr id="10" name="Textplatzhalter 9">
            <a:extLst>
              <a:ext uri="{FF2B5EF4-FFF2-40B4-BE49-F238E27FC236}">
                <a16:creationId xmlns:a16="http://schemas.microsoft.com/office/drawing/2014/main" id="{C8A97D52-0839-4562-946F-12536E48E4EA}"/>
              </a:ext>
            </a:extLst>
          </p:cNvPr>
          <p:cNvSpPr>
            <a:spLocks noGrp="1"/>
          </p:cNvSpPr>
          <p:nvPr>
            <p:ph type="body" idx="1"/>
          </p:nvPr>
        </p:nvSpPr>
        <p:spPr>
          <a:xfrm>
            <a:off x="660400" y="1801813"/>
            <a:ext cx="5407025" cy="1122362"/>
          </a:xfrm>
        </p:spPr>
        <p:txBody>
          <a:bodyPr>
            <a:noAutofit/>
          </a:bodyPr>
          <a:lstStyle/>
          <a:p>
            <a:r>
              <a:rPr lang="en-US" sz="2000" dirty="0"/>
              <a:t>People </a:t>
            </a:r>
            <a:r>
              <a:rPr lang="en-US" sz="2000" i="1" dirty="0"/>
              <a:t>may</a:t>
            </a:r>
            <a:r>
              <a:rPr lang="en-US" sz="2000" dirty="0"/>
              <a:t> have the opportunity to access social farming supports at every level of the pyramid:</a:t>
            </a:r>
          </a:p>
          <a:p>
            <a:endParaRPr lang="de-DE" sz="2000" dirty="0"/>
          </a:p>
        </p:txBody>
      </p:sp>
      <p:sp>
        <p:nvSpPr>
          <p:cNvPr id="4" name="Inhaltsplatzhalter 3"/>
          <p:cNvSpPr>
            <a:spLocks noGrp="1"/>
          </p:cNvSpPr>
          <p:nvPr>
            <p:ph sz="half" idx="2"/>
          </p:nvPr>
        </p:nvSpPr>
        <p:spPr>
          <a:xfrm>
            <a:off x="660400" y="2924176"/>
            <a:ext cx="5407025" cy="3265488"/>
          </a:xfrm>
        </p:spPr>
        <p:txBody>
          <a:bodyPr>
            <a:normAutofit/>
          </a:bodyPr>
          <a:lstStyle/>
          <a:p>
            <a:pPr lvl="1"/>
            <a:r>
              <a:rPr lang="en-GB" b="1" dirty="0"/>
              <a:t>Self-care and informal care </a:t>
            </a:r>
            <a:r>
              <a:rPr lang="en-GB" dirty="0"/>
              <a:t>- people may access nature or green therapies using own resources, community and family networks, etc.</a:t>
            </a:r>
          </a:p>
          <a:p>
            <a:pPr lvl="1"/>
            <a:r>
              <a:rPr lang="en-GB" b="1" dirty="0"/>
              <a:t>Primary health care </a:t>
            </a:r>
            <a:r>
              <a:rPr lang="en-GB" dirty="0"/>
              <a:t>- may be possible to access via social prescribing or use of health insurance.</a:t>
            </a:r>
          </a:p>
          <a:p>
            <a:pPr lvl="1"/>
            <a:r>
              <a:rPr lang="en-GB" b="1" dirty="0"/>
              <a:t>But Community Mental Health Services and long stay psychiatric facilities </a:t>
            </a:r>
            <a:r>
              <a:rPr lang="en-GB" dirty="0"/>
              <a:t>are the more natural source from which social farming is currently funded and supported. </a:t>
            </a:r>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pic>
        <p:nvPicPr>
          <p:cNvPr id="6" name="Picture 5">
            <a:extLst>
              <a:ext uri="{FF2B5EF4-FFF2-40B4-BE49-F238E27FC236}">
                <a16:creationId xmlns:a16="http://schemas.microsoft.com/office/drawing/2014/main" id="{D5199478-FD57-45A0-B429-C98667F9B3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9" t="-9385" r="139" b="9385"/>
          <a:stretch/>
        </p:blipFill>
        <p:spPr>
          <a:xfrm rot="5400000">
            <a:off x="5585817" y="2195381"/>
            <a:ext cx="4691057" cy="3518293"/>
          </a:xfrm>
          <a:prstGeom prst="rect">
            <a:avLst/>
          </a:prstGeom>
          <a:ln>
            <a:noFill/>
          </a:ln>
          <a:effectLst>
            <a:softEdge rad="112500"/>
          </a:effectLst>
        </p:spPr>
      </p:pic>
    </p:spTree>
    <p:extLst>
      <p:ext uri="{BB962C8B-B14F-4D97-AF65-F5344CB8AC3E}">
        <p14:creationId xmlns:p14="http://schemas.microsoft.com/office/powerpoint/2010/main" val="9559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079456" y="6300062"/>
            <a:ext cx="2057400" cy="545243"/>
          </a:xfrm>
        </p:spPr>
        <p:txBody>
          <a:bodyPr/>
          <a:lstStyle/>
          <a:p>
            <a:fld id="{AC30E85F-03A9-4DC3-A879-6F4150C88507}" type="slidenum">
              <a:rPr lang="en-GB" smtClean="0"/>
              <a:pPr/>
              <a:t>18</a:t>
            </a:fld>
            <a:endParaRPr lang="en-GB" dirty="0"/>
          </a:p>
        </p:txBody>
      </p:sp>
      <p:sp>
        <p:nvSpPr>
          <p:cNvPr id="5" name="Titel 4"/>
          <p:cNvSpPr>
            <a:spLocks noGrp="1"/>
          </p:cNvSpPr>
          <p:nvPr>
            <p:ph type="title"/>
          </p:nvPr>
        </p:nvSpPr>
        <p:spPr>
          <a:xfrm>
            <a:off x="660903" y="668342"/>
            <a:ext cx="7822194" cy="1022351"/>
          </a:xfrm>
        </p:spPr>
        <p:txBody>
          <a:bodyPr/>
          <a:lstStyle/>
          <a:p>
            <a:r>
              <a:rPr lang="en-GB" dirty="0"/>
              <a:t>Accessing social farming within MH systems</a:t>
            </a:r>
            <a:endParaRPr lang="de-DE" dirty="0"/>
          </a:p>
        </p:txBody>
      </p:sp>
      <p:sp>
        <p:nvSpPr>
          <p:cNvPr id="10" name="Textplatzhalter 9">
            <a:extLst>
              <a:ext uri="{FF2B5EF4-FFF2-40B4-BE49-F238E27FC236}">
                <a16:creationId xmlns:a16="http://schemas.microsoft.com/office/drawing/2014/main" id="{C8A97D52-0839-4562-946F-12536E48E4EA}"/>
              </a:ext>
            </a:extLst>
          </p:cNvPr>
          <p:cNvSpPr>
            <a:spLocks noGrp="1"/>
          </p:cNvSpPr>
          <p:nvPr>
            <p:ph type="body" idx="1"/>
          </p:nvPr>
        </p:nvSpPr>
        <p:spPr>
          <a:xfrm>
            <a:off x="660400" y="1801813"/>
            <a:ext cx="7822194" cy="1122362"/>
          </a:xfrm>
        </p:spPr>
        <p:txBody>
          <a:bodyPr>
            <a:noAutofit/>
          </a:bodyPr>
          <a:lstStyle/>
          <a:p>
            <a:r>
              <a:rPr lang="en-US" sz="2000" dirty="0"/>
              <a:t>There is broad consensus on the need to shift from a</a:t>
            </a:r>
            <a:br>
              <a:rPr lang="en-US" sz="2000" dirty="0"/>
            </a:br>
            <a:r>
              <a:rPr lang="en-US" sz="2000" dirty="0"/>
              <a:t>model of care based on traditional, large psychiatric </a:t>
            </a:r>
            <a:br>
              <a:rPr lang="en-US" sz="2000" dirty="0"/>
            </a:br>
            <a:r>
              <a:rPr lang="en-US" sz="2000" dirty="0"/>
              <a:t>institutions (medical) to modern, community-based </a:t>
            </a:r>
            <a:br>
              <a:rPr lang="en-US" sz="2000" dirty="0"/>
            </a:br>
            <a:r>
              <a:rPr lang="en-US" sz="2000" dirty="0"/>
              <a:t>models of care BUT</a:t>
            </a:r>
          </a:p>
          <a:p>
            <a:endParaRPr lang="de-DE" sz="2000" dirty="0"/>
          </a:p>
        </p:txBody>
      </p:sp>
      <p:sp>
        <p:nvSpPr>
          <p:cNvPr id="4" name="Inhaltsplatzhalter 3"/>
          <p:cNvSpPr>
            <a:spLocks noGrp="1"/>
          </p:cNvSpPr>
          <p:nvPr>
            <p:ph sz="half" idx="2"/>
          </p:nvPr>
        </p:nvSpPr>
        <p:spPr>
          <a:xfrm>
            <a:off x="660400" y="3200400"/>
            <a:ext cx="5407025" cy="2989264"/>
          </a:xfrm>
        </p:spPr>
        <p:txBody>
          <a:bodyPr>
            <a:normAutofit/>
          </a:bodyPr>
          <a:lstStyle/>
          <a:p>
            <a:pPr marL="342900" lvl="1" indent="-342900">
              <a:lnSpc>
                <a:spcPct val="150000"/>
              </a:lnSpc>
              <a:buFont typeface="Wingdings" panose="05000000000000000000" pitchFamily="2" charset="2"/>
              <a:buChar char="Ø"/>
            </a:pPr>
            <a:r>
              <a:rPr lang="en-GB" sz="1800" dirty="0"/>
              <a:t>progress has been uneven and </a:t>
            </a:r>
          </a:p>
          <a:p>
            <a:pPr marL="342900" lvl="1" indent="-342900">
              <a:lnSpc>
                <a:spcPct val="150000"/>
              </a:lnSpc>
              <a:buFont typeface="Wingdings" panose="05000000000000000000" pitchFamily="2" charset="2"/>
              <a:buChar char="Ø"/>
            </a:pPr>
            <a:r>
              <a:rPr lang="en-GB" sz="1800" dirty="0"/>
              <a:t>responses to growing needs largely inadequate </a:t>
            </a:r>
          </a:p>
        </p:txBody>
      </p:sp>
    </p:spTree>
    <p:extLst>
      <p:ext uri="{BB962C8B-B14F-4D97-AF65-F5344CB8AC3E}">
        <p14:creationId xmlns:p14="http://schemas.microsoft.com/office/powerpoint/2010/main" val="8777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19</a:t>
            </a:fld>
            <a:endParaRPr lang="en-GB" dirty="0"/>
          </a:p>
        </p:txBody>
      </p:sp>
      <p:sp>
        <p:nvSpPr>
          <p:cNvPr id="9" name="Zástupný symbol pro zápatí 5">
            <a:extLst>
              <a:ext uri="{FF2B5EF4-FFF2-40B4-BE49-F238E27FC236}">
                <a16:creationId xmlns:a16="http://schemas.microsoft.com/office/drawing/2014/main" id="{9AC0B06A-2BBC-49C5-9B36-B35D56F85A3A}"/>
              </a:ext>
            </a:extLst>
          </p:cNvPr>
          <p:cNvSpPr>
            <a:spLocks noGrp="1"/>
          </p:cNvSpPr>
          <p:nvPr>
            <p:ph type="ftr" sz="quarter" idx="11"/>
          </p:nvPr>
        </p:nvSpPr>
        <p:spPr>
          <a:xfrm>
            <a:off x="7144" y="6300056"/>
            <a:ext cx="3086100" cy="545244"/>
          </a:xfrm>
        </p:spPr>
        <p:txBody>
          <a:bodyPr/>
          <a:lstStyle/>
          <a:p>
            <a:r>
              <a:rPr lang="en-IE" dirty="0"/>
              <a:t>© Social Farming Ireland </a:t>
            </a:r>
          </a:p>
        </p:txBody>
      </p:sp>
      <p:sp>
        <p:nvSpPr>
          <p:cNvPr id="4" name="Inhaltsplatzhalter 3"/>
          <p:cNvSpPr>
            <a:spLocks noGrp="1"/>
          </p:cNvSpPr>
          <p:nvPr>
            <p:ph idx="1"/>
          </p:nvPr>
        </p:nvSpPr>
        <p:spPr>
          <a:xfrm>
            <a:off x="0" y="1601789"/>
            <a:ext cx="9144000" cy="1389062"/>
          </a:xfrm>
        </p:spPr>
        <p:txBody>
          <a:bodyPr>
            <a:normAutofit/>
          </a:bodyPr>
          <a:lstStyle/>
          <a:p>
            <a:pPr marL="285750" indent="-285750">
              <a:buFont typeface="Arial" panose="020B0604020202020204" pitchFamily="34" charset="0"/>
              <a:buChar char="•"/>
            </a:pPr>
            <a:r>
              <a:rPr lang="en-GB" sz="1700" dirty="0"/>
              <a:t>Early days should be a process of discovery for both farmer AND participants</a:t>
            </a:r>
          </a:p>
          <a:p>
            <a:pPr marL="285750" indent="-285750">
              <a:spcBef>
                <a:spcPts val="600"/>
              </a:spcBef>
              <a:buFont typeface="Arial" panose="020B0604020202020204" pitchFamily="34" charset="0"/>
              <a:buChar char="•"/>
            </a:pPr>
            <a:r>
              <a:rPr lang="en-GB" sz="1700" dirty="0"/>
              <a:t>A very flexible and individual approach is needed to deciding which activities to do, when to do them and with whom to do them</a:t>
            </a:r>
          </a:p>
          <a:p>
            <a:pPr marL="285750" indent="-285750">
              <a:buFont typeface="Arial" panose="020B0604020202020204" pitchFamily="34" charset="0"/>
              <a:buChar char="•"/>
            </a:pPr>
            <a:endParaRPr lang="en-GB" sz="1700" dirty="0"/>
          </a:p>
        </p:txBody>
      </p:sp>
      <p:sp>
        <p:nvSpPr>
          <p:cNvPr id="5" name="Titel 4"/>
          <p:cNvSpPr>
            <a:spLocks noGrp="1"/>
          </p:cNvSpPr>
          <p:nvPr>
            <p:ph type="title"/>
          </p:nvPr>
        </p:nvSpPr>
        <p:spPr>
          <a:xfrm>
            <a:off x="7938" y="681038"/>
            <a:ext cx="9136062" cy="804862"/>
          </a:xfrm>
        </p:spPr>
        <p:txBody>
          <a:bodyPr/>
          <a:lstStyle/>
          <a:p>
            <a:r>
              <a:rPr lang="en-GB" sz="3100" dirty="0"/>
              <a:t>Activity of particular relevance </a:t>
            </a:r>
            <a:br>
              <a:rPr lang="en-GB" sz="3100" dirty="0"/>
            </a:br>
            <a:r>
              <a:rPr lang="en-GB" sz="3100" dirty="0"/>
              <a:t>&amp; value</a:t>
            </a:r>
            <a:endParaRPr lang="de-DE" sz="3100" dirty="0"/>
          </a:p>
        </p:txBody>
      </p:sp>
      <p:sp>
        <p:nvSpPr>
          <p:cNvPr id="10" name="Speech Bubble: Rectangle with Corners Rounded 8">
            <a:extLst>
              <a:ext uri="{FF2B5EF4-FFF2-40B4-BE49-F238E27FC236}">
                <a16:creationId xmlns:a16="http://schemas.microsoft.com/office/drawing/2014/main" id="{B0889D5E-65BF-4678-B2BF-A42A3B56065D}"/>
              </a:ext>
            </a:extLst>
          </p:cNvPr>
          <p:cNvSpPr/>
          <p:nvPr/>
        </p:nvSpPr>
        <p:spPr>
          <a:xfrm>
            <a:off x="361950" y="3106740"/>
            <a:ext cx="5848351" cy="28206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“So I divide into gross and fine motor skills, for example, there are the people who passionately like to wheelbarrow back and forth and muck out or move soil or something or </a:t>
            </a:r>
            <a:r>
              <a:rPr lang="en-IE" sz="1700" dirty="0">
                <a:cs typeface="Arial" panose="020B0604020202020204" pitchFamily="34" charset="0"/>
              </a:rPr>
              <a:t>[names participant]</a:t>
            </a:r>
            <a:r>
              <a:rPr lang="en-IE" sz="1700" i="1" dirty="0">
                <a:cs typeface="Arial" panose="020B0604020202020204" pitchFamily="34" charset="0"/>
              </a:rPr>
              <a:t> digs and works in a foil tunnel and transplants compost. That's the kind of stuff he likes to do and then there are the others who are passionate about pricking out or working anything on a small scale in the microcosm. Manageable and beautiful. And then there's those who love animals and actually need that.  So that depends more on temperament and inclination…”.</a:t>
            </a:r>
            <a:endParaRPr lang="en-IE" sz="1700" dirty="0">
              <a:cs typeface="Arial" panose="020B0604020202020204" pitchFamily="34" charset="0"/>
            </a:endParaRPr>
          </a:p>
        </p:txBody>
      </p:sp>
      <p:pic>
        <p:nvPicPr>
          <p:cNvPr id="11" name="Picture 4">
            <a:extLst>
              <a:ext uri="{FF2B5EF4-FFF2-40B4-BE49-F238E27FC236}">
                <a16:creationId xmlns:a16="http://schemas.microsoft.com/office/drawing/2014/main" id="{B46CF7CC-1DE5-453D-952D-5C6952A220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54723" y="3158455"/>
            <a:ext cx="2877567" cy="2666799"/>
          </a:xfrm>
          <a:prstGeom prst="rect">
            <a:avLst/>
          </a:prstGeom>
          <a:ln>
            <a:noFill/>
          </a:ln>
          <a:effectLst>
            <a:softEdge rad="112500"/>
          </a:effectLst>
        </p:spPr>
      </p:pic>
    </p:spTree>
    <p:extLst>
      <p:ext uri="{BB962C8B-B14F-4D97-AF65-F5344CB8AC3E}">
        <p14:creationId xmlns:p14="http://schemas.microsoft.com/office/powerpoint/2010/main" val="10840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2</a:t>
            </a:fld>
            <a:endParaRPr lang="en-GB" dirty="0"/>
          </a:p>
        </p:txBody>
      </p:sp>
      <p:sp>
        <p:nvSpPr>
          <p:cNvPr id="4" name="Inhaltsplatzhalter 3"/>
          <p:cNvSpPr>
            <a:spLocks noGrp="1"/>
          </p:cNvSpPr>
          <p:nvPr>
            <p:ph idx="1"/>
          </p:nvPr>
        </p:nvSpPr>
        <p:spPr>
          <a:xfrm>
            <a:off x="0" y="1601787"/>
            <a:ext cx="9144000" cy="6839685"/>
          </a:xfrm>
        </p:spPr>
        <p:txBody>
          <a:bodyPr>
            <a:normAutofit/>
          </a:bodyPr>
          <a:lstStyle/>
          <a:p>
            <a:pPr>
              <a:lnSpc>
                <a:spcPct val="120000"/>
              </a:lnSpc>
              <a:spcBef>
                <a:spcPts val="600"/>
              </a:spcBef>
            </a:pPr>
            <a:r>
              <a:rPr lang="en-GB" sz="2000" dirty="0"/>
              <a:t>Chapter 1: General Characteristics of People with Mental Health Challenges </a:t>
            </a:r>
          </a:p>
          <a:p>
            <a:pPr>
              <a:lnSpc>
                <a:spcPct val="120000"/>
              </a:lnSpc>
              <a:spcBef>
                <a:spcPts val="600"/>
              </a:spcBef>
            </a:pPr>
            <a:r>
              <a:rPr lang="en-GB" sz="2000" dirty="0"/>
              <a:t>Chapter 2: Benefits of Social Farming for People with Mental Health Challenges</a:t>
            </a:r>
            <a:endParaRPr lang="de-DE" sz="2000" dirty="0"/>
          </a:p>
          <a:p>
            <a:pPr>
              <a:lnSpc>
                <a:spcPct val="120000"/>
              </a:lnSpc>
              <a:spcBef>
                <a:spcPts val="600"/>
              </a:spcBef>
            </a:pPr>
            <a:r>
              <a:rPr lang="en-GB" sz="2000" dirty="0"/>
              <a:t>Chapter 3: Social Farming in Practice with People with Mental Health Challenges</a:t>
            </a:r>
          </a:p>
          <a:p>
            <a:pPr marL="285750" lvl="1" indent="-285750">
              <a:lnSpc>
                <a:spcPct val="120000"/>
              </a:lnSpc>
            </a:pPr>
            <a:r>
              <a:rPr lang="en-GB" dirty="0"/>
              <a:t>Existing services supporting people with mental health challenges and links to Social Farming </a:t>
            </a:r>
          </a:p>
          <a:p>
            <a:pPr marL="285750" lvl="1" indent="-285750">
              <a:lnSpc>
                <a:spcPct val="120000"/>
              </a:lnSpc>
            </a:pPr>
            <a:r>
              <a:rPr lang="en-GB" dirty="0"/>
              <a:t>Activity of particular relevance and value to this target group</a:t>
            </a:r>
          </a:p>
          <a:p>
            <a:pPr marL="285750" lvl="1" indent="-285750">
              <a:lnSpc>
                <a:spcPct val="120000"/>
              </a:lnSpc>
            </a:pPr>
            <a:r>
              <a:rPr lang="en-GB" dirty="0"/>
              <a:t>Approach when working with this target group</a:t>
            </a:r>
          </a:p>
          <a:p>
            <a:pPr marL="285750" lvl="1" indent="-285750">
              <a:lnSpc>
                <a:spcPct val="120000"/>
              </a:lnSpc>
            </a:pPr>
            <a:r>
              <a:rPr lang="en-GB" dirty="0"/>
              <a:t>Particular skills and strengths of this group</a:t>
            </a:r>
          </a:p>
          <a:p>
            <a:pPr lvl="1" indent="0">
              <a:lnSpc>
                <a:spcPct val="120000"/>
              </a:lnSpc>
              <a:buNone/>
            </a:pPr>
            <a:r>
              <a:rPr lang="en-GB" sz="2000" dirty="0">
                <a:solidFill>
                  <a:schemeClr val="accent2"/>
                </a:solidFill>
              </a:rPr>
              <a:t>Chapter 4: Possible Behavioural References and Challenge</a:t>
            </a:r>
          </a:p>
        </p:txBody>
      </p:sp>
      <p:sp>
        <p:nvSpPr>
          <p:cNvPr id="5" name="Titel 4"/>
          <p:cNvSpPr>
            <a:spLocks noGrp="1"/>
          </p:cNvSpPr>
          <p:nvPr>
            <p:ph type="title"/>
          </p:nvPr>
        </p:nvSpPr>
        <p:spPr>
          <a:xfrm>
            <a:off x="7144" y="681042"/>
            <a:ext cx="7879556" cy="804863"/>
          </a:xfrm>
        </p:spPr>
        <p:txBody>
          <a:bodyPr/>
          <a:lstStyle/>
          <a:p>
            <a:r>
              <a:rPr lang="en-GB"/>
              <a:t>Overview</a:t>
            </a:r>
            <a:endParaRPr lang="de-DE" dirty="0"/>
          </a:p>
        </p:txBody>
      </p:sp>
    </p:spTree>
    <p:extLst>
      <p:ext uri="{BB962C8B-B14F-4D97-AF65-F5344CB8AC3E}">
        <p14:creationId xmlns:p14="http://schemas.microsoft.com/office/powerpoint/2010/main" val="39982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20</a:t>
            </a:fld>
            <a:endParaRPr lang="en-GB" dirty="0"/>
          </a:p>
        </p:txBody>
      </p:sp>
      <p:sp>
        <p:nvSpPr>
          <p:cNvPr id="4" name="Inhaltsplatzhalter 3"/>
          <p:cNvSpPr>
            <a:spLocks noGrp="1"/>
          </p:cNvSpPr>
          <p:nvPr>
            <p:ph idx="1"/>
          </p:nvPr>
        </p:nvSpPr>
        <p:spPr>
          <a:xfrm>
            <a:off x="0" y="1601788"/>
            <a:ext cx="4953000" cy="4575175"/>
          </a:xfrm>
        </p:spPr>
        <p:txBody>
          <a:bodyPr>
            <a:normAutofit/>
          </a:bodyPr>
          <a:lstStyle/>
          <a:p>
            <a:r>
              <a:rPr lang="en-GB" sz="2000" b="1" dirty="0"/>
              <a:t>Getting close to nature</a:t>
            </a:r>
          </a:p>
          <a:p>
            <a:pPr marL="285750" lvl="1" indent="-285750"/>
            <a:r>
              <a:rPr lang="en-GB" dirty="0"/>
              <a:t>Everyday, provide opportunities to connect with the soil, plants, woodlands, animals, the cycles of life and the seasons….</a:t>
            </a:r>
          </a:p>
          <a:p>
            <a:pPr marL="285750" lvl="1" indent="-285750"/>
            <a:r>
              <a:rPr lang="en-GB" dirty="0"/>
              <a:t>Grounding people, connecting them with the essentials of life </a:t>
            </a:r>
          </a:p>
          <a:p>
            <a:pPr marL="342900" indent="-342900">
              <a:buFont typeface="Arial" panose="020B0604020202020204" pitchFamily="34" charset="0"/>
              <a:buChar char="•"/>
            </a:pPr>
            <a:endParaRPr lang="en-GB" dirty="0"/>
          </a:p>
          <a:p>
            <a:endParaRPr lang="en-GB" dirty="0"/>
          </a:p>
          <a:p>
            <a:endParaRPr lang="en-GB" dirty="0"/>
          </a:p>
          <a:p>
            <a:endParaRPr lang="en-GB" dirty="0"/>
          </a:p>
        </p:txBody>
      </p:sp>
      <p:sp>
        <p:nvSpPr>
          <p:cNvPr id="5" name="Titel 4"/>
          <p:cNvSpPr>
            <a:spLocks noGrp="1"/>
          </p:cNvSpPr>
          <p:nvPr>
            <p:ph type="title"/>
          </p:nvPr>
        </p:nvSpPr>
        <p:spPr>
          <a:xfrm>
            <a:off x="7938" y="681038"/>
            <a:ext cx="8678862" cy="804862"/>
          </a:xfrm>
        </p:spPr>
        <p:txBody>
          <a:bodyPr/>
          <a:lstStyle/>
          <a:p>
            <a:r>
              <a:rPr lang="en-GB" dirty="0"/>
              <a:t>Activity of particular relevance &amp; value</a:t>
            </a:r>
            <a:endParaRPr lang="de-DE" dirty="0"/>
          </a:p>
        </p:txBody>
      </p:sp>
      <p:pic>
        <p:nvPicPr>
          <p:cNvPr id="12" name="Picture 3">
            <a:extLst>
              <a:ext uri="{FF2B5EF4-FFF2-40B4-BE49-F238E27FC236}">
                <a16:creationId xmlns:a16="http://schemas.microsoft.com/office/drawing/2014/main" id="{5968B592-4563-4408-8C43-17A2234605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9423" y="1506360"/>
            <a:ext cx="3829877" cy="2872408"/>
          </a:xfrm>
          <a:prstGeom prst="rect">
            <a:avLst/>
          </a:prstGeom>
          <a:ln>
            <a:noFill/>
          </a:ln>
          <a:effectLst>
            <a:softEdge rad="112500"/>
          </a:effectLst>
        </p:spPr>
      </p:pic>
      <p:pic>
        <p:nvPicPr>
          <p:cNvPr id="13" name="Picture 10">
            <a:extLst>
              <a:ext uri="{FF2B5EF4-FFF2-40B4-BE49-F238E27FC236}">
                <a16:creationId xmlns:a16="http://schemas.microsoft.com/office/drawing/2014/main" id="{0571E55F-A100-43B2-AE6E-704CA3FE90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3636" y="3903211"/>
            <a:ext cx="3825052" cy="2872408"/>
          </a:xfrm>
          <a:prstGeom prst="rect">
            <a:avLst/>
          </a:prstGeom>
          <a:ln>
            <a:noFill/>
          </a:ln>
          <a:effectLst>
            <a:softEdge rad="112500"/>
          </a:effectLst>
        </p:spPr>
      </p:pic>
      <p:sp>
        <p:nvSpPr>
          <p:cNvPr id="8" name="Speech Bubble: Rectangle with Corners Rounded 8">
            <a:extLst>
              <a:ext uri="{FF2B5EF4-FFF2-40B4-BE49-F238E27FC236}">
                <a16:creationId xmlns:a16="http://schemas.microsoft.com/office/drawing/2014/main" id="{424FF3DE-B54D-40F3-B281-1A0D19395B01}"/>
              </a:ext>
            </a:extLst>
          </p:cNvPr>
          <p:cNvSpPr/>
          <p:nvPr/>
        </p:nvSpPr>
        <p:spPr>
          <a:xfrm>
            <a:off x="642438" y="3984169"/>
            <a:ext cx="2825904" cy="221151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“When people are too much in their heads, I say: go and weed with your hands instead of with the hoe, because then you are closer to the soil.”</a:t>
            </a:r>
            <a:endParaRPr lang="en-IE" dirty="0">
              <a:cs typeface="Arial" panose="020B0604020202020204" pitchFamily="34" charset="0"/>
            </a:endParaRPr>
          </a:p>
        </p:txBody>
      </p:sp>
    </p:spTree>
    <p:extLst>
      <p:ext uri="{BB962C8B-B14F-4D97-AF65-F5344CB8AC3E}">
        <p14:creationId xmlns:p14="http://schemas.microsoft.com/office/powerpoint/2010/main" val="13812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21</a:t>
            </a:fld>
            <a:endParaRPr lang="en-GB" dirty="0"/>
          </a:p>
        </p:txBody>
      </p:sp>
      <p:sp>
        <p:nvSpPr>
          <p:cNvPr id="4" name="Inhaltsplatzhalter 3"/>
          <p:cNvSpPr>
            <a:spLocks noGrp="1"/>
          </p:cNvSpPr>
          <p:nvPr>
            <p:ph idx="1"/>
          </p:nvPr>
        </p:nvSpPr>
        <p:spPr>
          <a:xfrm>
            <a:off x="0" y="1601788"/>
            <a:ext cx="3905250" cy="4575175"/>
          </a:xfrm>
        </p:spPr>
        <p:txBody>
          <a:bodyPr>
            <a:normAutofit/>
          </a:bodyPr>
          <a:lstStyle/>
          <a:p>
            <a:r>
              <a:rPr lang="en-GB" sz="2000" b="1" dirty="0"/>
              <a:t>Provide meaningful &amp; necessary tasks</a:t>
            </a:r>
          </a:p>
          <a:p>
            <a:pPr marL="285750" lvl="1" indent="-285750"/>
            <a:r>
              <a:rPr lang="en-US" dirty="0"/>
              <a:t>Tasks which are ‘real’, which give genuine feeling of accomplishment, contributing to something bigger them themselves</a:t>
            </a:r>
          </a:p>
          <a:p>
            <a:pPr marL="285750" lvl="1" indent="-285750"/>
            <a:r>
              <a:rPr lang="en-US" dirty="0"/>
              <a:t>Mix of routine tasks – where they can see themselves growing in capacity and confidence – and new projects where they can stretch themselves</a:t>
            </a:r>
          </a:p>
          <a:p>
            <a:pPr marL="285750" lvl="1" indent="-285750"/>
            <a:r>
              <a:rPr lang="en-US" dirty="0"/>
              <a:t>Provide a level of challenge and appropriate risk</a:t>
            </a:r>
          </a:p>
          <a:p>
            <a:endParaRPr lang="en-GB" dirty="0"/>
          </a:p>
          <a:p>
            <a:endParaRPr lang="en-GB" dirty="0"/>
          </a:p>
          <a:p>
            <a:endParaRPr lang="en-GB" dirty="0"/>
          </a:p>
        </p:txBody>
      </p:sp>
      <p:sp>
        <p:nvSpPr>
          <p:cNvPr id="5" name="Titel 4"/>
          <p:cNvSpPr>
            <a:spLocks noGrp="1"/>
          </p:cNvSpPr>
          <p:nvPr>
            <p:ph type="title"/>
          </p:nvPr>
        </p:nvSpPr>
        <p:spPr>
          <a:xfrm>
            <a:off x="7938" y="681038"/>
            <a:ext cx="8678862" cy="804862"/>
          </a:xfrm>
        </p:spPr>
        <p:txBody>
          <a:bodyPr/>
          <a:lstStyle/>
          <a:p>
            <a:r>
              <a:rPr lang="en-GB" sz="3100" dirty="0"/>
              <a:t>Activity of particular relevance &amp; value</a:t>
            </a:r>
            <a:endParaRPr lang="de-DE" sz="3100" dirty="0"/>
          </a:p>
        </p:txBody>
      </p:sp>
      <p:pic>
        <p:nvPicPr>
          <p:cNvPr id="9" name="Picture 3">
            <a:extLst>
              <a:ext uri="{FF2B5EF4-FFF2-40B4-BE49-F238E27FC236}">
                <a16:creationId xmlns:a16="http://schemas.microsoft.com/office/drawing/2014/main" id="{11A5977C-D411-4C6A-BA27-497BB4919B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3552088"/>
            <a:ext cx="3831661" cy="2747974"/>
          </a:xfrm>
          <a:prstGeom prst="rect">
            <a:avLst/>
          </a:prstGeom>
          <a:ln>
            <a:noFill/>
          </a:ln>
          <a:effectLst>
            <a:softEdge rad="112500"/>
          </a:effectLst>
        </p:spPr>
      </p:pic>
      <p:sp>
        <p:nvSpPr>
          <p:cNvPr id="10" name="Speech Bubble: Rectangle with Corners Rounded 9">
            <a:extLst>
              <a:ext uri="{FF2B5EF4-FFF2-40B4-BE49-F238E27FC236}">
                <a16:creationId xmlns:a16="http://schemas.microsoft.com/office/drawing/2014/main" id="{5D81030D-9B83-47B7-944F-740EE2CF0350}"/>
              </a:ext>
            </a:extLst>
          </p:cNvPr>
          <p:cNvSpPr/>
          <p:nvPr/>
        </p:nvSpPr>
        <p:spPr>
          <a:xfrm>
            <a:off x="4150978" y="1279329"/>
            <a:ext cx="4673709" cy="214967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“Knowing how to push people and how much to push. The animals are a great means of getting people out of their comfort zone. Oftentimes, people are capable of so much more than they have been doing. The doing things alongside other people, in the real world is very valuable.”</a:t>
            </a:r>
            <a:endParaRPr lang="en-IE" dirty="0">
              <a:cs typeface="Arial" panose="020B0604020202020204" pitchFamily="34" charset="0"/>
            </a:endParaRPr>
          </a:p>
        </p:txBody>
      </p:sp>
    </p:spTree>
    <p:extLst>
      <p:ext uri="{BB962C8B-B14F-4D97-AF65-F5344CB8AC3E}">
        <p14:creationId xmlns:p14="http://schemas.microsoft.com/office/powerpoint/2010/main" val="7843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22</a:t>
            </a:fld>
            <a:endParaRPr lang="en-GB" dirty="0"/>
          </a:p>
        </p:txBody>
      </p:sp>
      <p:sp>
        <p:nvSpPr>
          <p:cNvPr id="4" name="Inhaltsplatzhalter 3"/>
          <p:cNvSpPr>
            <a:spLocks noGrp="1"/>
          </p:cNvSpPr>
          <p:nvPr>
            <p:ph idx="1"/>
          </p:nvPr>
        </p:nvSpPr>
        <p:spPr>
          <a:xfrm>
            <a:off x="0" y="1601788"/>
            <a:ext cx="4000500" cy="4575175"/>
          </a:xfrm>
        </p:spPr>
        <p:txBody>
          <a:bodyPr>
            <a:normAutofit/>
          </a:bodyPr>
          <a:lstStyle/>
          <a:p>
            <a:r>
              <a:rPr lang="en-GB" sz="2000" b="1" dirty="0"/>
              <a:t>Providing structure and rhythm</a:t>
            </a:r>
          </a:p>
          <a:p>
            <a:pPr marL="285750" lvl="1" indent="-285750"/>
            <a:r>
              <a:rPr lang="en-US" dirty="0"/>
              <a:t>People can often lack structure and routine, detrimental to mental health. SF can support people to overcome unhelpful patterns (or none) </a:t>
            </a:r>
          </a:p>
          <a:p>
            <a:pPr marL="285750" lvl="1" indent="-285750"/>
            <a:r>
              <a:rPr lang="en-US" dirty="0"/>
              <a:t>Reliable rhythm according the season, time of day &amp; tasks which need to be done, all of which should show the value and importance of good habits.</a:t>
            </a:r>
          </a:p>
          <a:p>
            <a:endParaRPr lang="en-GB" dirty="0"/>
          </a:p>
        </p:txBody>
      </p:sp>
      <p:sp>
        <p:nvSpPr>
          <p:cNvPr id="5" name="Titel 4"/>
          <p:cNvSpPr>
            <a:spLocks noGrp="1"/>
          </p:cNvSpPr>
          <p:nvPr>
            <p:ph type="title"/>
          </p:nvPr>
        </p:nvSpPr>
        <p:spPr>
          <a:xfrm>
            <a:off x="7938" y="681038"/>
            <a:ext cx="8678862" cy="804862"/>
          </a:xfrm>
        </p:spPr>
        <p:txBody>
          <a:bodyPr/>
          <a:lstStyle/>
          <a:p>
            <a:r>
              <a:rPr lang="en-GB" dirty="0"/>
              <a:t>Activity of particular relevance &amp; value</a:t>
            </a:r>
            <a:endParaRPr lang="de-DE" dirty="0"/>
          </a:p>
        </p:txBody>
      </p:sp>
      <p:sp>
        <p:nvSpPr>
          <p:cNvPr id="7" name="Speech Bubble: Rectangle with Corners Rounded 3">
            <a:extLst>
              <a:ext uri="{FF2B5EF4-FFF2-40B4-BE49-F238E27FC236}">
                <a16:creationId xmlns:a16="http://schemas.microsoft.com/office/drawing/2014/main" id="{1DA238CF-B3A2-4078-9EF0-8B6C92733776}"/>
              </a:ext>
            </a:extLst>
          </p:cNvPr>
          <p:cNvSpPr/>
          <p:nvPr/>
        </p:nvSpPr>
        <p:spPr>
          <a:xfrm>
            <a:off x="4347369" y="4254989"/>
            <a:ext cx="4254326" cy="20950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“Important to do key tasks every day because then they can see their own learning and progression. There is a confidence that; ‘it’s time to do the nuts now’ and they know how many we need. That is the nature of it, repetition.”</a:t>
            </a:r>
            <a:endParaRPr lang="en-IE" dirty="0">
              <a:cs typeface="Arial" panose="020B0604020202020204" pitchFamily="34" charset="0"/>
            </a:endParaRPr>
          </a:p>
        </p:txBody>
      </p:sp>
      <p:pic>
        <p:nvPicPr>
          <p:cNvPr id="8" name="Picture 6">
            <a:extLst>
              <a:ext uri="{FF2B5EF4-FFF2-40B4-BE49-F238E27FC236}">
                <a16:creationId xmlns:a16="http://schemas.microsoft.com/office/drawing/2014/main" id="{BA25DB21-9206-4795-8912-D34401B4D4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7688"/>
          <a:stretch/>
        </p:blipFill>
        <p:spPr>
          <a:xfrm>
            <a:off x="4784171" y="1335313"/>
            <a:ext cx="4561747" cy="2375757"/>
          </a:xfrm>
          <a:prstGeom prst="rect">
            <a:avLst/>
          </a:prstGeom>
          <a:ln>
            <a:noFill/>
          </a:ln>
          <a:effectLst>
            <a:softEdge rad="112500"/>
          </a:effectLst>
        </p:spPr>
      </p:pic>
      <p:sp>
        <p:nvSpPr>
          <p:cNvPr id="11" name="Zástupný symbol pro zápatí 5">
            <a:extLst>
              <a:ext uri="{FF2B5EF4-FFF2-40B4-BE49-F238E27FC236}">
                <a16:creationId xmlns:a16="http://schemas.microsoft.com/office/drawing/2014/main" id="{EFA96D0C-D52B-4AD3-9F90-FE5B8DFA204E}"/>
              </a:ext>
            </a:extLst>
          </p:cNvPr>
          <p:cNvSpPr>
            <a:spLocks noGrp="1"/>
          </p:cNvSpPr>
          <p:nvPr>
            <p:ph type="ftr" sz="quarter" idx="11"/>
          </p:nvPr>
        </p:nvSpPr>
        <p:spPr>
          <a:xfrm>
            <a:off x="6666139" y="3673294"/>
            <a:ext cx="2213113" cy="338739"/>
          </a:xfrm>
        </p:spPr>
        <p:txBody>
          <a:bodyPr/>
          <a:lstStyle/>
          <a:p>
            <a:r>
              <a:rPr lang="en-IE" dirty="0">
                <a:solidFill>
                  <a:schemeClr val="tx2"/>
                </a:solidFill>
              </a:rPr>
              <a:t>© Social Farming Ireland </a:t>
            </a:r>
          </a:p>
        </p:txBody>
      </p:sp>
    </p:spTree>
    <p:extLst>
      <p:ext uri="{BB962C8B-B14F-4D97-AF65-F5344CB8AC3E}">
        <p14:creationId xmlns:p14="http://schemas.microsoft.com/office/powerpoint/2010/main" val="35007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23</a:t>
            </a:fld>
            <a:endParaRPr lang="en-GB" dirty="0"/>
          </a:p>
        </p:txBody>
      </p:sp>
      <p:sp>
        <p:nvSpPr>
          <p:cNvPr id="4" name="Inhaltsplatzhalter 3"/>
          <p:cNvSpPr>
            <a:spLocks noGrp="1"/>
          </p:cNvSpPr>
          <p:nvPr>
            <p:ph idx="1"/>
          </p:nvPr>
        </p:nvSpPr>
        <p:spPr>
          <a:xfrm>
            <a:off x="0" y="1601788"/>
            <a:ext cx="8472992" cy="4575175"/>
          </a:xfrm>
        </p:spPr>
        <p:txBody>
          <a:bodyPr>
            <a:normAutofit/>
          </a:bodyPr>
          <a:lstStyle/>
          <a:p>
            <a:r>
              <a:rPr lang="en-GB" sz="2000" b="1" dirty="0"/>
              <a:t>Activities which encourage team work, sharing, friendship</a:t>
            </a:r>
          </a:p>
          <a:p>
            <a:pPr marL="285750" lvl="1" indent="-285750"/>
            <a:r>
              <a:rPr lang="en-US" dirty="0"/>
              <a:t>Working together on shared tasks automatically encourages conversation and cooperation, building of trust and confidence between people</a:t>
            </a:r>
          </a:p>
          <a:p>
            <a:pPr marL="285750" lvl="1" indent="-285750"/>
            <a:r>
              <a:rPr lang="en-US" dirty="0"/>
              <a:t>Participants encouraged to work in pairs or in groups around particular tasks.</a:t>
            </a:r>
          </a:p>
          <a:p>
            <a:pPr marL="285750" lvl="1" indent="-285750"/>
            <a:r>
              <a:rPr lang="en-US" dirty="0"/>
              <a:t>Easy, non-confrontational topics and ways for people to otherwise ‘open up’ </a:t>
            </a:r>
          </a:p>
          <a:p>
            <a:pPr marL="285750" lvl="1" indent="-285750"/>
            <a:r>
              <a:rPr lang="en-US" dirty="0"/>
              <a:t>Other ‘moments’ and opportunities for social connection and fun should be encouraged; celebrating birthdays, feast days, singing, telling stories….</a:t>
            </a:r>
          </a:p>
          <a:p>
            <a:pPr marL="285750" lvl="1" indent="-285750"/>
            <a:endParaRPr lang="en-US" dirty="0"/>
          </a:p>
          <a:p>
            <a:endParaRPr lang="en-GB" dirty="0"/>
          </a:p>
        </p:txBody>
      </p:sp>
      <p:sp>
        <p:nvSpPr>
          <p:cNvPr id="5" name="Titel 4"/>
          <p:cNvSpPr>
            <a:spLocks noGrp="1"/>
          </p:cNvSpPr>
          <p:nvPr>
            <p:ph type="title"/>
          </p:nvPr>
        </p:nvSpPr>
        <p:spPr>
          <a:xfrm>
            <a:off x="7938" y="681038"/>
            <a:ext cx="8678862" cy="804862"/>
          </a:xfrm>
        </p:spPr>
        <p:txBody>
          <a:bodyPr/>
          <a:lstStyle/>
          <a:p>
            <a:r>
              <a:rPr lang="en-GB" dirty="0"/>
              <a:t>Activity of particular relevance &amp; value</a:t>
            </a:r>
            <a:endParaRPr lang="de-DE" dirty="0"/>
          </a:p>
        </p:txBody>
      </p:sp>
      <p:sp>
        <p:nvSpPr>
          <p:cNvPr id="9" name="Speech Bubble: Rectangle with Corners Rounded 8">
            <a:extLst>
              <a:ext uri="{FF2B5EF4-FFF2-40B4-BE49-F238E27FC236}">
                <a16:creationId xmlns:a16="http://schemas.microsoft.com/office/drawing/2014/main" id="{E9D98AFA-B186-453F-82AB-E56B1C257AFF}"/>
              </a:ext>
            </a:extLst>
          </p:cNvPr>
          <p:cNvSpPr/>
          <p:nvPr/>
        </p:nvSpPr>
        <p:spPr>
          <a:xfrm>
            <a:off x="671008" y="4401825"/>
            <a:ext cx="7801984" cy="13720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“…just having fun together. I think for participants it adds value to their lives. Their world is generally small, they interact with the public here and get to know more people.”</a:t>
            </a:r>
            <a:endParaRPr lang="en-IE" sz="1700" dirty="0">
              <a:cs typeface="Arial" panose="020B0604020202020204" pitchFamily="34" charset="0"/>
            </a:endParaRPr>
          </a:p>
        </p:txBody>
      </p:sp>
    </p:spTree>
    <p:extLst>
      <p:ext uri="{BB962C8B-B14F-4D97-AF65-F5344CB8AC3E}">
        <p14:creationId xmlns:p14="http://schemas.microsoft.com/office/powerpoint/2010/main" val="12108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24</a:t>
            </a:fld>
            <a:endParaRPr lang="en-GB" dirty="0"/>
          </a:p>
        </p:txBody>
      </p:sp>
      <p:sp>
        <p:nvSpPr>
          <p:cNvPr id="4" name="Inhaltsplatzhalter 3"/>
          <p:cNvSpPr>
            <a:spLocks noGrp="1"/>
          </p:cNvSpPr>
          <p:nvPr>
            <p:ph idx="1"/>
          </p:nvPr>
        </p:nvSpPr>
        <p:spPr>
          <a:xfrm>
            <a:off x="7145" y="1640114"/>
            <a:ext cx="8165305" cy="4659948"/>
          </a:xfrm>
        </p:spPr>
        <p:txBody>
          <a:bodyPr>
            <a:normAutofit/>
          </a:bodyPr>
          <a:lstStyle/>
          <a:p>
            <a:r>
              <a:rPr lang="en-GB" sz="2000" b="1" dirty="0"/>
              <a:t>Being present, grounded, intuitive</a:t>
            </a:r>
          </a:p>
        </p:txBody>
      </p:sp>
      <p:sp>
        <p:nvSpPr>
          <p:cNvPr id="5" name="Titel 4"/>
          <p:cNvSpPr>
            <a:spLocks noGrp="1"/>
          </p:cNvSpPr>
          <p:nvPr>
            <p:ph type="title"/>
          </p:nvPr>
        </p:nvSpPr>
        <p:spPr>
          <a:xfrm>
            <a:off x="7144" y="681042"/>
            <a:ext cx="8755856" cy="804863"/>
          </a:xfrm>
        </p:spPr>
        <p:txBody>
          <a:bodyPr/>
          <a:lstStyle/>
          <a:p>
            <a:r>
              <a:rPr lang="en-GB" dirty="0"/>
              <a:t>Approach when working with this target group</a:t>
            </a:r>
            <a:endParaRPr lang="de-DE" dirty="0"/>
          </a:p>
        </p:txBody>
      </p:sp>
      <p:sp>
        <p:nvSpPr>
          <p:cNvPr id="6" name="Speech Bubble: Rectangle with Corners Rounded 8">
            <a:extLst>
              <a:ext uri="{FF2B5EF4-FFF2-40B4-BE49-F238E27FC236}">
                <a16:creationId xmlns:a16="http://schemas.microsoft.com/office/drawing/2014/main" id="{8ECC38BD-F4F6-43DF-B890-C7769281C4E9}"/>
              </a:ext>
            </a:extLst>
          </p:cNvPr>
          <p:cNvSpPr/>
          <p:nvPr/>
        </p:nvSpPr>
        <p:spPr>
          <a:xfrm>
            <a:off x="165579" y="2103732"/>
            <a:ext cx="4406421" cy="40732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“It’s the effortlessness and being in the present that gets results. It’s that sense of connection that you get with people and that can only happen if you are reasonably relaxed and grounded.” </a:t>
            </a:r>
            <a:endParaRPr lang="en-IE" dirty="0">
              <a:cs typeface="Arial" panose="020B0604020202020204" pitchFamily="34" charset="0"/>
            </a:endParaRPr>
          </a:p>
          <a:p>
            <a:endParaRPr lang="en-IE" i="1" dirty="0">
              <a:cs typeface="Arial" panose="020B0604020202020204" pitchFamily="34" charset="0"/>
            </a:endParaRPr>
          </a:p>
          <a:p>
            <a:r>
              <a:rPr lang="en-IE" i="1" dirty="0">
                <a:cs typeface="Arial" panose="020B0604020202020204" pitchFamily="34" charset="0"/>
              </a:rPr>
              <a:t>“You need empathy and interest in any case. And then you also have to have patience and be able to be calm and not shy away from conflict. You need a certain stability…”</a:t>
            </a:r>
            <a:endParaRPr lang="en-IE" dirty="0">
              <a:cs typeface="Arial" panose="020B0604020202020204" pitchFamily="34" charset="0"/>
            </a:endParaRPr>
          </a:p>
        </p:txBody>
      </p:sp>
      <p:pic>
        <p:nvPicPr>
          <p:cNvPr id="7" name="Picture 6">
            <a:extLst>
              <a:ext uri="{FF2B5EF4-FFF2-40B4-BE49-F238E27FC236}">
                <a16:creationId xmlns:a16="http://schemas.microsoft.com/office/drawing/2014/main" id="{52FE47F9-5673-4136-A357-3BEB572EF6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30434" y="2103732"/>
            <a:ext cx="5595107" cy="4196330"/>
          </a:xfrm>
          <a:prstGeom prst="rect">
            <a:avLst/>
          </a:prstGeom>
          <a:ln>
            <a:noFill/>
          </a:ln>
          <a:effectLst>
            <a:softEdge rad="112500"/>
          </a:effectLst>
        </p:spPr>
      </p:pic>
    </p:spTree>
    <p:extLst>
      <p:ext uri="{BB962C8B-B14F-4D97-AF65-F5344CB8AC3E}">
        <p14:creationId xmlns:p14="http://schemas.microsoft.com/office/powerpoint/2010/main" val="25222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25</a:t>
            </a:fld>
            <a:endParaRPr lang="en-GB" dirty="0"/>
          </a:p>
        </p:txBody>
      </p:sp>
      <p:sp>
        <p:nvSpPr>
          <p:cNvPr id="4" name="Inhaltsplatzhalter 3"/>
          <p:cNvSpPr>
            <a:spLocks noGrp="1"/>
          </p:cNvSpPr>
          <p:nvPr>
            <p:ph idx="1"/>
          </p:nvPr>
        </p:nvSpPr>
        <p:spPr>
          <a:xfrm>
            <a:off x="7145" y="1640114"/>
            <a:ext cx="8565355" cy="4659948"/>
          </a:xfrm>
        </p:spPr>
        <p:txBody>
          <a:bodyPr>
            <a:normAutofit/>
          </a:bodyPr>
          <a:lstStyle/>
          <a:p>
            <a:r>
              <a:rPr lang="en-GB" sz="2000" b="1" dirty="0"/>
              <a:t>Treating people as people</a:t>
            </a:r>
          </a:p>
          <a:p>
            <a:pPr marL="342900" indent="-342900">
              <a:buClr>
                <a:schemeClr val="accent2"/>
              </a:buClr>
              <a:buFont typeface="Arial" panose="020B0604020202020204" pitchFamily="34" charset="0"/>
              <a:buChar char="•"/>
            </a:pPr>
            <a:r>
              <a:rPr lang="en-GB" sz="1600" dirty="0">
                <a:solidFill>
                  <a:schemeClr val="tx2"/>
                </a:solidFill>
              </a:rPr>
              <a:t>Crucial to see people as people not as their diagnosis or disorder</a:t>
            </a:r>
          </a:p>
          <a:p>
            <a:pPr marL="342900" indent="-342900">
              <a:buClr>
                <a:schemeClr val="accent2"/>
              </a:buClr>
              <a:buFont typeface="Arial" panose="020B0604020202020204" pitchFamily="34" charset="0"/>
              <a:buChar char="•"/>
            </a:pPr>
            <a:r>
              <a:rPr lang="en-GB" sz="1600" dirty="0">
                <a:solidFill>
                  <a:schemeClr val="tx2"/>
                </a:solidFill>
              </a:rPr>
              <a:t>…and to see people as having potential and as having something to offer</a:t>
            </a:r>
          </a:p>
          <a:p>
            <a:pPr marL="342900" indent="-342900">
              <a:buClr>
                <a:schemeClr val="accent2"/>
              </a:buClr>
              <a:buFont typeface="Arial" panose="020B0604020202020204" pitchFamily="34" charset="0"/>
              <a:buChar char="•"/>
            </a:pPr>
            <a:r>
              <a:rPr lang="en-GB" sz="1600" dirty="0">
                <a:solidFill>
                  <a:schemeClr val="tx2"/>
                </a:solidFill>
              </a:rPr>
              <a:t>A two-way relationship with benefits for both sides</a:t>
            </a:r>
          </a:p>
          <a:p>
            <a:pPr marL="342900" indent="-342900">
              <a:buClr>
                <a:schemeClr val="accent2"/>
              </a:buClr>
              <a:buFont typeface="Arial" panose="020B0604020202020204" pitchFamily="34" charset="0"/>
              <a:buChar char="•"/>
            </a:pPr>
            <a:r>
              <a:rPr lang="en-GB" sz="1600" dirty="0">
                <a:solidFill>
                  <a:schemeClr val="tx2"/>
                </a:solidFill>
              </a:rPr>
              <a:t>Extends to respecting people enough to raise issues with behaviour or where things are going wrong</a:t>
            </a:r>
          </a:p>
          <a:p>
            <a:pPr marL="342900" indent="-342900">
              <a:buClr>
                <a:schemeClr val="accent2"/>
              </a:buClr>
              <a:buFont typeface="Arial" panose="020B0604020202020204" pitchFamily="34" charset="0"/>
              <a:buChar char="•"/>
            </a:pPr>
            <a:r>
              <a:rPr lang="en-GB" sz="1600" dirty="0">
                <a:solidFill>
                  <a:schemeClr val="tx2"/>
                </a:solidFill>
              </a:rPr>
              <a:t>Avoid demarcations or hierarchies in clothes or appearance</a:t>
            </a:r>
            <a:endParaRPr lang="en-IE" sz="1600" dirty="0"/>
          </a:p>
          <a:p>
            <a:endParaRPr lang="en-GB" sz="2000" b="1" dirty="0"/>
          </a:p>
        </p:txBody>
      </p:sp>
      <p:sp>
        <p:nvSpPr>
          <p:cNvPr id="5" name="Titel 4"/>
          <p:cNvSpPr>
            <a:spLocks noGrp="1"/>
          </p:cNvSpPr>
          <p:nvPr>
            <p:ph type="title"/>
          </p:nvPr>
        </p:nvSpPr>
        <p:spPr>
          <a:xfrm>
            <a:off x="7144" y="681042"/>
            <a:ext cx="8565355" cy="804863"/>
          </a:xfrm>
        </p:spPr>
        <p:txBody>
          <a:bodyPr/>
          <a:lstStyle/>
          <a:p>
            <a:r>
              <a:rPr lang="en-GB"/>
              <a:t>Approach when working with this target group</a:t>
            </a:r>
            <a:endParaRPr lang="de-DE" dirty="0"/>
          </a:p>
        </p:txBody>
      </p:sp>
      <p:sp>
        <p:nvSpPr>
          <p:cNvPr id="8" name="Speech Bubble: Rectangle with Corners Rounded 3">
            <a:extLst>
              <a:ext uri="{FF2B5EF4-FFF2-40B4-BE49-F238E27FC236}">
                <a16:creationId xmlns:a16="http://schemas.microsoft.com/office/drawing/2014/main" id="{51904607-0E50-4461-B9FD-AA77343276BF}"/>
              </a:ext>
            </a:extLst>
          </p:cNvPr>
          <p:cNvSpPr/>
          <p:nvPr/>
        </p:nvSpPr>
        <p:spPr>
          <a:xfrm>
            <a:off x="571500" y="4579649"/>
            <a:ext cx="8001000" cy="17204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IE" sz="1700" i="1" dirty="0">
                <a:cs typeface="Arial" panose="020B0604020202020204" pitchFamily="34" charset="0"/>
              </a:rPr>
              <a:t>“One of the things that social farming can offer is that they don’t know the person at the beginning – unlike the service who only know them in one way. Farmers can really have a sense that they can flourish and have potential. If we can keep that in mind, that belief in itself can bring people on. You are creating a space for people to flourish because you assume that you can. They feel amazing when they do.”</a:t>
            </a:r>
            <a:endParaRPr lang="en-GB" sz="1700" dirty="0">
              <a:solidFill>
                <a:schemeClr val="tx2"/>
              </a:solidFill>
              <a:cs typeface="Arial" panose="020B0604020202020204" pitchFamily="34" charset="0"/>
            </a:endParaRPr>
          </a:p>
        </p:txBody>
      </p:sp>
    </p:spTree>
    <p:extLst>
      <p:ext uri="{BB962C8B-B14F-4D97-AF65-F5344CB8AC3E}">
        <p14:creationId xmlns:p14="http://schemas.microsoft.com/office/powerpoint/2010/main" val="41934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26</a:t>
            </a:fld>
            <a:endParaRPr lang="en-GB" dirty="0"/>
          </a:p>
        </p:txBody>
      </p:sp>
      <p:sp>
        <p:nvSpPr>
          <p:cNvPr id="4" name="Inhaltsplatzhalter 3"/>
          <p:cNvSpPr>
            <a:spLocks noGrp="1"/>
          </p:cNvSpPr>
          <p:nvPr>
            <p:ph idx="1"/>
          </p:nvPr>
        </p:nvSpPr>
        <p:spPr>
          <a:xfrm>
            <a:off x="7145" y="1640114"/>
            <a:ext cx="8397859" cy="4659948"/>
          </a:xfrm>
        </p:spPr>
        <p:txBody>
          <a:bodyPr>
            <a:normAutofit/>
          </a:bodyPr>
          <a:lstStyle/>
          <a:p>
            <a:r>
              <a:rPr lang="en-GB" sz="2200" b="1" dirty="0"/>
              <a:t>Role modelling</a:t>
            </a:r>
          </a:p>
          <a:p>
            <a:pPr marL="285750" indent="-285750">
              <a:buClr>
                <a:schemeClr val="accent2"/>
              </a:buClr>
              <a:buFont typeface="Arial" panose="020B0604020202020204" pitchFamily="34" charset="0"/>
              <a:buChar char="•"/>
            </a:pPr>
            <a:r>
              <a:rPr lang="en-GB" sz="1700" u="sng" dirty="0">
                <a:solidFill>
                  <a:schemeClr val="tx2"/>
                </a:solidFill>
              </a:rPr>
              <a:t>Can</a:t>
            </a:r>
            <a:r>
              <a:rPr lang="en-GB" sz="1700" dirty="0">
                <a:solidFill>
                  <a:schemeClr val="tx2"/>
                </a:solidFill>
              </a:rPr>
              <a:t> be issues with lack of self-care around diet, exercise, routines, use of substances, personal care.</a:t>
            </a:r>
          </a:p>
          <a:p>
            <a:pPr marL="285750" indent="-285750">
              <a:buClr>
                <a:schemeClr val="accent2"/>
              </a:buClr>
              <a:buFont typeface="Arial" panose="020B0604020202020204" pitchFamily="34" charset="0"/>
              <a:buChar char="•"/>
            </a:pPr>
            <a:r>
              <a:rPr lang="en-GB" sz="1700" dirty="0">
                <a:solidFill>
                  <a:schemeClr val="tx2"/>
                </a:solidFill>
              </a:rPr>
              <a:t>Time spent on the farm should, at a minimum, provide the opportunity for good, wholesome food, good structure and routine, a break form more unhelpful habits.</a:t>
            </a:r>
          </a:p>
          <a:p>
            <a:pPr marL="285750" indent="-285750">
              <a:buClr>
                <a:schemeClr val="accent2"/>
              </a:buClr>
              <a:buFont typeface="Arial" panose="020B0604020202020204" pitchFamily="34" charset="0"/>
              <a:buChar char="•"/>
            </a:pPr>
            <a:r>
              <a:rPr lang="en-GB" sz="1700" dirty="0">
                <a:solidFill>
                  <a:schemeClr val="tx2"/>
                </a:solidFill>
              </a:rPr>
              <a:t>Every-day and subtle examples and modelling of self-care without ‘lectures’, </a:t>
            </a:r>
            <a:r>
              <a:rPr lang="en-GB" sz="1700" i="1" dirty="0">
                <a:solidFill>
                  <a:schemeClr val="tx2"/>
                </a:solidFill>
              </a:rPr>
              <a:t>can</a:t>
            </a:r>
            <a:r>
              <a:rPr lang="en-GB" sz="1700" dirty="0">
                <a:solidFill>
                  <a:schemeClr val="tx2"/>
                </a:solidFill>
              </a:rPr>
              <a:t> get through to people in a way professional advice doesn’t</a:t>
            </a:r>
          </a:p>
          <a:p>
            <a:pPr marL="1028700" lvl="1" indent="-342900"/>
            <a:endParaRPr lang="en-GB" dirty="0"/>
          </a:p>
          <a:p>
            <a:pPr lvl="1" indent="0">
              <a:buNone/>
            </a:pPr>
            <a:endParaRPr lang="en-GB" sz="2200" b="1" dirty="0">
              <a:solidFill>
                <a:schemeClr val="accent2"/>
              </a:solidFill>
            </a:endParaRPr>
          </a:p>
          <a:p>
            <a:endParaRPr lang="en-GB" sz="2200" b="1" dirty="0"/>
          </a:p>
        </p:txBody>
      </p:sp>
      <p:sp>
        <p:nvSpPr>
          <p:cNvPr id="5" name="Titel 4"/>
          <p:cNvSpPr>
            <a:spLocks noGrp="1"/>
          </p:cNvSpPr>
          <p:nvPr>
            <p:ph type="title"/>
          </p:nvPr>
        </p:nvSpPr>
        <p:spPr>
          <a:xfrm>
            <a:off x="7144" y="681042"/>
            <a:ext cx="8717756" cy="804863"/>
          </a:xfrm>
        </p:spPr>
        <p:txBody>
          <a:bodyPr/>
          <a:lstStyle/>
          <a:p>
            <a:r>
              <a:rPr lang="en-GB" dirty="0"/>
              <a:t>Approach when working with this target group</a:t>
            </a:r>
            <a:endParaRPr lang="de-DE" dirty="0"/>
          </a:p>
        </p:txBody>
      </p:sp>
      <p:sp>
        <p:nvSpPr>
          <p:cNvPr id="6" name="Speech Bubble: Rectangle 3">
            <a:extLst>
              <a:ext uri="{FF2B5EF4-FFF2-40B4-BE49-F238E27FC236}">
                <a16:creationId xmlns:a16="http://schemas.microsoft.com/office/drawing/2014/main" id="{219198EA-F502-4739-A337-D6B580349833}"/>
              </a:ext>
            </a:extLst>
          </p:cNvPr>
          <p:cNvSpPr/>
          <p:nvPr/>
        </p:nvSpPr>
        <p:spPr>
          <a:xfrm>
            <a:off x="738996" y="4467224"/>
            <a:ext cx="7833504" cy="183283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“You can provide good modelling in terms of personal hygiene, hand-washing etc. because lack of self- care can be an issue.”</a:t>
            </a:r>
          </a:p>
          <a:p>
            <a:endParaRPr lang="en-IE" dirty="0">
              <a:cs typeface="Arial" panose="020B0604020202020204" pitchFamily="34" charset="0"/>
            </a:endParaRPr>
          </a:p>
          <a:p>
            <a:r>
              <a:rPr lang="en-IE" i="1" dirty="0">
                <a:cs typeface="Arial" panose="020B0604020202020204" pitchFamily="34" charset="0"/>
              </a:rPr>
              <a:t>“They also like the interaction with us, with G </a:t>
            </a:r>
            <a:r>
              <a:rPr lang="en-IE" dirty="0">
                <a:cs typeface="Arial" panose="020B0604020202020204" pitchFamily="34" charset="0"/>
              </a:rPr>
              <a:t>[other social farmer] </a:t>
            </a:r>
            <a:r>
              <a:rPr lang="en-IE" i="1" dirty="0">
                <a:cs typeface="Arial" panose="020B0604020202020204" pitchFamily="34" charset="0"/>
              </a:rPr>
              <a:t>especially. I think they find him quite inspiring as a person and it might inspire them to make some changes.”</a:t>
            </a:r>
            <a:endParaRPr lang="en-IE" dirty="0">
              <a:cs typeface="Arial" panose="020B0604020202020204" pitchFamily="34" charset="0"/>
            </a:endParaRPr>
          </a:p>
        </p:txBody>
      </p:sp>
    </p:spTree>
    <p:extLst>
      <p:ext uri="{BB962C8B-B14F-4D97-AF65-F5344CB8AC3E}">
        <p14:creationId xmlns:p14="http://schemas.microsoft.com/office/powerpoint/2010/main" val="9438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27</a:t>
            </a:fld>
            <a:endParaRPr lang="en-GB" dirty="0"/>
          </a:p>
        </p:txBody>
      </p:sp>
      <p:sp>
        <p:nvSpPr>
          <p:cNvPr id="4" name="Inhaltsplatzhalter 3"/>
          <p:cNvSpPr>
            <a:spLocks noGrp="1"/>
          </p:cNvSpPr>
          <p:nvPr>
            <p:ph idx="1"/>
          </p:nvPr>
        </p:nvSpPr>
        <p:spPr>
          <a:xfrm>
            <a:off x="7145" y="1640114"/>
            <a:ext cx="8565355" cy="4659948"/>
          </a:xfrm>
        </p:spPr>
        <p:txBody>
          <a:bodyPr>
            <a:normAutofit/>
          </a:bodyPr>
          <a:lstStyle/>
          <a:p>
            <a:r>
              <a:rPr lang="en-GB" sz="2200" b="1" dirty="0"/>
              <a:t>Creating a sense of belonging </a:t>
            </a:r>
          </a:p>
          <a:p>
            <a:pPr marL="285750" indent="-285750">
              <a:buClr>
                <a:schemeClr val="accent2"/>
              </a:buClr>
              <a:buFont typeface="Arial" panose="020B0604020202020204" pitchFamily="34" charset="0"/>
              <a:buChar char="•"/>
            </a:pPr>
            <a:r>
              <a:rPr lang="en-IE" sz="1700" dirty="0">
                <a:solidFill>
                  <a:schemeClr val="tx2"/>
                </a:solidFill>
              </a:rPr>
              <a:t>Important that people feel that they matter, that they are not alone, that they are missed when they are not around.</a:t>
            </a:r>
          </a:p>
        </p:txBody>
      </p:sp>
      <p:sp>
        <p:nvSpPr>
          <p:cNvPr id="5" name="Titel 4"/>
          <p:cNvSpPr>
            <a:spLocks noGrp="1"/>
          </p:cNvSpPr>
          <p:nvPr>
            <p:ph type="title"/>
          </p:nvPr>
        </p:nvSpPr>
        <p:spPr>
          <a:xfrm>
            <a:off x="7144" y="681042"/>
            <a:ext cx="8717756" cy="804863"/>
          </a:xfrm>
        </p:spPr>
        <p:txBody>
          <a:bodyPr/>
          <a:lstStyle/>
          <a:p>
            <a:r>
              <a:rPr lang="en-GB" dirty="0"/>
              <a:t>Approach when working with this target group</a:t>
            </a:r>
            <a:endParaRPr lang="de-DE" dirty="0"/>
          </a:p>
        </p:txBody>
      </p:sp>
      <p:sp>
        <p:nvSpPr>
          <p:cNvPr id="7" name="Speech Bubble: Rectangle with Corners Rounded 8">
            <a:extLst>
              <a:ext uri="{FF2B5EF4-FFF2-40B4-BE49-F238E27FC236}">
                <a16:creationId xmlns:a16="http://schemas.microsoft.com/office/drawing/2014/main" id="{266E85BF-C383-496B-8267-44F5945E2247}"/>
              </a:ext>
            </a:extLst>
          </p:cNvPr>
          <p:cNvSpPr/>
          <p:nvPr/>
        </p:nvSpPr>
        <p:spPr>
          <a:xfrm>
            <a:off x="571500" y="2835951"/>
            <a:ext cx="5314651" cy="24911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700" i="1" dirty="0">
              <a:latin typeface="Arial" panose="020B0604020202020204" pitchFamily="34" charset="0"/>
              <a:cs typeface="Arial" panose="020B0604020202020204" pitchFamily="34" charset="0"/>
            </a:endParaRPr>
          </a:p>
          <a:p>
            <a:r>
              <a:rPr lang="en-IE" sz="1700" i="1" dirty="0">
                <a:cs typeface="Arial" panose="020B0604020202020204" pitchFamily="34" charset="0"/>
              </a:rPr>
              <a:t>“Standard if someone is not there then he is missed [...] we will call: what is going on? Why do we miss you? Short lines and see how we can help someone.” </a:t>
            </a:r>
          </a:p>
          <a:p>
            <a:endParaRPr lang="en-IE" sz="1700" dirty="0">
              <a:cs typeface="Arial" panose="020B0604020202020204" pitchFamily="34" charset="0"/>
            </a:endParaRPr>
          </a:p>
          <a:p>
            <a:r>
              <a:rPr lang="en-IE" sz="1700" i="1" dirty="0">
                <a:cs typeface="Arial" panose="020B0604020202020204" pitchFamily="34" charset="0"/>
              </a:rPr>
              <a:t> “</a:t>
            </a:r>
            <a:r>
              <a:rPr lang="en-IE" sz="1700" dirty="0">
                <a:cs typeface="Arial" panose="020B0604020202020204" pitchFamily="34" charset="0"/>
              </a:rPr>
              <a:t>[important that] </a:t>
            </a:r>
            <a:r>
              <a:rPr lang="en-IE" sz="1700" i="1" dirty="0">
                <a:cs typeface="Arial" panose="020B0604020202020204" pitchFamily="34" charset="0"/>
              </a:rPr>
              <a:t>they feel that they are not alone in their problems or in their lives and that they are surrounded by the environment of our gardens and the presence of other clients and employees.”</a:t>
            </a:r>
            <a:endParaRPr lang="en-IE" sz="1700" dirty="0">
              <a:cs typeface="Arial" panose="020B0604020202020204" pitchFamily="34" charset="0"/>
            </a:endParaRPr>
          </a:p>
          <a:p>
            <a:endParaRPr lang="en-IE" sz="1700" dirty="0"/>
          </a:p>
        </p:txBody>
      </p:sp>
      <p:pic>
        <p:nvPicPr>
          <p:cNvPr id="8" name="Picture 4">
            <a:extLst>
              <a:ext uri="{FF2B5EF4-FFF2-40B4-BE49-F238E27FC236}">
                <a16:creationId xmlns:a16="http://schemas.microsoft.com/office/drawing/2014/main" id="{65A92EF0-AF52-40F4-94D5-5049D47BB5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5886" y="2599887"/>
            <a:ext cx="2366199" cy="3154932"/>
          </a:xfrm>
          <a:prstGeom prst="rect">
            <a:avLst/>
          </a:prstGeom>
          <a:ln>
            <a:noFill/>
          </a:ln>
          <a:effectLst>
            <a:softEdge rad="112500"/>
          </a:effectLst>
        </p:spPr>
      </p:pic>
      <p:sp>
        <p:nvSpPr>
          <p:cNvPr id="9" name="Zástupný symbol pro zápatí 5">
            <a:extLst>
              <a:ext uri="{FF2B5EF4-FFF2-40B4-BE49-F238E27FC236}">
                <a16:creationId xmlns:a16="http://schemas.microsoft.com/office/drawing/2014/main" id="{DF12BA0B-14A9-4BD6-9D3C-8103447DA500}"/>
              </a:ext>
            </a:extLst>
          </p:cNvPr>
          <p:cNvSpPr>
            <a:spLocks noGrp="1"/>
          </p:cNvSpPr>
          <p:nvPr>
            <p:ph type="ftr" sz="quarter" idx="11"/>
          </p:nvPr>
        </p:nvSpPr>
        <p:spPr>
          <a:xfrm>
            <a:off x="6095886" y="5818324"/>
            <a:ext cx="2213113" cy="338739"/>
          </a:xfrm>
        </p:spPr>
        <p:txBody>
          <a:bodyPr/>
          <a:lstStyle/>
          <a:p>
            <a:r>
              <a:rPr lang="en-IE" dirty="0">
                <a:solidFill>
                  <a:schemeClr val="tx2"/>
                </a:solidFill>
              </a:rPr>
              <a:t>© Social Farming Ireland </a:t>
            </a:r>
          </a:p>
        </p:txBody>
      </p:sp>
    </p:spTree>
    <p:extLst>
      <p:ext uri="{BB962C8B-B14F-4D97-AF65-F5344CB8AC3E}">
        <p14:creationId xmlns:p14="http://schemas.microsoft.com/office/powerpoint/2010/main" val="310399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28</a:t>
            </a:fld>
            <a:endParaRPr lang="en-GB" dirty="0"/>
          </a:p>
        </p:txBody>
      </p:sp>
      <p:sp>
        <p:nvSpPr>
          <p:cNvPr id="4" name="Inhaltsplatzhalter 3"/>
          <p:cNvSpPr>
            <a:spLocks noGrp="1"/>
          </p:cNvSpPr>
          <p:nvPr>
            <p:ph idx="1"/>
          </p:nvPr>
        </p:nvSpPr>
        <p:spPr>
          <a:xfrm>
            <a:off x="0" y="1726287"/>
            <a:ext cx="4352925" cy="4697600"/>
          </a:xfrm>
        </p:spPr>
        <p:txBody>
          <a:bodyPr>
            <a:normAutofit/>
          </a:bodyPr>
          <a:lstStyle/>
          <a:p>
            <a:pPr marL="342900" indent="-342900">
              <a:lnSpc>
                <a:spcPct val="100000"/>
              </a:lnSpc>
              <a:spcBef>
                <a:spcPts val="1200"/>
              </a:spcBef>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Inherent feature of social farming is its capacity to uncover, draw out and build upon people’s strengths and areas of competence. </a:t>
            </a:r>
          </a:p>
          <a:p>
            <a:pPr marL="342900" indent="-342900">
              <a:lnSpc>
                <a:spcPct val="100000"/>
              </a:lnSpc>
              <a:spcBef>
                <a:spcPts val="1200"/>
              </a:spcBef>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In line with a </a:t>
            </a:r>
            <a:r>
              <a:rPr lang="en-GB" sz="1700" b="1" dirty="0">
                <a:solidFill>
                  <a:schemeClr val="accent2"/>
                </a:solidFill>
                <a:latin typeface="Arial" panose="020B0604020202020204" pitchFamily="34" charset="0"/>
                <a:cs typeface="Arial" panose="020B0604020202020204" pitchFamily="34" charset="0"/>
              </a:rPr>
              <a:t>STRENGTHS BASED APPROACH </a:t>
            </a:r>
            <a:r>
              <a:rPr lang="en-GB" sz="1700" dirty="0">
                <a:solidFill>
                  <a:schemeClr val="tx2"/>
                </a:solidFill>
                <a:latin typeface="Arial" panose="020B0604020202020204" pitchFamily="34" charset="0"/>
                <a:cs typeface="Arial" panose="020B0604020202020204" pitchFamily="34" charset="0"/>
              </a:rPr>
              <a:t>to mental health recovery</a:t>
            </a:r>
          </a:p>
          <a:p>
            <a:pPr marL="342900" indent="-342900">
              <a:lnSpc>
                <a:spcPct val="100000"/>
              </a:lnSpc>
              <a:spcBef>
                <a:spcPts val="1200"/>
              </a:spcBef>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People who may have experienced their own health struggles may be more empathetic &amp; supportive of others and display resilience and fortitude in their commitment to their own recovery</a:t>
            </a:r>
            <a:endParaRPr lang="en-GB" sz="1700" b="1" dirty="0">
              <a:solidFill>
                <a:schemeClr val="accent2"/>
              </a:solidFill>
              <a:latin typeface="Arial" panose="020B0604020202020204" pitchFamily="34" charset="0"/>
              <a:cs typeface="Arial" panose="020B0604020202020204" pitchFamily="34" charset="0"/>
            </a:endParaRPr>
          </a:p>
        </p:txBody>
      </p:sp>
      <p:sp>
        <p:nvSpPr>
          <p:cNvPr id="5" name="Titel 4"/>
          <p:cNvSpPr>
            <a:spLocks noGrp="1"/>
          </p:cNvSpPr>
          <p:nvPr>
            <p:ph type="title"/>
          </p:nvPr>
        </p:nvSpPr>
        <p:spPr/>
        <p:txBody>
          <a:bodyPr/>
          <a:lstStyle/>
          <a:p>
            <a:r>
              <a:rPr lang="en-GB" dirty="0"/>
              <a:t>Particular skills &amp; Strengths of Target group</a:t>
            </a:r>
            <a:endParaRPr lang="de-DE" dirty="0"/>
          </a:p>
        </p:txBody>
      </p:sp>
      <p:pic>
        <p:nvPicPr>
          <p:cNvPr id="6" name="Picture 6">
            <a:extLst>
              <a:ext uri="{FF2B5EF4-FFF2-40B4-BE49-F238E27FC236}">
                <a16:creationId xmlns:a16="http://schemas.microsoft.com/office/drawing/2014/main" id="{3391311D-AA30-4244-B8CB-12111458871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6008" t="10528" r="24893"/>
          <a:stretch/>
        </p:blipFill>
        <p:spPr>
          <a:xfrm>
            <a:off x="4686299" y="1602462"/>
            <a:ext cx="4457701" cy="4569251"/>
          </a:xfrm>
          <a:prstGeom prst="rect">
            <a:avLst/>
          </a:prstGeom>
          <a:ln>
            <a:noFill/>
          </a:ln>
          <a:effectLst>
            <a:softEdge rad="112500"/>
          </a:effectLst>
        </p:spPr>
      </p:pic>
    </p:spTree>
    <p:extLst>
      <p:ext uri="{BB962C8B-B14F-4D97-AF65-F5344CB8AC3E}">
        <p14:creationId xmlns:p14="http://schemas.microsoft.com/office/powerpoint/2010/main" val="304172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29</a:t>
            </a:fld>
            <a:endParaRPr lang="en-GB" dirty="0"/>
          </a:p>
        </p:txBody>
      </p:sp>
      <p:sp>
        <p:nvSpPr>
          <p:cNvPr id="4" name="Inhaltsplatzhalter 3"/>
          <p:cNvSpPr>
            <a:spLocks noGrp="1"/>
          </p:cNvSpPr>
          <p:nvPr>
            <p:ph idx="1"/>
          </p:nvPr>
        </p:nvSpPr>
        <p:spPr>
          <a:xfrm>
            <a:off x="0" y="1602462"/>
            <a:ext cx="8763000" cy="4697600"/>
          </a:xfrm>
        </p:spPr>
        <p:txBody>
          <a:bodyPr>
            <a:normAutofit/>
          </a:bodyPr>
          <a:lstStyle/>
          <a:p>
            <a:pPr>
              <a:lnSpc>
                <a:spcPct val="150000"/>
              </a:lnSpc>
              <a:spcBef>
                <a:spcPts val="0"/>
              </a:spcBef>
            </a:pPr>
            <a:r>
              <a:rPr lang="en-GB" sz="1700" b="1" dirty="0">
                <a:solidFill>
                  <a:schemeClr val="tx2"/>
                </a:solidFill>
                <a:latin typeface="Arial" panose="020B0604020202020204" pitchFamily="34" charset="0"/>
                <a:cs typeface="Arial" panose="020B0604020202020204" pitchFamily="34" charset="0"/>
              </a:rPr>
              <a:t>Specific Disorders: </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Bipolar: strongly linked with creativity and high energy levels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ADHD: may also have high energy levels and be very productive if channelled correctly. ‘Out of the box’ thinkers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ASD: people may be very proficient and knowledgeable about subjects which interest them. Can be very structured and rational and can contribute to planning and developing activities on the farm </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People with anxiety disorders may be very diligent and detail oriented and more hyperaware of themes and patterns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People with ‘burnout’ may have a high capacity in the work that they do, prone to perfectionism with very high standards</a:t>
            </a:r>
            <a:endParaRPr lang="en-GB" sz="2200" b="1" dirty="0">
              <a:solidFill>
                <a:schemeClr val="accent2"/>
              </a:solidFill>
              <a:latin typeface="Arial" panose="020B0604020202020204" pitchFamily="34" charset="0"/>
              <a:cs typeface="Arial" panose="020B0604020202020204" pitchFamily="34" charset="0"/>
            </a:endParaRPr>
          </a:p>
        </p:txBody>
      </p:sp>
      <p:sp>
        <p:nvSpPr>
          <p:cNvPr id="5" name="Titel 4"/>
          <p:cNvSpPr>
            <a:spLocks noGrp="1"/>
          </p:cNvSpPr>
          <p:nvPr>
            <p:ph type="title"/>
          </p:nvPr>
        </p:nvSpPr>
        <p:spPr/>
        <p:txBody>
          <a:bodyPr/>
          <a:lstStyle/>
          <a:p>
            <a:r>
              <a:rPr lang="en-GB" dirty="0"/>
              <a:t>Particular skills &amp; Strengths of Target group</a:t>
            </a:r>
            <a:endParaRPr lang="de-DE" dirty="0"/>
          </a:p>
        </p:txBody>
      </p:sp>
    </p:spTree>
    <p:extLst>
      <p:ext uri="{BB962C8B-B14F-4D97-AF65-F5344CB8AC3E}">
        <p14:creationId xmlns:p14="http://schemas.microsoft.com/office/powerpoint/2010/main" val="148595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204546" cy="3481718"/>
          </a:xfrm>
        </p:spPr>
        <p:txBody>
          <a:bodyPr/>
          <a:lstStyle/>
          <a:p>
            <a:r>
              <a:rPr lang="en-GB" dirty="0"/>
              <a:t>Chapter 1: </a:t>
            </a:r>
            <a:endParaRPr lang="cs-CZ" dirty="0"/>
          </a:p>
          <a:p>
            <a:endParaRPr lang="en-GB" sz="2300" dirty="0">
              <a:solidFill>
                <a:schemeClr val="accent2"/>
              </a:solidFill>
            </a:endParaRPr>
          </a:p>
          <a:p>
            <a:r>
              <a:rPr lang="en-GB" sz="2300" dirty="0">
                <a:solidFill>
                  <a:schemeClr val="accent2"/>
                </a:solidFill>
              </a:rPr>
              <a:t>GENERAL CHARACTERISTICS </a:t>
            </a:r>
            <a:br>
              <a:rPr lang="en-GB" sz="2300" dirty="0">
                <a:solidFill>
                  <a:schemeClr val="accent2"/>
                </a:solidFill>
              </a:rPr>
            </a:br>
            <a:r>
              <a:rPr lang="en-GB" sz="2300" dirty="0">
                <a:solidFill>
                  <a:schemeClr val="accent2"/>
                </a:solidFill>
              </a:rPr>
              <a:t>OF PEOPLE WITH </a:t>
            </a:r>
          </a:p>
          <a:p>
            <a:r>
              <a:rPr lang="en-GB" sz="2300" dirty="0">
                <a:solidFill>
                  <a:schemeClr val="accent2"/>
                </a:solidFill>
              </a:rPr>
              <a:t>MENTAL HEALTH CHALLENGES</a:t>
            </a:r>
          </a:p>
        </p:txBody>
      </p:sp>
    </p:spTree>
    <p:extLst>
      <p:ext uri="{BB962C8B-B14F-4D97-AF65-F5344CB8AC3E}">
        <p14:creationId xmlns:p14="http://schemas.microsoft.com/office/powerpoint/2010/main" val="232174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129390" cy="1920875"/>
          </a:xfrm>
        </p:spPr>
        <p:txBody>
          <a:bodyPr/>
          <a:lstStyle/>
          <a:p>
            <a:r>
              <a:rPr lang="en-GB" dirty="0"/>
              <a:t>Chapter 4: </a:t>
            </a:r>
          </a:p>
          <a:p>
            <a:endParaRPr lang="en-GB" sz="3600" dirty="0">
              <a:solidFill>
                <a:schemeClr val="accent2"/>
              </a:solidFill>
            </a:endParaRPr>
          </a:p>
          <a:p>
            <a:r>
              <a:rPr lang="en-GB" sz="2300" dirty="0">
                <a:solidFill>
                  <a:schemeClr val="accent2"/>
                </a:solidFill>
              </a:rPr>
              <a:t>Possible behavioural references and challenges</a:t>
            </a:r>
          </a:p>
        </p:txBody>
      </p:sp>
    </p:spTree>
    <p:extLst>
      <p:ext uri="{BB962C8B-B14F-4D97-AF65-F5344CB8AC3E}">
        <p14:creationId xmlns:p14="http://schemas.microsoft.com/office/powerpoint/2010/main" val="1872717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31</a:t>
            </a:fld>
            <a:endParaRPr lang="en-GB" dirty="0"/>
          </a:p>
        </p:txBody>
      </p:sp>
      <p:sp>
        <p:nvSpPr>
          <p:cNvPr id="4" name="Inhaltsplatzhalter 3"/>
          <p:cNvSpPr>
            <a:spLocks noGrp="1"/>
          </p:cNvSpPr>
          <p:nvPr>
            <p:ph idx="1"/>
          </p:nvPr>
        </p:nvSpPr>
        <p:spPr>
          <a:xfrm>
            <a:off x="7145" y="1640114"/>
            <a:ext cx="8565355" cy="4659948"/>
          </a:xfrm>
        </p:spPr>
        <p:txBody>
          <a:bodyPr>
            <a:normAutofit/>
          </a:bodyPr>
          <a:lstStyle/>
          <a:p>
            <a:r>
              <a:rPr lang="en-GB" b="1" dirty="0"/>
              <a:t>Lack of motivation and engagement </a:t>
            </a:r>
          </a:p>
          <a:p>
            <a:pPr marL="285750" lvl="1" indent="-285750"/>
            <a:r>
              <a:rPr lang="en-GB" dirty="0"/>
              <a:t>People may not participate fully and energetically even if physically present </a:t>
            </a:r>
          </a:p>
          <a:p>
            <a:pPr marL="285750" lvl="1" indent="-285750"/>
            <a:r>
              <a:rPr lang="en-GB" dirty="0"/>
              <a:t>Attendance can be problematic, regardless of the quality of the experience</a:t>
            </a:r>
            <a:endParaRPr lang="en-GB" b="1" dirty="0"/>
          </a:p>
        </p:txBody>
      </p:sp>
      <p:sp>
        <p:nvSpPr>
          <p:cNvPr id="5" name="Titel 4"/>
          <p:cNvSpPr>
            <a:spLocks noGrp="1"/>
          </p:cNvSpPr>
          <p:nvPr>
            <p:ph type="title"/>
          </p:nvPr>
        </p:nvSpPr>
        <p:spPr>
          <a:xfrm>
            <a:off x="7144" y="681042"/>
            <a:ext cx="8717756" cy="804863"/>
          </a:xfrm>
        </p:spPr>
        <p:txBody>
          <a:bodyPr/>
          <a:lstStyle/>
          <a:p>
            <a:r>
              <a:rPr lang="en-GB" dirty="0"/>
              <a:t>Possible behaviour references and challenges</a:t>
            </a:r>
            <a:endParaRPr lang="de-DE" dirty="0"/>
          </a:p>
        </p:txBody>
      </p:sp>
      <p:sp>
        <p:nvSpPr>
          <p:cNvPr id="7" name="Speech Bubble: Rectangle with Corners Rounded 8">
            <a:extLst>
              <a:ext uri="{FF2B5EF4-FFF2-40B4-BE49-F238E27FC236}">
                <a16:creationId xmlns:a16="http://schemas.microsoft.com/office/drawing/2014/main" id="{9FF8B2E7-464D-4C05-86CE-2519067D05AB}"/>
              </a:ext>
            </a:extLst>
          </p:cNvPr>
          <p:cNvSpPr/>
          <p:nvPr/>
        </p:nvSpPr>
        <p:spPr>
          <a:xfrm>
            <a:off x="628233" y="4078514"/>
            <a:ext cx="4724817" cy="23757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latin typeface="Arial" panose="020B0604020202020204" pitchFamily="34" charset="0"/>
                <a:cs typeface="Arial" panose="020B0604020202020204" pitchFamily="34" charset="0"/>
              </a:rPr>
              <a:t>“</a:t>
            </a:r>
            <a:r>
              <a:rPr lang="en-IE" sz="1700" i="1" dirty="0">
                <a:cs typeface="Arial" panose="020B0604020202020204" pitchFamily="34" charset="0"/>
              </a:rPr>
              <a:t>“If people are disengaged it is very hard. Sometimes you have to almost accept that, emphasise the positive, what has been achieved, reinforcing the qualities of the person.” </a:t>
            </a:r>
            <a:endParaRPr lang="en-IE" sz="1700" dirty="0">
              <a:cs typeface="Arial" panose="020B0604020202020204" pitchFamily="34" charset="0"/>
            </a:endParaRPr>
          </a:p>
          <a:p>
            <a:endParaRPr lang="en-IE" sz="1700" i="1" dirty="0">
              <a:cs typeface="Arial" panose="020B0604020202020204" pitchFamily="34" charset="0"/>
            </a:endParaRPr>
          </a:p>
          <a:p>
            <a:r>
              <a:rPr lang="en-IE" sz="1700" i="1" dirty="0">
                <a:cs typeface="Arial" panose="020B0604020202020204" pitchFamily="34" charset="0"/>
              </a:rPr>
              <a:t>“You just have to accept that people are going to zone out and try to bring them back, don’t panic about it. You can’t take it personally if they do.”</a:t>
            </a:r>
            <a:endParaRPr lang="en-IE" sz="1700" dirty="0"/>
          </a:p>
        </p:txBody>
      </p:sp>
      <p:sp>
        <p:nvSpPr>
          <p:cNvPr id="8" name="Rectangle: Rounded Corners 9">
            <a:extLst>
              <a:ext uri="{FF2B5EF4-FFF2-40B4-BE49-F238E27FC236}">
                <a16:creationId xmlns:a16="http://schemas.microsoft.com/office/drawing/2014/main" id="{55AA64C3-6FDD-4C3F-8A32-D5BBF2719BA8}"/>
              </a:ext>
            </a:extLst>
          </p:cNvPr>
          <p:cNvSpPr/>
          <p:nvPr/>
        </p:nvSpPr>
        <p:spPr>
          <a:xfrm>
            <a:off x="628233" y="2738548"/>
            <a:ext cx="7944267" cy="111523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Farmers need to manage their own expectations of how people will be and not take it personally</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The need to accept people where they are….. </a:t>
            </a:r>
          </a:p>
          <a:p>
            <a:pPr marL="285750" indent="-28575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…but also work to build people’s engagement and interest</a:t>
            </a:r>
            <a:endParaRPr lang="en-IE" sz="1600" dirty="0"/>
          </a:p>
        </p:txBody>
      </p:sp>
      <p:sp>
        <p:nvSpPr>
          <p:cNvPr id="9" name="Speech Bubble: Rectangle 1">
            <a:extLst>
              <a:ext uri="{FF2B5EF4-FFF2-40B4-BE49-F238E27FC236}">
                <a16:creationId xmlns:a16="http://schemas.microsoft.com/office/drawing/2014/main" id="{48998FD5-71C7-40E9-BD2B-28FA94DDB24D}"/>
              </a:ext>
            </a:extLst>
          </p:cNvPr>
          <p:cNvSpPr/>
          <p:nvPr/>
        </p:nvSpPr>
        <p:spPr>
          <a:xfrm>
            <a:off x="5645849" y="4298333"/>
            <a:ext cx="2926652" cy="194097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“I have also learned that people can behave in a certain way because they have to and it’s become a pattern. But we can gently challenge and change that pattern.”</a:t>
            </a:r>
            <a:endParaRPr lang="en-IE" sz="1700" dirty="0">
              <a:cs typeface="Arial" panose="020B0604020202020204" pitchFamily="34" charset="0"/>
            </a:endParaRPr>
          </a:p>
        </p:txBody>
      </p:sp>
      <p:sp>
        <p:nvSpPr>
          <p:cNvPr id="10" name="Arrow: Curved Right 4">
            <a:extLst>
              <a:ext uri="{FF2B5EF4-FFF2-40B4-BE49-F238E27FC236}">
                <a16:creationId xmlns:a16="http://schemas.microsoft.com/office/drawing/2014/main" id="{C2817010-97B1-4354-AF82-9AFDCB24C69C}"/>
              </a:ext>
            </a:extLst>
          </p:cNvPr>
          <p:cNvSpPr/>
          <p:nvPr/>
        </p:nvSpPr>
        <p:spPr>
          <a:xfrm>
            <a:off x="82016" y="3146269"/>
            <a:ext cx="471346" cy="1226545"/>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1" name="Arrow: Down 10">
            <a:extLst>
              <a:ext uri="{FF2B5EF4-FFF2-40B4-BE49-F238E27FC236}">
                <a16:creationId xmlns:a16="http://schemas.microsoft.com/office/drawing/2014/main" id="{68A8B3AA-A1B4-4FF8-9E80-2BF4FC870D4F}"/>
              </a:ext>
            </a:extLst>
          </p:cNvPr>
          <p:cNvSpPr/>
          <p:nvPr/>
        </p:nvSpPr>
        <p:spPr>
          <a:xfrm rot="20348278" flipH="1">
            <a:off x="6436268" y="3722651"/>
            <a:ext cx="269618" cy="7117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2133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32</a:t>
            </a:fld>
            <a:endParaRPr lang="en-GB" dirty="0"/>
          </a:p>
        </p:txBody>
      </p:sp>
      <p:sp>
        <p:nvSpPr>
          <p:cNvPr id="4" name="Inhaltsplatzhalter 3"/>
          <p:cNvSpPr>
            <a:spLocks noGrp="1"/>
          </p:cNvSpPr>
          <p:nvPr>
            <p:ph idx="1"/>
          </p:nvPr>
        </p:nvSpPr>
        <p:spPr>
          <a:xfrm>
            <a:off x="7145" y="1640114"/>
            <a:ext cx="8565355" cy="4659948"/>
          </a:xfrm>
        </p:spPr>
        <p:txBody>
          <a:bodyPr>
            <a:normAutofit/>
          </a:bodyPr>
          <a:lstStyle/>
          <a:p>
            <a:r>
              <a:rPr lang="en-GB" sz="2200" b="1" dirty="0"/>
              <a:t>Anxiety and Social Anxiety</a:t>
            </a:r>
            <a:endParaRPr lang="en-GB" sz="1800" dirty="0"/>
          </a:p>
          <a:p>
            <a:pPr marL="285750" lvl="1" indent="-285750">
              <a:spcBef>
                <a:spcPts val="0"/>
              </a:spcBef>
            </a:pPr>
            <a:r>
              <a:rPr lang="en-GB" dirty="0"/>
              <a:t>People may experience anxiety about this new environment, about their capacity to handle things, about specific aspects of social farming</a:t>
            </a:r>
          </a:p>
          <a:p>
            <a:pPr marL="1028700" lvl="1" indent="-342900"/>
            <a:endParaRPr lang="en-GB" sz="1800" dirty="0"/>
          </a:p>
          <a:p>
            <a:pPr lvl="1" indent="0">
              <a:buNone/>
            </a:pPr>
            <a:endParaRPr lang="en-GB" sz="1800" dirty="0"/>
          </a:p>
          <a:p>
            <a:pPr lvl="1" indent="0">
              <a:buNone/>
            </a:pPr>
            <a:r>
              <a:rPr lang="en-GB" dirty="0"/>
              <a:t>	</a:t>
            </a:r>
          </a:p>
          <a:p>
            <a:pPr lvl="1" indent="0">
              <a:buNone/>
            </a:pPr>
            <a:endParaRPr lang="en-GB" sz="2200" b="1" dirty="0">
              <a:solidFill>
                <a:schemeClr val="accent2"/>
              </a:solidFill>
            </a:endParaRPr>
          </a:p>
          <a:p>
            <a:endParaRPr lang="en-GB" sz="2200" b="1" dirty="0"/>
          </a:p>
          <a:p>
            <a:endParaRPr lang="en-GB" sz="2200" b="1" dirty="0"/>
          </a:p>
          <a:p>
            <a:endParaRPr lang="en-GB" sz="2200" b="1" dirty="0"/>
          </a:p>
          <a:p>
            <a:r>
              <a:rPr lang="en-GB" sz="2200" b="1" dirty="0"/>
              <a:t>Over-exuberance/over-activity</a:t>
            </a:r>
          </a:p>
          <a:p>
            <a:endParaRPr lang="en-GB" sz="2200" b="1" dirty="0"/>
          </a:p>
        </p:txBody>
      </p:sp>
      <p:sp>
        <p:nvSpPr>
          <p:cNvPr id="5" name="Titel 4"/>
          <p:cNvSpPr>
            <a:spLocks noGrp="1"/>
          </p:cNvSpPr>
          <p:nvPr>
            <p:ph type="title"/>
          </p:nvPr>
        </p:nvSpPr>
        <p:spPr>
          <a:xfrm>
            <a:off x="7144" y="681042"/>
            <a:ext cx="8717756" cy="804863"/>
          </a:xfrm>
        </p:spPr>
        <p:txBody>
          <a:bodyPr/>
          <a:lstStyle/>
          <a:p>
            <a:r>
              <a:rPr lang="en-GB" dirty="0"/>
              <a:t>Possible behaviour references and challenges</a:t>
            </a:r>
            <a:endParaRPr lang="de-DE" dirty="0"/>
          </a:p>
        </p:txBody>
      </p:sp>
      <p:sp>
        <p:nvSpPr>
          <p:cNvPr id="12" name="Rectangle: Rounded Corners 9">
            <a:extLst>
              <a:ext uri="{FF2B5EF4-FFF2-40B4-BE49-F238E27FC236}">
                <a16:creationId xmlns:a16="http://schemas.microsoft.com/office/drawing/2014/main" id="{C4C11690-34D8-467B-9914-9D18F7160F9B}"/>
              </a:ext>
            </a:extLst>
          </p:cNvPr>
          <p:cNvSpPr/>
          <p:nvPr/>
        </p:nvSpPr>
        <p:spPr>
          <a:xfrm>
            <a:off x="685800" y="2659017"/>
            <a:ext cx="7886700" cy="1500915"/>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Need to be allowed take time and space to ease themselves into the farm and in particular, to deal with the things which may provoke anxiety.</a:t>
            </a:r>
          </a:p>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Farmers can work with participants and mental health professionals to assess the correct strategies for dealing with particular issues (avoidance, gradual exposure, etc.) </a:t>
            </a:r>
            <a:endParaRPr lang="en-IE" sz="1700" dirty="0"/>
          </a:p>
        </p:txBody>
      </p:sp>
      <p:sp>
        <p:nvSpPr>
          <p:cNvPr id="14" name="Rectangle: Rounded Corners 6">
            <a:extLst>
              <a:ext uri="{FF2B5EF4-FFF2-40B4-BE49-F238E27FC236}">
                <a16:creationId xmlns:a16="http://schemas.microsoft.com/office/drawing/2014/main" id="{5D26B901-FBC8-4481-A26F-997007E767F4}"/>
              </a:ext>
            </a:extLst>
          </p:cNvPr>
          <p:cNvSpPr/>
          <p:nvPr/>
        </p:nvSpPr>
        <p:spPr>
          <a:xfrm>
            <a:off x="685800" y="5168354"/>
            <a:ext cx="7886701" cy="893024"/>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Ensuring the safety and welfare of everyone on the farm, including the participant displaying this behaviour, is THE key priority.</a:t>
            </a:r>
          </a:p>
        </p:txBody>
      </p:sp>
    </p:spTree>
    <p:extLst>
      <p:ext uri="{BB962C8B-B14F-4D97-AF65-F5344CB8AC3E}">
        <p14:creationId xmlns:p14="http://schemas.microsoft.com/office/powerpoint/2010/main" val="6409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33</a:t>
            </a:fld>
            <a:endParaRPr lang="en-GB" dirty="0"/>
          </a:p>
        </p:txBody>
      </p:sp>
      <p:sp>
        <p:nvSpPr>
          <p:cNvPr id="4" name="Inhaltsplatzhalter 3"/>
          <p:cNvSpPr>
            <a:spLocks noGrp="1"/>
          </p:cNvSpPr>
          <p:nvPr>
            <p:ph idx="1"/>
          </p:nvPr>
        </p:nvSpPr>
        <p:spPr>
          <a:xfrm>
            <a:off x="7145" y="1640114"/>
            <a:ext cx="8565355" cy="4659948"/>
          </a:xfrm>
        </p:spPr>
        <p:txBody>
          <a:bodyPr>
            <a:normAutofit/>
          </a:bodyPr>
          <a:lstStyle/>
          <a:p>
            <a:r>
              <a:rPr lang="en-GB" sz="2200" b="1" dirty="0"/>
              <a:t>Aggressive and obviously challenging behaviours </a:t>
            </a:r>
          </a:p>
          <a:p>
            <a:endParaRPr lang="en-GB" sz="1800" dirty="0"/>
          </a:p>
          <a:p>
            <a:pPr marL="285750" lvl="1" indent="-285750">
              <a:spcBef>
                <a:spcPts val="0"/>
              </a:spcBef>
            </a:pPr>
            <a:r>
              <a:rPr lang="en-GB" sz="1800" dirty="0"/>
              <a:t>In a small number of cases, participants may show aggression or anger towards the farmer, staff or other participants </a:t>
            </a:r>
          </a:p>
        </p:txBody>
      </p:sp>
      <p:sp>
        <p:nvSpPr>
          <p:cNvPr id="5" name="Titel 4"/>
          <p:cNvSpPr>
            <a:spLocks noGrp="1"/>
          </p:cNvSpPr>
          <p:nvPr>
            <p:ph type="title"/>
          </p:nvPr>
        </p:nvSpPr>
        <p:spPr>
          <a:xfrm>
            <a:off x="7144" y="681042"/>
            <a:ext cx="8717756" cy="804863"/>
          </a:xfrm>
        </p:spPr>
        <p:txBody>
          <a:bodyPr/>
          <a:lstStyle/>
          <a:p>
            <a:r>
              <a:rPr lang="en-GB" dirty="0"/>
              <a:t>Possible behaviour references and challenges</a:t>
            </a:r>
            <a:endParaRPr lang="de-DE" dirty="0"/>
          </a:p>
        </p:txBody>
      </p:sp>
      <p:sp>
        <p:nvSpPr>
          <p:cNvPr id="7" name="Rectangle: Rounded Corners 9">
            <a:extLst>
              <a:ext uri="{FF2B5EF4-FFF2-40B4-BE49-F238E27FC236}">
                <a16:creationId xmlns:a16="http://schemas.microsoft.com/office/drawing/2014/main" id="{8CC54868-3BE3-4FD9-B082-DDDC7D39A9F5}"/>
              </a:ext>
            </a:extLst>
          </p:cNvPr>
          <p:cNvSpPr/>
          <p:nvPr/>
        </p:nvSpPr>
        <p:spPr>
          <a:xfrm>
            <a:off x="786597" y="3220578"/>
            <a:ext cx="7570805" cy="2646822"/>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Farmers and staff need to remain alert to people’s moods and seek to avert situations before they arise. </a:t>
            </a:r>
          </a:p>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They also need to remain calm in the face of provocation and not take the aggression personally</a:t>
            </a:r>
          </a:p>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In cases of significant aggression or anger, ensuring the safety of everyone on the farm becomes the main priority…</a:t>
            </a:r>
          </a:p>
          <a:p>
            <a:pPr marL="285750" indent="-285750">
              <a:buFont typeface="Arial" panose="020B0604020202020204" pitchFamily="34" charset="0"/>
              <a:buChar char="•"/>
            </a:pPr>
            <a:r>
              <a:rPr lang="en-GB" sz="1700" dirty="0">
                <a:solidFill>
                  <a:schemeClr val="tx2"/>
                </a:solidFill>
                <a:latin typeface="Arial" panose="020B0604020202020204" pitchFamily="34" charset="0"/>
                <a:cs typeface="Arial" panose="020B0604020202020204" pitchFamily="34" charset="0"/>
              </a:rPr>
              <a:t>This includes removing or closing access to any tools, machinery or sites which could cause harm to self or others</a:t>
            </a:r>
            <a:endParaRPr lang="en-IE" sz="1700" dirty="0"/>
          </a:p>
        </p:txBody>
      </p:sp>
    </p:spTree>
    <p:extLst>
      <p:ext uri="{BB962C8B-B14F-4D97-AF65-F5344CB8AC3E}">
        <p14:creationId xmlns:p14="http://schemas.microsoft.com/office/powerpoint/2010/main" val="30112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34</a:t>
            </a:fld>
            <a:endParaRPr lang="en-GB" dirty="0"/>
          </a:p>
        </p:txBody>
      </p:sp>
      <p:sp>
        <p:nvSpPr>
          <p:cNvPr id="5" name="Titel 4"/>
          <p:cNvSpPr>
            <a:spLocks noGrp="1"/>
          </p:cNvSpPr>
          <p:nvPr>
            <p:ph type="title"/>
          </p:nvPr>
        </p:nvSpPr>
        <p:spPr/>
        <p:txBody>
          <a:bodyPr/>
          <a:lstStyle/>
          <a:p>
            <a:r>
              <a:rPr lang="en-GB" dirty="0"/>
              <a:t>Group exercise </a:t>
            </a:r>
            <a:endParaRPr lang="de-DE" dirty="0"/>
          </a:p>
        </p:txBody>
      </p:sp>
      <p:sp>
        <p:nvSpPr>
          <p:cNvPr id="9" name="Rectangle 4">
            <a:extLst>
              <a:ext uri="{FF2B5EF4-FFF2-40B4-BE49-F238E27FC236}">
                <a16:creationId xmlns:a16="http://schemas.microsoft.com/office/drawing/2014/main" id="{B097BAC6-225A-470A-96A9-6AADB555F10C}"/>
              </a:ext>
            </a:extLst>
          </p:cNvPr>
          <p:cNvSpPr/>
          <p:nvPr/>
        </p:nvSpPr>
        <p:spPr>
          <a:xfrm>
            <a:off x="650256" y="1702645"/>
            <a:ext cx="7879556" cy="1107996"/>
          </a:xfrm>
          <a:prstGeom prst="rect">
            <a:avLst/>
          </a:prstGeom>
          <a:solidFill>
            <a:schemeClr val="accent2"/>
          </a:solidFill>
          <a:ln>
            <a:solidFill>
              <a:srgbClr val="FF0000"/>
            </a:solidFill>
          </a:ln>
        </p:spPr>
        <p:txBody>
          <a:bodyPr wrap="square">
            <a:spAutoFit/>
          </a:bodyPr>
          <a:lstStyle/>
          <a:p>
            <a:r>
              <a:rPr lang="en-GB" sz="2200" b="1" dirty="0">
                <a:solidFill>
                  <a:schemeClr val="bg1"/>
                </a:solidFill>
                <a:latin typeface="Arial" panose="020B0604020202020204" pitchFamily="34" charset="0"/>
                <a:cs typeface="Arial" panose="020B0604020202020204" pitchFamily="34" charset="0"/>
              </a:rPr>
              <a:t>From your learning today, describe three key ‘Do’s’ and three key ‘Don’ts’ in working with this target group on a social farm. </a:t>
            </a:r>
          </a:p>
        </p:txBody>
      </p:sp>
      <p:pic>
        <p:nvPicPr>
          <p:cNvPr id="7" name="Content Placeholder 7">
            <a:extLst>
              <a:ext uri="{FF2B5EF4-FFF2-40B4-BE49-F238E27FC236}">
                <a16:creationId xmlns:a16="http://schemas.microsoft.com/office/drawing/2014/main" id="{4E668E10-781F-4FE3-8BDC-82F432608BE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637" b="7103"/>
          <a:stretch/>
        </p:blipFill>
        <p:spPr>
          <a:xfrm>
            <a:off x="2114387" y="2920138"/>
            <a:ext cx="4915226" cy="3379924"/>
          </a:xfrm>
          <a:prstGeom prst="rect">
            <a:avLst/>
          </a:prstGeom>
          <a:ln>
            <a:noFill/>
          </a:ln>
          <a:effectLst>
            <a:softEdge rad="112500"/>
          </a:effectLst>
        </p:spPr>
      </p:pic>
    </p:spTree>
    <p:extLst>
      <p:ext uri="{BB962C8B-B14F-4D97-AF65-F5344CB8AC3E}">
        <p14:creationId xmlns:p14="http://schemas.microsoft.com/office/powerpoint/2010/main" val="425994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AC30E85F-03A9-4DC3-A879-6F4150C88507}" type="slidenum">
              <a:rPr lang="en-GB" smtClean="0"/>
              <a:pPr/>
              <a:t>35</a:t>
            </a:fld>
            <a:endParaRPr lang="en-GB"/>
          </a:p>
        </p:txBody>
      </p:sp>
      <p:sp>
        <p:nvSpPr>
          <p:cNvPr id="6" name="Inhaltsplatzhalter 5"/>
          <p:cNvSpPr>
            <a:spLocks noGrp="1"/>
          </p:cNvSpPr>
          <p:nvPr>
            <p:ph idx="1"/>
          </p:nvPr>
        </p:nvSpPr>
        <p:spPr/>
        <p:txBody>
          <a:bodyPr>
            <a:noAutofit/>
          </a:bodyPr>
          <a:lstStyle/>
          <a:p>
            <a:pPr>
              <a:lnSpc>
                <a:spcPct val="100000"/>
              </a:lnSpc>
              <a:spcBef>
                <a:spcPts val="600"/>
              </a:spcBef>
            </a:pPr>
            <a:r>
              <a:rPr lang="de-DE" sz="1200" dirty="0"/>
              <a:t>Berget, B., </a:t>
            </a:r>
            <a:r>
              <a:rPr lang="de-DE" sz="1200" dirty="0" err="1"/>
              <a:t>Ekeberg</a:t>
            </a:r>
            <a:r>
              <a:rPr lang="de-DE" sz="1200" dirty="0"/>
              <a:t>, Ø., Pedersen, I., &amp; </a:t>
            </a:r>
            <a:r>
              <a:rPr lang="de-DE" sz="1200" dirty="0" err="1"/>
              <a:t>Braastad</a:t>
            </a:r>
            <a:r>
              <a:rPr lang="de-DE" sz="1200" dirty="0"/>
              <a:t>, B., O. (2011). Animal-</a:t>
            </a:r>
            <a:r>
              <a:rPr lang="de-DE" sz="1200" dirty="0" err="1"/>
              <a:t>assisted</a:t>
            </a:r>
            <a:r>
              <a:rPr lang="de-DE" sz="1200" dirty="0"/>
              <a:t> </a:t>
            </a:r>
            <a:r>
              <a:rPr lang="de-DE" sz="1200" dirty="0" err="1"/>
              <a:t>therapy</a:t>
            </a:r>
            <a:r>
              <a:rPr lang="de-DE" sz="1200" dirty="0"/>
              <a:t> </a:t>
            </a:r>
            <a:r>
              <a:rPr lang="de-DE" sz="1200" dirty="0" err="1"/>
              <a:t>with</a:t>
            </a:r>
            <a:r>
              <a:rPr lang="de-DE" sz="1200" dirty="0"/>
              <a:t> </a:t>
            </a:r>
            <a:r>
              <a:rPr lang="de-DE" sz="1200" dirty="0" err="1"/>
              <a:t>farm</a:t>
            </a:r>
            <a:r>
              <a:rPr lang="de-DE" sz="1200" dirty="0"/>
              <a:t> </a:t>
            </a:r>
            <a:r>
              <a:rPr lang="de-DE" sz="1200" dirty="0" err="1"/>
              <a:t>animals</a:t>
            </a:r>
            <a:r>
              <a:rPr lang="de-DE" sz="1200" dirty="0"/>
              <a:t> </a:t>
            </a:r>
            <a:r>
              <a:rPr lang="de-DE" sz="1200" dirty="0" err="1"/>
              <a:t>for</a:t>
            </a:r>
            <a:r>
              <a:rPr lang="de-DE" sz="1200" dirty="0"/>
              <a:t> </a:t>
            </a:r>
            <a:r>
              <a:rPr lang="de-DE" sz="1200" dirty="0" err="1"/>
              <a:t>persons</a:t>
            </a:r>
            <a:r>
              <a:rPr lang="de-DE" sz="1200" dirty="0"/>
              <a:t> </a:t>
            </a:r>
            <a:r>
              <a:rPr lang="de-DE" sz="1200" dirty="0" err="1"/>
              <a:t>with</a:t>
            </a:r>
            <a:r>
              <a:rPr lang="de-DE" sz="1200" dirty="0"/>
              <a:t> </a:t>
            </a:r>
            <a:r>
              <a:rPr lang="de-DE" sz="1200" dirty="0" err="1"/>
              <a:t>psychiatric</a:t>
            </a:r>
            <a:r>
              <a:rPr lang="de-DE" sz="1200" dirty="0"/>
              <a:t> </a:t>
            </a:r>
            <a:r>
              <a:rPr lang="de-DE" sz="1200" dirty="0" err="1"/>
              <a:t>disorders</a:t>
            </a:r>
            <a:r>
              <a:rPr lang="de-DE" sz="1200" dirty="0"/>
              <a:t>: </a:t>
            </a:r>
            <a:r>
              <a:rPr lang="de-DE" sz="1200" dirty="0" err="1"/>
              <a:t>Effects</a:t>
            </a:r>
            <a:r>
              <a:rPr lang="de-DE" sz="1200" dirty="0"/>
              <a:t> on </a:t>
            </a:r>
            <a:r>
              <a:rPr lang="de-DE" sz="1200" dirty="0" err="1"/>
              <a:t>anxiety</a:t>
            </a:r>
            <a:r>
              <a:rPr lang="de-DE" sz="1200" dirty="0"/>
              <a:t> and </a:t>
            </a:r>
            <a:r>
              <a:rPr lang="de-DE" sz="1200" dirty="0" err="1"/>
              <a:t>depression</a:t>
            </a:r>
            <a:r>
              <a:rPr lang="de-DE" sz="1200" dirty="0"/>
              <a:t>. A </a:t>
            </a:r>
            <a:r>
              <a:rPr lang="de-DE" sz="1200" dirty="0" err="1"/>
              <a:t>randomized</a:t>
            </a:r>
            <a:r>
              <a:rPr lang="de-DE" sz="1200" dirty="0"/>
              <a:t> </a:t>
            </a:r>
            <a:r>
              <a:rPr lang="de-DE" sz="1200" dirty="0" err="1"/>
              <a:t>controlled</a:t>
            </a:r>
            <a:r>
              <a:rPr lang="de-DE" sz="1200" dirty="0"/>
              <a:t> </a:t>
            </a:r>
            <a:r>
              <a:rPr lang="de-DE" sz="1200" dirty="0" err="1"/>
              <a:t>trial</a:t>
            </a:r>
            <a:r>
              <a:rPr lang="de-DE" sz="1200" dirty="0"/>
              <a:t>. </a:t>
            </a:r>
            <a:r>
              <a:rPr lang="de-DE" sz="1200" dirty="0" err="1"/>
              <a:t>Occupational</a:t>
            </a:r>
            <a:r>
              <a:rPr lang="de-DE" sz="1200" dirty="0"/>
              <a:t> Therapy and Mental Health, 27, 50-64.</a:t>
            </a:r>
          </a:p>
          <a:p>
            <a:pPr>
              <a:lnSpc>
                <a:spcPct val="100000"/>
              </a:lnSpc>
              <a:spcBef>
                <a:spcPts val="600"/>
              </a:spcBef>
            </a:pPr>
            <a:r>
              <a:rPr lang="en-IE" sz="1200" dirty="0" err="1"/>
              <a:t>Elings</a:t>
            </a:r>
            <a:r>
              <a:rPr lang="en-IE" sz="1200" dirty="0"/>
              <a:t>, M., D. </a:t>
            </a:r>
            <a:r>
              <a:rPr lang="en-IE" sz="1200" dirty="0" err="1"/>
              <a:t>Haubenhofer</a:t>
            </a:r>
            <a:r>
              <a:rPr lang="en-IE" sz="1200" dirty="0"/>
              <a:t>, J. </a:t>
            </a:r>
            <a:r>
              <a:rPr lang="en-IE" sz="1200" dirty="0" err="1"/>
              <a:t>Hassink</a:t>
            </a:r>
            <a:r>
              <a:rPr lang="en-IE" sz="1200" dirty="0"/>
              <a:t>, P. </a:t>
            </a:r>
            <a:r>
              <a:rPr lang="en-IE" sz="1200" dirty="0" err="1"/>
              <a:t>Rietberg</a:t>
            </a:r>
            <a:r>
              <a:rPr lang="en-IE" sz="1200" dirty="0"/>
              <a:t> &amp; H. </a:t>
            </a:r>
            <a:r>
              <a:rPr lang="en-IE" sz="1200" dirty="0" err="1"/>
              <a:t>Michon</a:t>
            </a:r>
            <a:r>
              <a:rPr lang="en-IE" sz="1200" dirty="0"/>
              <a:t> (2011) Effects of care farms and other day activity centres for people with mental-ill health and/or drug-addicted history. Wageningen, Wageningen University and Research &amp; </a:t>
            </a:r>
            <a:r>
              <a:rPr lang="en-IE" sz="1200" dirty="0" err="1"/>
              <a:t>Trimbos</a:t>
            </a:r>
            <a:r>
              <a:rPr lang="en-IE" sz="1200" dirty="0"/>
              <a:t>-Institute. </a:t>
            </a:r>
          </a:p>
          <a:p>
            <a:pPr>
              <a:lnSpc>
                <a:spcPct val="100000"/>
              </a:lnSpc>
              <a:spcBef>
                <a:spcPts val="600"/>
              </a:spcBef>
            </a:pPr>
            <a:r>
              <a:rPr lang="de-DE" sz="1200" dirty="0" err="1"/>
              <a:t>Elsey</a:t>
            </a:r>
            <a:r>
              <a:rPr lang="de-DE" sz="1200" dirty="0"/>
              <a:t>, H. (2016). Green </a:t>
            </a:r>
            <a:r>
              <a:rPr lang="de-DE" sz="1200" dirty="0" err="1"/>
              <a:t>fingers</a:t>
            </a:r>
            <a:r>
              <a:rPr lang="de-DE" sz="1200" dirty="0"/>
              <a:t> and </a:t>
            </a:r>
            <a:r>
              <a:rPr lang="de-DE" sz="1200" dirty="0" err="1"/>
              <a:t>clear</a:t>
            </a:r>
            <a:r>
              <a:rPr lang="de-DE" sz="1200" dirty="0"/>
              <a:t> </a:t>
            </a:r>
            <a:r>
              <a:rPr lang="de-DE" sz="1200" dirty="0" err="1"/>
              <a:t>minds</a:t>
            </a:r>
            <a:r>
              <a:rPr lang="de-DE" sz="1200" dirty="0"/>
              <a:t>: </a:t>
            </a:r>
            <a:r>
              <a:rPr lang="de-DE" sz="1200" dirty="0" err="1"/>
              <a:t>prescribing</a:t>
            </a:r>
            <a:r>
              <a:rPr lang="de-DE" sz="1200" dirty="0"/>
              <a:t> ‘care </a:t>
            </a:r>
            <a:r>
              <a:rPr lang="de-DE" sz="1200" dirty="0" err="1"/>
              <a:t>farming</a:t>
            </a:r>
            <a:r>
              <a:rPr lang="de-DE" sz="1200" dirty="0"/>
              <a:t>’ </a:t>
            </a:r>
            <a:r>
              <a:rPr lang="de-DE" sz="1200" dirty="0" err="1"/>
              <a:t>for</a:t>
            </a:r>
            <a:r>
              <a:rPr lang="de-DE" sz="1200" dirty="0"/>
              <a:t> mental </a:t>
            </a:r>
            <a:r>
              <a:rPr lang="de-DE" sz="1200" dirty="0" err="1"/>
              <a:t>illness</a:t>
            </a:r>
            <a:r>
              <a:rPr lang="de-DE" sz="1200" dirty="0"/>
              <a:t>. British Journal </a:t>
            </a:r>
            <a:r>
              <a:rPr lang="de-DE" sz="1200" dirty="0" err="1"/>
              <a:t>of</a:t>
            </a:r>
            <a:r>
              <a:rPr lang="de-DE" sz="1200" dirty="0"/>
              <a:t> General Practice, </a:t>
            </a:r>
            <a:r>
              <a:rPr lang="de-DE" sz="1200" dirty="0" err="1"/>
              <a:t>February</a:t>
            </a:r>
            <a:r>
              <a:rPr lang="de-DE" sz="1200" dirty="0"/>
              <a:t> 2016. </a:t>
            </a:r>
          </a:p>
          <a:p>
            <a:pPr>
              <a:lnSpc>
                <a:spcPct val="100000"/>
              </a:lnSpc>
              <a:spcBef>
                <a:spcPts val="600"/>
              </a:spcBef>
            </a:pPr>
            <a:r>
              <a:rPr lang="de-DE" sz="1200" dirty="0" err="1"/>
              <a:t>Iancu</a:t>
            </a:r>
            <a:r>
              <a:rPr lang="de-DE" sz="1200" dirty="0"/>
              <a:t>, S.C., </a:t>
            </a:r>
            <a:r>
              <a:rPr lang="de-DE" sz="1200" dirty="0" err="1"/>
              <a:t>Zweekhorst</a:t>
            </a:r>
            <a:r>
              <a:rPr lang="de-DE" sz="1200" dirty="0"/>
              <a:t>, M.B., Veltman, D.J., van </a:t>
            </a:r>
            <a:r>
              <a:rPr lang="de-DE" sz="1200" dirty="0" err="1"/>
              <a:t>Balkom</a:t>
            </a:r>
            <a:r>
              <a:rPr lang="de-DE" sz="1200" dirty="0"/>
              <a:t>, A.J., </a:t>
            </a:r>
            <a:r>
              <a:rPr lang="de-DE" sz="1200" dirty="0" err="1"/>
              <a:t>Bunders</a:t>
            </a:r>
            <a:r>
              <a:rPr lang="de-DE" sz="1200" dirty="0"/>
              <a:t>, J.F., (2014). Mental </a:t>
            </a:r>
            <a:r>
              <a:rPr lang="de-DE" sz="1200" dirty="0" err="1"/>
              <a:t>health</a:t>
            </a:r>
            <a:r>
              <a:rPr lang="de-DE" sz="1200" dirty="0"/>
              <a:t> </a:t>
            </a:r>
            <a:r>
              <a:rPr lang="de-DE" sz="1200" dirty="0" err="1"/>
              <a:t>recovery</a:t>
            </a:r>
            <a:r>
              <a:rPr lang="de-DE" sz="1200" dirty="0"/>
              <a:t> on care </a:t>
            </a:r>
            <a:r>
              <a:rPr lang="de-DE" sz="1200" dirty="0" err="1"/>
              <a:t>farms</a:t>
            </a:r>
            <a:r>
              <a:rPr lang="de-DE" sz="1200" dirty="0"/>
              <a:t> and </a:t>
            </a:r>
            <a:r>
              <a:rPr lang="de-DE" sz="1200" dirty="0" err="1"/>
              <a:t>day</a:t>
            </a:r>
            <a:r>
              <a:rPr lang="de-DE" sz="1200" dirty="0"/>
              <a:t> </a:t>
            </a:r>
            <a:r>
              <a:rPr lang="de-DE" sz="1200" dirty="0" err="1"/>
              <a:t>centres</a:t>
            </a:r>
            <a:r>
              <a:rPr lang="de-DE" sz="1200" dirty="0"/>
              <a:t>: a qualitative </a:t>
            </a:r>
            <a:r>
              <a:rPr lang="de-DE" sz="1200" dirty="0" err="1"/>
              <a:t>comparative</a:t>
            </a:r>
            <a:r>
              <a:rPr lang="de-DE" sz="1200" dirty="0"/>
              <a:t> </a:t>
            </a:r>
            <a:r>
              <a:rPr lang="de-DE" sz="1200" dirty="0" err="1"/>
              <a:t>study</a:t>
            </a:r>
            <a:r>
              <a:rPr lang="de-DE" sz="1200" dirty="0"/>
              <a:t> </a:t>
            </a:r>
            <a:r>
              <a:rPr lang="de-DE" sz="1200" dirty="0" err="1"/>
              <a:t>of</a:t>
            </a:r>
            <a:r>
              <a:rPr lang="de-DE" sz="1200" dirty="0"/>
              <a:t> </a:t>
            </a:r>
            <a:r>
              <a:rPr lang="de-DE" sz="1200" dirty="0" err="1"/>
              <a:t>users</a:t>
            </a:r>
            <a:r>
              <a:rPr lang="de-DE" sz="1200" dirty="0"/>
              <a:t>' </a:t>
            </a:r>
            <a:r>
              <a:rPr lang="de-DE" sz="1200" dirty="0" err="1"/>
              <a:t>perspectives</a:t>
            </a:r>
            <a:r>
              <a:rPr lang="de-DE" sz="1200" dirty="0"/>
              <a:t>. Journal </a:t>
            </a:r>
            <a:r>
              <a:rPr lang="de-DE" sz="1200" dirty="0" err="1"/>
              <a:t>of</a:t>
            </a:r>
            <a:r>
              <a:rPr lang="de-DE" sz="1200" dirty="0"/>
              <a:t> Disability and Rehabilitation, 36, 573–583. </a:t>
            </a:r>
            <a:r>
              <a:rPr lang="de-DE" sz="1200" dirty="0" err="1"/>
              <a:t>Loue</a:t>
            </a:r>
            <a:r>
              <a:rPr lang="de-DE" sz="1200" dirty="0"/>
              <a:t>, S., Karges, R.R. &amp; Carlton, C. (2014). The </a:t>
            </a:r>
            <a:r>
              <a:rPr lang="de-DE" sz="1200" dirty="0" err="1"/>
              <a:t>therapeutic</a:t>
            </a:r>
            <a:r>
              <a:rPr lang="de-DE" sz="1200" dirty="0"/>
              <a:t> </a:t>
            </a:r>
            <a:r>
              <a:rPr lang="de-DE" sz="1200" dirty="0" err="1"/>
              <a:t>farm</a:t>
            </a:r>
            <a:r>
              <a:rPr lang="de-DE" sz="1200" dirty="0"/>
              <a:t> </a:t>
            </a:r>
            <a:r>
              <a:rPr lang="de-DE" sz="1200" dirty="0" err="1"/>
              <a:t>community</a:t>
            </a:r>
            <a:r>
              <a:rPr lang="de-DE" sz="1200" dirty="0"/>
              <a:t>: an innovative </a:t>
            </a:r>
            <a:r>
              <a:rPr lang="de-DE" sz="1200" dirty="0" err="1"/>
              <a:t>intervention</a:t>
            </a:r>
            <a:r>
              <a:rPr lang="de-DE" sz="1200" dirty="0"/>
              <a:t> </a:t>
            </a:r>
            <a:r>
              <a:rPr lang="de-DE" sz="1200" dirty="0" err="1"/>
              <a:t>for</a:t>
            </a:r>
            <a:r>
              <a:rPr lang="de-DE" sz="1200" dirty="0"/>
              <a:t> mental </a:t>
            </a:r>
            <a:r>
              <a:rPr lang="de-DE" sz="1200" dirty="0" err="1"/>
              <a:t>illness</a:t>
            </a:r>
            <a:r>
              <a:rPr lang="de-DE" sz="1200" dirty="0"/>
              <a:t>. </a:t>
            </a:r>
            <a:r>
              <a:rPr lang="de-DE" sz="1200" dirty="0" err="1"/>
              <a:t>Procedia</a:t>
            </a:r>
            <a:r>
              <a:rPr lang="de-DE" sz="1200" dirty="0"/>
              <a:t> </a:t>
            </a:r>
            <a:r>
              <a:rPr lang="de-DE" sz="1200" dirty="0" err="1"/>
              <a:t>Social</a:t>
            </a:r>
            <a:r>
              <a:rPr lang="de-DE" sz="1200" dirty="0"/>
              <a:t> and </a:t>
            </a:r>
            <a:r>
              <a:rPr lang="de-DE" sz="1200" dirty="0" err="1"/>
              <a:t>Behavioural</a:t>
            </a:r>
            <a:r>
              <a:rPr lang="de-DE" sz="1200" dirty="0"/>
              <a:t> Sciences, 149, 503 – 507.</a:t>
            </a:r>
            <a:endParaRPr lang="en-IE" sz="1200" dirty="0"/>
          </a:p>
          <a:p>
            <a:pPr>
              <a:lnSpc>
                <a:spcPct val="100000"/>
              </a:lnSpc>
              <a:spcBef>
                <a:spcPts val="600"/>
              </a:spcBef>
            </a:pPr>
            <a:r>
              <a:rPr lang="de-DE" sz="1200" dirty="0"/>
              <a:t>Pedersen, I., </a:t>
            </a:r>
            <a:r>
              <a:rPr lang="de-DE" sz="1200" dirty="0" err="1"/>
              <a:t>Ihlebæk</a:t>
            </a:r>
            <a:r>
              <a:rPr lang="de-DE" sz="1200" dirty="0"/>
              <a:t>, C., </a:t>
            </a:r>
            <a:r>
              <a:rPr lang="de-DE" sz="1200" dirty="0" err="1"/>
              <a:t>Kirkevold</a:t>
            </a:r>
            <a:r>
              <a:rPr lang="de-DE" sz="1200" dirty="0"/>
              <a:t>, M., (2012). </a:t>
            </a:r>
            <a:r>
              <a:rPr lang="de-DE" sz="1200" dirty="0" err="1"/>
              <a:t>Important</a:t>
            </a:r>
            <a:r>
              <a:rPr lang="de-DE" sz="1200" dirty="0"/>
              <a:t> </a:t>
            </a:r>
            <a:r>
              <a:rPr lang="de-DE" sz="1200" dirty="0" err="1"/>
              <a:t>elements</a:t>
            </a:r>
            <a:r>
              <a:rPr lang="de-DE" sz="1200" dirty="0"/>
              <a:t> in </a:t>
            </a:r>
            <a:r>
              <a:rPr lang="de-DE" sz="1200" dirty="0" err="1"/>
              <a:t>farm</a:t>
            </a:r>
            <a:r>
              <a:rPr lang="de-DE" sz="1200" dirty="0"/>
              <a:t> </a:t>
            </a:r>
            <a:r>
              <a:rPr lang="de-DE" sz="1200" dirty="0" err="1"/>
              <a:t>animal</a:t>
            </a:r>
            <a:r>
              <a:rPr lang="de-DE" sz="1200" dirty="0"/>
              <a:t> </a:t>
            </a:r>
            <a:r>
              <a:rPr lang="de-DE" sz="1200" dirty="0" err="1"/>
              <a:t>assisted</a:t>
            </a:r>
            <a:r>
              <a:rPr lang="de-DE" sz="1200" dirty="0"/>
              <a:t> </a:t>
            </a:r>
            <a:r>
              <a:rPr lang="de-DE" sz="1200" dirty="0" err="1"/>
              <a:t>interventions</a:t>
            </a:r>
            <a:r>
              <a:rPr lang="de-DE" sz="1200" dirty="0"/>
              <a:t> </a:t>
            </a:r>
            <a:r>
              <a:rPr lang="de-DE" sz="1200" dirty="0" err="1"/>
              <a:t>for</a:t>
            </a:r>
            <a:r>
              <a:rPr lang="de-DE" sz="1200" dirty="0"/>
              <a:t> </a:t>
            </a:r>
            <a:r>
              <a:rPr lang="de-DE" sz="1200" dirty="0" err="1"/>
              <a:t>persons</a:t>
            </a:r>
            <a:r>
              <a:rPr lang="de-DE" sz="1200" dirty="0"/>
              <a:t> </a:t>
            </a:r>
            <a:r>
              <a:rPr lang="de-DE" sz="1200" dirty="0" err="1"/>
              <a:t>with</a:t>
            </a:r>
            <a:r>
              <a:rPr lang="de-DE" sz="1200" dirty="0"/>
              <a:t> </a:t>
            </a:r>
            <a:r>
              <a:rPr lang="de-DE" sz="1200" dirty="0" err="1"/>
              <a:t>clinical</a:t>
            </a:r>
            <a:r>
              <a:rPr lang="de-DE" sz="1200" dirty="0"/>
              <a:t> </a:t>
            </a:r>
            <a:r>
              <a:rPr lang="de-DE" sz="1200" dirty="0" err="1"/>
              <a:t>depression</a:t>
            </a:r>
            <a:r>
              <a:rPr lang="de-DE" sz="1200" dirty="0"/>
              <a:t>: a qualitative interview </a:t>
            </a:r>
            <a:r>
              <a:rPr lang="de-DE" sz="1200" dirty="0" err="1"/>
              <a:t>study</a:t>
            </a:r>
            <a:r>
              <a:rPr lang="de-DE" sz="1200" dirty="0"/>
              <a:t>. Disability and  Rehabilitation, 34, 1526–1534.</a:t>
            </a:r>
            <a:endParaRPr lang="en-IE" sz="1200" dirty="0"/>
          </a:p>
          <a:p>
            <a:pPr>
              <a:lnSpc>
                <a:spcPct val="100000"/>
              </a:lnSpc>
              <a:spcBef>
                <a:spcPts val="600"/>
              </a:spcBef>
            </a:pPr>
            <a:r>
              <a:rPr lang="de-DE" sz="1200" dirty="0"/>
              <a:t>Pedersen, I., </a:t>
            </a:r>
            <a:r>
              <a:rPr lang="de-DE" sz="1200" dirty="0" err="1"/>
              <a:t>Patila,G</a:t>
            </a:r>
            <a:r>
              <a:rPr lang="de-DE" sz="1200" dirty="0"/>
              <a:t>.,  </a:t>
            </a:r>
            <a:r>
              <a:rPr lang="de-DE" sz="1200" dirty="0" err="1"/>
              <a:t>Bergetb</a:t>
            </a:r>
            <a:r>
              <a:rPr lang="de-DE" sz="1200" dirty="0"/>
              <a:t>, B., </a:t>
            </a:r>
            <a:r>
              <a:rPr lang="de-DE" sz="1200" dirty="0" err="1"/>
              <a:t>Ihlebæka</a:t>
            </a:r>
            <a:r>
              <a:rPr lang="de-DE" sz="1200" dirty="0"/>
              <a:t>, C.  &amp;  </a:t>
            </a:r>
            <a:r>
              <a:rPr lang="de-DE" sz="1200" dirty="0" err="1"/>
              <a:t>Thorsen</a:t>
            </a:r>
            <a:r>
              <a:rPr lang="de-DE" sz="1200" dirty="0"/>
              <a:t> Gonzalez, M. (2016). Mental </a:t>
            </a:r>
            <a:r>
              <a:rPr lang="de-DE" sz="1200" dirty="0" err="1"/>
              <a:t>health</a:t>
            </a:r>
            <a:r>
              <a:rPr lang="de-DE" sz="1200" dirty="0"/>
              <a:t> </a:t>
            </a:r>
            <a:r>
              <a:rPr lang="de-DE" sz="1200" dirty="0" err="1"/>
              <a:t>rehabilitation</a:t>
            </a:r>
            <a:r>
              <a:rPr lang="de-DE" sz="1200" dirty="0"/>
              <a:t> in a care </a:t>
            </a:r>
            <a:r>
              <a:rPr lang="de-DE" sz="1200" dirty="0" err="1"/>
              <a:t>farm</a:t>
            </a:r>
            <a:r>
              <a:rPr lang="de-DE" sz="1200" dirty="0"/>
              <a:t> </a:t>
            </a:r>
            <a:r>
              <a:rPr lang="de-DE" sz="1200" dirty="0" err="1"/>
              <a:t>context</a:t>
            </a:r>
            <a:r>
              <a:rPr lang="de-DE" sz="1200" dirty="0"/>
              <a:t>: A </a:t>
            </a:r>
            <a:r>
              <a:rPr lang="de-DE" sz="1200" dirty="0" err="1"/>
              <a:t>descriptive</a:t>
            </a:r>
            <a:r>
              <a:rPr lang="de-DE" sz="1200" dirty="0"/>
              <a:t> review </a:t>
            </a:r>
            <a:r>
              <a:rPr lang="de-DE" sz="1200" dirty="0" err="1"/>
              <a:t>of</a:t>
            </a:r>
            <a:r>
              <a:rPr lang="de-DE" sz="1200" dirty="0"/>
              <a:t> </a:t>
            </a:r>
            <a:r>
              <a:rPr lang="de-DE" sz="1200" dirty="0" err="1"/>
              <a:t>Norwegian</a:t>
            </a:r>
            <a:r>
              <a:rPr lang="de-DE" sz="1200" dirty="0"/>
              <a:t> </a:t>
            </a:r>
            <a:r>
              <a:rPr lang="de-DE" sz="1200" dirty="0" err="1"/>
              <a:t>intervention</a:t>
            </a:r>
            <a:r>
              <a:rPr lang="de-DE" sz="1200" dirty="0"/>
              <a:t> </a:t>
            </a:r>
            <a:r>
              <a:rPr lang="de-DE" sz="1200" dirty="0" err="1"/>
              <a:t>studies</a:t>
            </a:r>
            <a:r>
              <a:rPr lang="de-DE" sz="1200" dirty="0"/>
              <a:t>. Work, 53(1), 31-43. </a:t>
            </a:r>
            <a:endParaRPr lang="en-IE" sz="1200" dirty="0"/>
          </a:p>
        </p:txBody>
      </p:sp>
      <p:sp>
        <p:nvSpPr>
          <p:cNvPr id="4" name="Titel 3"/>
          <p:cNvSpPr>
            <a:spLocks noGrp="1"/>
          </p:cNvSpPr>
          <p:nvPr>
            <p:ph type="title"/>
          </p:nvPr>
        </p:nvSpPr>
        <p:spPr/>
        <p:txBody>
          <a:bodyPr/>
          <a:lstStyle/>
          <a:p>
            <a:r>
              <a:rPr lang="en-GB" dirty="0"/>
              <a:t>Bibliography</a:t>
            </a:r>
            <a:endParaRPr lang="de-DE" dirty="0"/>
          </a:p>
        </p:txBody>
      </p:sp>
    </p:spTree>
    <p:extLst>
      <p:ext uri="{BB962C8B-B14F-4D97-AF65-F5344CB8AC3E}">
        <p14:creationId xmlns:p14="http://schemas.microsoft.com/office/powerpoint/2010/main" val="2731736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a:xfrm>
            <a:off x="1262" y="2109457"/>
            <a:ext cx="9142737" cy="896293"/>
          </a:xfrm>
        </p:spPr>
        <p:txBody>
          <a:bodyPr>
            <a:normAutofit/>
          </a:bodyPr>
          <a:lstStyle/>
          <a:p>
            <a:r>
              <a:rPr lang="cs-CZ" dirty="0"/>
              <a:t>THANK YOU FOR YOUR ATTENTION</a:t>
            </a:r>
          </a:p>
        </p:txBody>
      </p:sp>
      <p:sp>
        <p:nvSpPr>
          <p:cNvPr id="6" name="Inhaltsplatzhalter 5">
            <a:extLst>
              <a:ext uri="{FF2B5EF4-FFF2-40B4-BE49-F238E27FC236}">
                <a16:creationId xmlns:a16="http://schemas.microsoft.com/office/drawing/2014/main" id="{86D1C87B-EDF8-41CE-9817-246A70E15BB6}"/>
              </a:ext>
            </a:extLst>
          </p:cNvPr>
          <p:cNvSpPr>
            <a:spLocks noGrp="1"/>
          </p:cNvSpPr>
          <p:nvPr>
            <p:ph sz="half" idx="2"/>
          </p:nvPr>
        </p:nvSpPr>
        <p:spPr/>
        <p:txBody>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7" name="Zástupný symbol pro zápatí 3">
            <a:extLst>
              <a:ext uri="{FF2B5EF4-FFF2-40B4-BE49-F238E27FC236}">
                <a16:creationId xmlns:a16="http://schemas.microsoft.com/office/drawing/2014/main" id="{82E6ECBF-FDDE-4E3A-905C-1022EAD79B43}"/>
              </a:ext>
            </a:extLst>
          </p:cNvPr>
          <p:cNvSpPr>
            <a:spLocks noGrp="1"/>
          </p:cNvSpPr>
          <p:nvPr>
            <p:ph type="ftr" sz="quarter" idx="11"/>
          </p:nvPr>
        </p:nvSpPr>
        <p:spPr>
          <a:xfrm>
            <a:off x="940750" y="5396847"/>
            <a:ext cx="2495550" cy="279301"/>
          </a:xfrm>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8" name="Zástupný obsah 4">
            <a:extLst>
              <a:ext uri="{FF2B5EF4-FFF2-40B4-BE49-F238E27FC236}">
                <a16:creationId xmlns:a16="http://schemas.microsoft.com/office/drawing/2014/main" id="{8AFC43E6-3569-4313-92F7-68ACF7997339}"/>
              </a:ext>
            </a:extLst>
          </p:cNvPr>
          <p:cNvSpPr>
            <a:spLocks noGrp="1"/>
          </p:cNvSpPr>
          <p:nvPr>
            <p:ph sz="half" idx="13"/>
          </p:nvPr>
        </p:nvSpPr>
        <p:spPr>
          <a:xfrm>
            <a:off x="942975" y="5676149"/>
            <a:ext cx="2495549" cy="400802"/>
          </a:xfrm>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Tree>
    <p:extLst>
      <p:ext uri="{BB962C8B-B14F-4D97-AF65-F5344CB8AC3E}">
        <p14:creationId xmlns:p14="http://schemas.microsoft.com/office/powerpoint/2010/main" val="364531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1B64B2B-9C65-45BE-8FF7-FBF2C377D15B}"/>
              </a:ext>
            </a:extLst>
          </p:cNvPr>
          <p:cNvSpPr>
            <a:spLocks noGrp="1"/>
          </p:cNvSpPr>
          <p:nvPr>
            <p:ph sz="half" idx="13"/>
          </p:nvPr>
        </p:nvSpPr>
        <p:spPr/>
        <p:txBody>
          <a:bodyPr/>
          <a:lstStyle/>
          <a:p>
            <a:r>
              <a:rPr lang="en-GB" dirty="0"/>
              <a:t>amoroney@ldco.ie</a:t>
            </a:r>
          </a:p>
        </p:txBody>
      </p:sp>
      <p:pic>
        <p:nvPicPr>
          <p:cNvPr id="6" name="Picture 2" descr="https://mirrors.creativecommons.org/presskit/buttons/88x31/png/by-nc.png">
            <a:extLst>
              <a:ext uri="{FF2B5EF4-FFF2-40B4-BE49-F238E27FC236}">
                <a16:creationId xmlns:a16="http://schemas.microsoft.com/office/drawing/2014/main" id="{D32A90EB-2E2E-4B69-99C4-CCF0B8D42B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B9E066AB-1274-4DB2-B556-F92A13E66098}"/>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15971EE9-0AF2-48D5-B5C1-4F62DFEAE98E}"/>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C34E10-9DD1-404E-B3E3-5097FD81E741}"/>
              </a:ext>
            </a:extLst>
          </p:cNvPr>
          <p:cNvSpPr/>
          <p:nvPr/>
        </p:nvSpPr>
        <p:spPr>
          <a:xfrm>
            <a:off x="556016" y="3263697"/>
            <a:ext cx="4609223" cy="2062103"/>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Aisling Moroney</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a:solidFill>
                  <a:schemeClr val="bg1"/>
                </a:solidFill>
                <a:latin typeface="Arial" panose="020B0604020202020204" pitchFamily="34" charset="0"/>
                <a:cs typeface="Arial" panose="020B0604020202020204" pitchFamily="34" charset="0"/>
              </a:rPr>
              <a:t>Social Farming Ireland</a:t>
            </a:r>
          </a:p>
          <a:p>
            <a:r>
              <a:rPr lang="en-US" sz="1600" dirty="0" err="1">
                <a:solidFill>
                  <a:schemeClr val="bg1"/>
                </a:solidFill>
                <a:latin typeface="Arial" panose="020B0604020202020204" pitchFamily="34" charset="0"/>
                <a:cs typeface="Arial" panose="020B0604020202020204" pitchFamily="34" charset="0"/>
              </a:rPr>
              <a:t>Leitrim</a:t>
            </a:r>
            <a:r>
              <a:rPr lang="en-US" sz="1600" dirty="0">
                <a:solidFill>
                  <a:schemeClr val="bg1"/>
                </a:solidFill>
                <a:latin typeface="Arial" panose="020B0604020202020204" pitchFamily="34" charset="0"/>
                <a:cs typeface="Arial" panose="020B0604020202020204" pitchFamily="34" charset="0"/>
              </a:rPr>
              <a:t> Development Company</a:t>
            </a:r>
          </a:p>
          <a:p>
            <a:r>
              <a:rPr lang="en-US" sz="1600" dirty="0">
                <a:solidFill>
                  <a:schemeClr val="bg1"/>
                </a:solidFill>
                <a:latin typeface="Arial" panose="020B0604020202020204" pitchFamily="34" charset="0"/>
                <a:cs typeface="Arial" panose="020B0604020202020204" pitchFamily="34" charset="0"/>
              </a:rPr>
              <a:t>Church Street</a:t>
            </a:r>
          </a:p>
          <a:p>
            <a:r>
              <a:rPr lang="en-US" sz="1600" dirty="0" err="1">
                <a:solidFill>
                  <a:schemeClr val="bg1"/>
                </a:solidFill>
                <a:latin typeface="Arial" panose="020B0604020202020204" pitchFamily="34" charset="0"/>
                <a:cs typeface="Arial" panose="020B0604020202020204" pitchFamily="34" charset="0"/>
              </a:rPr>
              <a:t>Drumshanbo</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 </a:t>
            </a:r>
            <a:r>
              <a:rPr lang="en-US" sz="1600" dirty="0" err="1">
                <a:solidFill>
                  <a:schemeClr val="bg1"/>
                </a:solidFill>
                <a:latin typeface="Arial" panose="020B0604020202020204" pitchFamily="34" charset="0"/>
                <a:cs typeface="Arial" panose="020B0604020202020204" pitchFamily="34" charset="0"/>
              </a:rPr>
              <a:t>Leitrim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76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Mental Illness – </a:t>
            </a:r>
            <a:br>
              <a:rPr lang="en-GB" dirty="0"/>
            </a:br>
            <a:r>
              <a:rPr lang="en-GB" dirty="0"/>
              <a:t>definition &amp; description</a:t>
            </a:r>
          </a:p>
        </p:txBody>
      </p:sp>
      <p:sp>
        <p:nvSpPr>
          <p:cNvPr id="3" name="Textplatzhalter 2">
            <a:extLst>
              <a:ext uri="{FF2B5EF4-FFF2-40B4-BE49-F238E27FC236}">
                <a16:creationId xmlns:a16="http://schemas.microsoft.com/office/drawing/2014/main" id="{D4DADC0E-2126-4CD3-8B6B-CB4EAA14CD18}"/>
              </a:ext>
            </a:extLst>
          </p:cNvPr>
          <p:cNvSpPr>
            <a:spLocks noGrp="1"/>
          </p:cNvSpPr>
          <p:nvPr>
            <p:ph type="body" idx="1"/>
          </p:nvPr>
        </p:nvSpPr>
        <p:spPr>
          <a:xfrm>
            <a:off x="651850" y="1801081"/>
            <a:ext cx="8492150" cy="703994"/>
          </a:xfrm>
        </p:spPr>
        <p:txBody>
          <a:bodyPr>
            <a:noAutofit/>
          </a:bodyPr>
          <a:lstStyle/>
          <a:p>
            <a:r>
              <a:rPr lang="en-GB" dirty="0"/>
              <a:t>Health conditions involving significant changes in emotion, thinking or behaviour or a combination of these….</a:t>
            </a:r>
          </a:p>
        </p:txBody>
      </p:sp>
      <p:sp>
        <p:nvSpPr>
          <p:cNvPr id="4" name="Inhaltsplatzhalter 3"/>
          <p:cNvSpPr>
            <a:spLocks noGrp="1"/>
          </p:cNvSpPr>
          <p:nvPr>
            <p:ph sz="half" idx="2"/>
          </p:nvPr>
        </p:nvSpPr>
        <p:spPr>
          <a:xfrm>
            <a:off x="651849" y="2505075"/>
            <a:ext cx="8353875" cy="3684588"/>
          </a:xfrm>
        </p:spPr>
        <p:txBody>
          <a:bodyPr>
            <a:noAutofit/>
          </a:bodyPr>
          <a:lstStyle/>
          <a:p>
            <a:pPr lvl="1"/>
            <a:r>
              <a:rPr lang="en-GB" dirty="0"/>
              <a:t>Associated with distress of the individual and/or problems functioning in social, work or family activities</a:t>
            </a:r>
          </a:p>
          <a:p>
            <a:pPr lvl="1"/>
            <a:r>
              <a:rPr lang="en-GB" dirty="0"/>
              <a:t>Does not discriminate, can affect anyone regardless of age, gender, nationality, income, social status, religion or background</a:t>
            </a:r>
          </a:p>
          <a:p>
            <a:pPr lvl="1"/>
            <a:r>
              <a:rPr lang="en-GB" dirty="0"/>
              <a:t>Some are mild and most people with mental health challenges function reasonably well in every day life </a:t>
            </a:r>
          </a:p>
          <a:p>
            <a:pPr lvl="1"/>
            <a:r>
              <a:rPr lang="en-GB" dirty="0"/>
              <a:t>….while others will be more severe and may require </a:t>
            </a:r>
            <a:r>
              <a:rPr lang="en-GB" b="1" dirty="0"/>
              <a:t>intervention and supports</a:t>
            </a:r>
          </a:p>
          <a:p>
            <a:pPr lvl="1"/>
            <a:r>
              <a:rPr lang="en-GB" dirty="0"/>
              <a:t>Prevalence is significant and growing…. </a:t>
            </a:r>
            <a:br>
              <a:rPr lang="en-GB" dirty="0"/>
            </a:br>
            <a:r>
              <a:rPr lang="en-GB" dirty="0"/>
              <a:t>Up to 1 in 4 at some stage of life</a:t>
            </a:r>
          </a:p>
          <a:p>
            <a:pPr lvl="1"/>
            <a:r>
              <a:rPr lang="en-GB" dirty="0"/>
              <a:t>A private issue for individuals AND a public health issue</a:t>
            </a:r>
            <a:br>
              <a:rPr lang="en-GB" dirty="0"/>
            </a:br>
            <a:r>
              <a:rPr lang="en-GB" dirty="0"/>
              <a:t>for government and wider society</a:t>
            </a:r>
            <a:endParaRPr lang="cs-CZ" dirty="0"/>
          </a:p>
        </p:txBody>
      </p:sp>
      <p:sp>
        <p:nvSpPr>
          <p:cNvPr id="2" name="Foliennummernplatzhalter 1"/>
          <p:cNvSpPr>
            <a:spLocks noGrp="1"/>
          </p:cNvSpPr>
          <p:nvPr>
            <p:ph type="sldNum" sz="quarter" idx="12"/>
          </p:nvPr>
        </p:nvSpPr>
        <p:spPr/>
        <p:txBody>
          <a:bodyPr/>
          <a:lstStyle/>
          <a:p>
            <a:fld id="{AC30E85F-03A9-4DC3-A879-6F4150C88507}" type="slidenum">
              <a:rPr lang="en-GB" smtClean="0"/>
              <a:pPr/>
              <a:t>4</a:t>
            </a:fld>
            <a:endParaRPr lang="en-GB" dirty="0"/>
          </a:p>
        </p:txBody>
      </p:sp>
      <p:sp>
        <p:nvSpPr>
          <p:cNvPr id="6" name="Oval 10">
            <a:extLst>
              <a:ext uri="{FF2B5EF4-FFF2-40B4-BE49-F238E27FC236}">
                <a16:creationId xmlns:a16="http://schemas.microsoft.com/office/drawing/2014/main" id="{D9EAC7FE-2EC0-4964-915E-2A39E68081F4}"/>
              </a:ext>
            </a:extLst>
          </p:cNvPr>
          <p:cNvSpPr/>
          <p:nvPr/>
        </p:nvSpPr>
        <p:spPr>
          <a:xfrm>
            <a:off x="6491306" y="4868755"/>
            <a:ext cx="2384136" cy="108065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…such as social farming </a:t>
            </a:r>
            <a:endParaRPr lang="en-IE" dirty="0">
              <a:solidFill>
                <a:schemeClr val="bg1"/>
              </a:solidFill>
              <a:latin typeface="Arial" panose="020B0604020202020204" pitchFamily="34" charset="0"/>
              <a:cs typeface="Arial" panose="020B0604020202020204" pitchFamily="34" charset="0"/>
            </a:endParaRPr>
          </a:p>
        </p:txBody>
      </p:sp>
      <p:sp>
        <p:nvSpPr>
          <p:cNvPr id="7" name="Arrow: Curved Up 16">
            <a:extLst>
              <a:ext uri="{FF2B5EF4-FFF2-40B4-BE49-F238E27FC236}">
                <a16:creationId xmlns:a16="http://schemas.microsoft.com/office/drawing/2014/main" id="{9397C4B8-F8B6-4BE1-923E-8C69F03FA09F}"/>
              </a:ext>
            </a:extLst>
          </p:cNvPr>
          <p:cNvSpPr/>
          <p:nvPr/>
        </p:nvSpPr>
        <p:spPr>
          <a:xfrm rot="3708612">
            <a:off x="5653342" y="5018567"/>
            <a:ext cx="898768" cy="4000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0158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5</a:t>
            </a:fld>
            <a:endParaRPr lang="en-GB" dirty="0"/>
          </a:p>
        </p:txBody>
      </p:sp>
      <p:sp>
        <p:nvSpPr>
          <p:cNvPr id="5" name="Titel 4"/>
          <p:cNvSpPr>
            <a:spLocks noGrp="1"/>
          </p:cNvSpPr>
          <p:nvPr>
            <p:ph type="title"/>
          </p:nvPr>
        </p:nvSpPr>
        <p:spPr/>
        <p:txBody>
          <a:bodyPr/>
          <a:lstStyle/>
          <a:p>
            <a:r>
              <a:rPr lang="en-GB" sz="2800" dirty="0"/>
              <a:t>Classification of mental health disorder (ICD)</a:t>
            </a:r>
            <a:r>
              <a:rPr lang="en-GB" sz="2800" dirty="0">
                <a:latin typeface="Calibri" panose="020F0502020204030204" pitchFamily="34" charset="0"/>
                <a:cs typeface="Calibri" panose="020F0502020204030204" pitchFamily="34" charset="0"/>
              </a:rPr>
              <a:t>*</a:t>
            </a:r>
            <a:endParaRPr lang="en-GB" sz="3000" dirty="0"/>
          </a:p>
        </p:txBody>
      </p:sp>
      <p:graphicFrame>
        <p:nvGraphicFramePr>
          <p:cNvPr id="12" name="Table 11">
            <a:extLst>
              <a:ext uri="{FF2B5EF4-FFF2-40B4-BE49-F238E27FC236}">
                <a16:creationId xmlns:a16="http://schemas.microsoft.com/office/drawing/2014/main" id="{EFF3FF3B-E912-41BB-A61D-B254CA6B5197}"/>
              </a:ext>
            </a:extLst>
          </p:cNvPr>
          <p:cNvGraphicFramePr>
            <a:graphicFrameLocks noGrp="1"/>
          </p:cNvGraphicFramePr>
          <p:nvPr>
            <p:extLst>
              <p:ext uri="{D42A27DB-BD31-4B8C-83A1-F6EECF244321}">
                <p14:modId xmlns:p14="http://schemas.microsoft.com/office/powerpoint/2010/main" val="1388008705"/>
              </p:ext>
            </p:extLst>
          </p:nvPr>
        </p:nvGraphicFramePr>
        <p:xfrm>
          <a:off x="249011" y="1175853"/>
          <a:ext cx="8504464" cy="822960"/>
        </p:xfrm>
        <a:graphic>
          <a:graphicData uri="http://schemas.openxmlformats.org/drawingml/2006/table">
            <a:tbl>
              <a:tblPr firstRow="1" bandRow="1">
                <a:tableStyleId>{00A15C55-8517-42AA-B614-E9B94910E393}</a:tableStyleId>
              </a:tblPr>
              <a:tblGrid>
                <a:gridCol w="1577737">
                  <a:extLst>
                    <a:ext uri="{9D8B030D-6E8A-4147-A177-3AD203B41FA5}">
                      <a16:colId xmlns:a16="http://schemas.microsoft.com/office/drawing/2014/main" val="1654182925"/>
                    </a:ext>
                  </a:extLst>
                </a:gridCol>
                <a:gridCol w="6926727">
                  <a:extLst>
                    <a:ext uri="{9D8B030D-6E8A-4147-A177-3AD203B41FA5}">
                      <a16:colId xmlns:a16="http://schemas.microsoft.com/office/drawing/2014/main" val="3407712778"/>
                    </a:ext>
                  </a:extLst>
                </a:gridCol>
              </a:tblGrid>
              <a:tr h="370840">
                <a:tc>
                  <a:txBody>
                    <a:bodyPr/>
                    <a:lstStyle/>
                    <a:p>
                      <a:r>
                        <a:rPr lang="en-GB" sz="1600" b="0" dirty="0"/>
                        <a:t>Classification of Mental Health Disorder</a:t>
                      </a:r>
                      <a:endParaRPr lang="en-IE" sz="1600" b="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GB" sz="1600" b="0" dirty="0"/>
                        <a:t>Symptoms and Typical Behaviours</a:t>
                      </a:r>
                      <a:endParaRPr lang="en-IE" sz="1600" b="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2819285652"/>
                  </a:ext>
                </a:extLst>
              </a:tr>
            </a:tbl>
          </a:graphicData>
        </a:graphic>
      </p:graphicFrame>
      <p:graphicFrame>
        <p:nvGraphicFramePr>
          <p:cNvPr id="13" name="Table 2">
            <a:extLst>
              <a:ext uri="{FF2B5EF4-FFF2-40B4-BE49-F238E27FC236}">
                <a16:creationId xmlns:a16="http://schemas.microsoft.com/office/drawing/2014/main" id="{4E8CA618-B352-4FD5-950D-55392A693C29}"/>
              </a:ext>
            </a:extLst>
          </p:cNvPr>
          <p:cNvGraphicFramePr>
            <a:graphicFrameLocks noGrp="1"/>
          </p:cNvGraphicFramePr>
          <p:nvPr>
            <p:extLst>
              <p:ext uri="{D42A27DB-BD31-4B8C-83A1-F6EECF244321}">
                <p14:modId xmlns:p14="http://schemas.microsoft.com/office/powerpoint/2010/main" val="1996873344"/>
              </p:ext>
            </p:extLst>
          </p:nvPr>
        </p:nvGraphicFramePr>
        <p:xfrm>
          <a:off x="249011" y="1998813"/>
          <a:ext cx="8504464" cy="1814435"/>
        </p:xfrm>
        <a:graphic>
          <a:graphicData uri="http://schemas.openxmlformats.org/drawingml/2006/table">
            <a:tbl>
              <a:tblPr firstRow="1" bandRow="1">
                <a:tableStyleId>{F5AB1C69-6EDB-4FF4-983F-18BD219EF322}</a:tableStyleId>
              </a:tblPr>
              <a:tblGrid>
                <a:gridCol w="1577737">
                  <a:extLst>
                    <a:ext uri="{9D8B030D-6E8A-4147-A177-3AD203B41FA5}">
                      <a16:colId xmlns:a16="http://schemas.microsoft.com/office/drawing/2014/main" val="1754225018"/>
                    </a:ext>
                  </a:extLst>
                </a:gridCol>
                <a:gridCol w="6926727">
                  <a:extLst>
                    <a:ext uri="{9D8B030D-6E8A-4147-A177-3AD203B41FA5}">
                      <a16:colId xmlns:a16="http://schemas.microsoft.com/office/drawing/2014/main" val="3710191282"/>
                    </a:ext>
                  </a:extLst>
                </a:gridCol>
              </a:tblGrid>
              <a:tr h="1814435">
                <a:tc>
                  <a:txBody>
                    <a:bodyPr/>
                    <a:lstStyle/>
                    <a:p>
                      <a:r>
                        <a:rPr lang="en-GB" sz="1600" b="0" dirty="0"/>
                        <a:t>Mood Disorders</a:t>
                      </a:r>
                      <a:endParaRPr lang="en-IE" sz="1600" b="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b="0" dirty="0"/>
                        <a:t>Depression – constant low mood, loss of interest in previously enjoyed activities, lack of motivation and interest. Often experience poor sleep or appetite, low energy, multiple physical complaints with no apparent physical cause.</a:t>
                      </a:r>
                    </a:p>
                    <a:p>
                      <a:pPr marL="285750" indent="-285750">
                        <a:buFont typeface="Arial" panose="020B0604020202020204" pitchFamily="34" charset="0"/>
                        <a:buChar char="•"/>
                      </a:pPr>
                      <a:r>
                        <a:rPr lang="en-GB" sz="1600" b="0" dirty="0"/>
                        <a:t>Bi-polar disorder – unusual changes in mood, energy levels &amp; ability to engage with normal daily life. Periods of ‘high’ mood associated with creativity but also over-activity and inflated self-esteem.</a:t>
                      </a:r>
                      <a:endParaRPr lang="en-IE"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834741"/>
                  </a:ext>
                </a:extLst>
              </a:tr>
            </a:tbl>
          </a:graphicData>
        </a:graphic>
      </p:graphicFrame>
      <p:graphicFrame>
        <p:nvGraphicFramePr>
          <p:cNvPr id="14" name="Table 3">
            <a:extLst>
              <a:ext uri="{FF2B5EF4-FFF2-40B4-BE49-F238E27FC236}">
                <a16:creationId xmlns:a16="http://schemas.microsoft.com/office/drawing/2014/main" id="{B159FCBF-9856-48F4-9C40-F80AF237C04E}"/>
              </a:ext>
            </a:extLst>
          </p:cNvPr>
          <p:cNvGraphicFramePr>
            <a:graphicFrameLocks noGrp="1"/>
          </p:cNvGraphicFramePr>
          <p:nvPr>
            <p:extLst>
              <p:ext uri="{D42A27DB-BD31-4B8C-83A1-F6EECF244321}">
                <p14:modId xmlns:p14="http://schemas.microsoft.com/office/powerpoint/2010/main" val="1589786478"/>
              </p:ext>
            </p:extLst>
          </p:nvPr>
        </p:nvGraphicFramePr>
        <p:xfrm>
          <a:off x="249011" y="3813248"/>
          <a:ext cx="8504464" cy="2568502"/>
        </p:xfrm>
        <a:graphic>
          <a:graphicData uri="http://schemas.openxmlformats.org/drawingml/2006/table">
            <a:tbl>
              <a:tblPr firstRow="1" bandRow="1">
                <a:tableStyleId>{5C22544A-7EE6-4342-B048-85BDC9FD1C3A}</a:tableStyleId>
              </a:tblPr>
              <a:tblGrid>
                <a:gridCol w="1577738">
                  <a:extLst>
                    <a:ext uri="{9D8B030D-6E8A-4147-A177-3AD203B41FA5}">
                      <a16:colId xmlns:a16="http://schemas.microsoft.com/office/drawing/2014/main" val="1857595424"/>
                    </a:ext>
                  </a:extLst>
                </a:gridCol>
                <a:gridCol w="6926726">
                  <a:extLst>
                    <a:ext uri="{9D8B030D-6E8A-4147-A177-3AD203B41FA5}">
                      <a16:colId xmlns:a16="http://schemas.microsoft.com/office/drawing/2014/main" val="1068167097"/>
                    </a:ext>
                  </a:extLst>
                </a:gridCol>
              </a:tblGrid>
              <a:tr h="256850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Anxiety or fear-related disorders</a:t>
                      </a:r>
                      <a:endParaRPr lang="en-IE" sz="1600" b="0" dirty="0"/>
                    </a:p>
                  </a:txBody>
                  <a:tcPr>
                    <a:solidFill>
                      <a:schemeClr val="accent3">
                        <a:lumMod val="5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Generalised Anxiety Disorder – A disproportionate worry/anxiety about a range of everyday situations in a way that disrupts everyday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Panic disorders – people experience regular panic attacks or feelings of panic of varied levels of severity, usually accompanied by physical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Phobias – including social phobia; simple phobias (centred on objects or scenarios); and agoraphobia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Obsessive-Compulsive Disorder (OCD) – constant stressful thoughts and powerful urge repetitive actions/tasks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Post-traumatic stress disorder (PTSD) – can occur after experiencing or witnessing deeply stressful/traumatic event(s) or scenario(s)</a:t>
                      </a:r>
                      <a:endParaRPr lang="en-IE" sz="1600" b="0" i="0" dirty="0"/>
                    </a:p>
                  </a:txBody>
                  <a:tcPr>
                    <a:solidFill>
                      <a:schemeClr val="accent3">
                        <a:lumMod val="50000"/>
                      </a:schemeClr>
                    </a:solidFill>
                  </a:tcPr>
                </a:tc>
                <a:extLst>
                  <a:ext uri="{0D108BD9-81ED-4DB2-BD59-A6C34878D82A}">
                    <a16:rowId xmlns:a16="http://schemas.microsoft.com/office/drawing/2014/main" val="1391352265"/>
                  </a:ext>
                </a:extLst>
              </a:tr>
            </a:tbl>
          </a:graphicData>
        </a:graphic>
      </p:graphicFrame>
    </p:spTree>
    <p:extLst>
      <p:ext uri="{BB962C8B-B14F-4D97-AF65-F5344CB8AC3E}">
        <p14:creationId xmlns:p14="http://schemas.microsoft.com/office/powerpoint/2010/main" val="19716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6</a:t>
            </a:fld>
            <a:endParaRPr lang="en-GB" dirty="0"/>
          </a:p>
        </p:txBody>
      </p:sp>
      <p:sp>
        <p:nvSpPr>
          <p:cNvPr id="5" name="Titel 4"/>
          <p:cNvSpPr>
            <a:spLocks noGrp="1"/>
          </p:cNvSpPr>
          <p:nvPr>
            <p:ph type="title"/>
          </p:nvPr>
        </p:nvSpPr>
        <p:spPr/>
        <p:txBody>
          <a:bodyPr/>
          <a:lstStyle/>
          <a:p>
            <a:r>
              <a:rPr lang="en-GB" sz="2800" dirty="0"/>
              <a:t>Classification of mental health disorder (ICD)</a:t>
            </a:r>
            <a:r>
              <a:rPr lang="en-GB" sz="2800" dirty="0">
                <a:latin typeface="Calibri" panose="020F0502020204030204" pitchFamily="34" charset="0"/>
                <a:cs typeface="Calibri" panose="020F0502020204030204" pitchFamily="34" charset="0"/>
              </a:rPr>
              <a:t>*</a:t>
            </a:r>
            <a:endParaRPr lang="en-GB" sz="3000" dirty="0"/>
          </a:p>
        </p:txBody>
      </p:sp>
      <p:graphicFrame>
        <p:nvGraphicFramePr>
          <p:cNvPr id="12" name="Table 11">
            <a:extLst>
              <a:ext uri="{FF2B5EF4-FFF2-40B4-BE49-F238E27FC236}">
                <a16:creationId xmlns:a16="http://schemas.microsoft.com/office/drawing/2014/main" id="{EFF3FF3B-E912-41BB-A61D-B254CA6B5197}"/>
              </a:ext>
            </a:extLst>
          </p:cNvPr>
          <p:cNvGraphicFramePr>
            <a:graphicFrameLocks noGrp="1"/>
          </p:cNvGraphicFramePr>
          <p:nvPr/>
        </p:nvGraphicFramePr>
        <p:xfrm>
          <a:off x="391886" y="1175853"/>
          <a:ext cx="8313964" cy="822960"/>
        </p:xfrm>
        <a:graphic>
          <a:graphicData uri="http://schemas.openxmlformats.org/drawingml/2006/table">
            <a:tbl>
              <a:tblPr firstRow="1" bandRow="1">
                <a:tableStyleId>{00A15C55-8517-42AA-B614-E9B94910E393}</a:tableStyleId>
              </a:tblPr>
              <a:tblGrid>
                <a:gridCol w="1542396">
                  <a:extLst>
                    <a:ext uri="{9D8B030D-6E8A-4147-A177-3AD203B41FA5}">
                      <a16:colId xmlns:a16="http://schemas.microsoft.com/office/drawing/2014/main" val="1654182925"/>
                    </a:ext>
                  </a:extLst>
                </a:gridCol>
                <a:gridCol w="6771568">
                  <a:extLst>
                    <a:ext uri="{9D8B030D-6E8A-4147-A177-3AD203B41FA5}">
                      <a16:colId xmlns:a16="http://schemas.microsoft.com/office/drawing/2014/main" val="3407712778"/>
                    </a:ext>
                  </a:extLst>
                </a:gridCol>
              </a:tblGrid>
              <a:tr h="370840">
                <a:tc>
                  <a:txBody>
                    <a:bodyPr/>
                    <a:lstStyle/>
                    <a:p>
                      <a:r>
                        <a:rPr lang="en-GB" sz="1600" b="0" dirty="0"/>
                        <a:t>Classification of Mental Health Disorder</a:t>
                      </a:r>
                      <a:endParaRPr lang="en-IE" sz="1600" b="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GB" sz="1600" b="0" dirty="0"/>
                        <a:t>Symptoms and Typical Behaviours</a:t>
                      </a:r>
                      <a:endParaRPr lang="en-IE" sz="1600" b="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2819285652"/>
                  </a:ext>
                </a:extLst>
              </a:tr>
            </a:tbl>
          </a:graphicData>
        </a:graphic>
      </p:graphicFrame>
      <p:graphicFrame>
        <p:nvGraphicFramePr>
          <p:cNvPr id="7" name="Table 2">
            <a:extLst>
              <a:ext uri="{FF2B5EF4-FFF2-40B4-BE49-F238E27FC236}">
                <a16:creationId xmlns:a16="http://schemas.microsoft.com/office/drawing/2014/main" id="{8B2EFFDC-0995-4BBC-8AF3-6918FBC16FE9}"/>
              </a:ext>
            </a:extLst>
          </p:cNvPr>
          <p:cNvGraphicFramePr>
            <a:graphicFrameLocks noGrp="1"/>
          </p:cNvGraphicFramePr>
          <p:nvPr>
            <p:extLst>
              <p:ext uri="{D42A27DB-BD31-4B8C-83A1-F6EECF244321}">
                <p14:modId xmlns:p14="http://schemas.microsoft.com/office/powerpoint/2010/main" val="1564019873"/>
              </p:ext>
            </p:extLst>
          </p:nvPr>
        </p:nvGraphicFramePr>
        <p:xfrm>
          <a:off x="391886" y="2863048"/>
          <a:ext cx="8313964" cy="852169"/>
        </p:xfrm>
        <a:graphic>
          <a:graphicData uri="http://schemas.openxmlformats.org/drawingml/2006/table">
            <a:tbl>
              <a:tblPr firstRow="1" bandRow="1">
                <a:tableStyleId>{5C22544A-7EE6-4342-B048-85BDC9FD1C3A}</a:tableStyleId>
              </a:tblPr>
              <a:tblGrid>
                <a:gridCol w="1543976">
                  <a:extLst>
                    <a:ext uri="{9D8B030D-6E8A-4147-A177-3AD203B41FA5}">
                      <a16:colId xmlns:a16="http://schemas.microsoft.com/office/drawing/2014/main" val="3060018730"/>
                    </a:ext>
                  </a:extLst>
                </a:gridCol>
                <a:gridCol w="6769988">
                  <a:extLst>
                    <a:ext uri="{9D8B030D-6E8A-4147-A177-3AD203B41FA5}">
                      <a16:colId xmlns:a16="http://schemas.microsoft.com/office/drawing/2014/main" val="2609368493"/>
                    </a:ext>
                  </a:extLst>
                </a:gridCol>
              </a:tblGrid>
              <a:tr h="852169">
                <a:tc>
                  <a:txBody>
                    <a:bodyPr/>
                    <a:lstStyle/>
                    <a:p>
                      <a:r>
                        <a:rPr lang="en-GB" sz="1600" b="0" dirty="0"/>
                        <a:t>Schizophrenia and other psychoses</a:t>
                      </a:r>
                      <a:endParaRPr lang="en-IE" sz="1600" b="0" dirty="0">
                        <a:latin typeface="Arial" panose="020B0604020202020204" pitchFamily="34" charset="0"/>
                        <a:cs typeface="Arial" panose="020B0604020202020204" pitchFamily="34" charset="0"/>
                      </a:endParaRPr>
                    </a:p>
                  </a:txBody>
                  <a:tcPr>
                    <a:solidFill>
                      <a:schemeClr val="accent3">
                        <a:lumMod val="50000"/>
                      </a:schemeClr>
                    </a:solidFill>
                  </a:tcPr>
                </a:tc>
                <a:tc>
                  <a:txBody>
                    <a:bodyPr/>
                    <a:lstStyle/>
                    <a:p>
                      <a:pPr marL="0" indent="0">
                        <a:buFont typeface="Arial" panose="020B0604020202020204" pitchFamily="34" charset="0"/>
                        <a:buNone/>
                      </a:pPr>
                      <a:r>
                        <a:rPr lang="en-GB" sz="1600" b="0" dirty="0"/>
                        <a:t>Distortions in thinking, perceptions, emotions, language, sense of self and behaviour. Common psychotic experiences include hallucinations and delusions.</a:t>
                      </a:r>
                      <a:endParaRPr lang="en-IE" sz="1600" b="0" dirty="0">
                        <a:latin typeface="Arial" panose="020B0604020202020204" pitchFamily="34" charset="0"/>
                        <a:cs typeface="Arial" panose="020B0604020202020204" pitchFamily="34" charset="0"/>
                      </a:endParaRPr>
                    </a:p>
                  </a:txBody>
                  <a:tcPr>
                    <a:solidFill>
                      <a:schemeClr val="accent3">
                        <a:lumMod val="50000"/>
                      </a:schemeClr>
                    </a:solidFill>
                  </a:tcPr>
                </a:tc>
                <a:extLst>
                  <a:ext uri="{0D108BD9-81ED-4DB2-BD59-A6C34878D82A}">
                    <a16:rowId xmlns:a16="http://schemas.microsoft.com/office/drawing/2014/main" val="1640588515"/>
                  </a:ext>
                </a:extLst>
              </a:tr>
            </a:tbl>
          </a:graphicData>
        </a:graphic>
      </p:graphicFrame>
      <p:graphicFrame>
        <p:nvGraphicFramePr>
          <p:cNvPr id="8" name="Table 3">
            <a:extLst>
              <a:ext uri="{FF2B5EF4-FFF2-40B4-BE49-F238E27FC236}">
                <a16:creationId xmlns:a16="http://schemas.microsoft.com/office/drawing/2014/main" id="{E0DBA4E4-CDE2-4A6D-86F0-ED2B87878A17}"/>
              </a:ext>
            </a:extLst>
          </p:cNvPr>
          <p:cNvGraphicFramePr>
            <a:graphicFrameLocks noGrp="1"/>
          </p:cNvGraphicFramePr>
          <p:nvPr>
            <p:extLst>
              <p:ext uri="{D42A27DB-BD31-4B8C-83A1-F6EECF244321}">
                <p14:modId xmlns:p14="http://schemas.microsoft.com/office/powerpoint/2010/main" val="4083455378"/>
              </p:ext>
            </p:extLst>
          </p:nvPr>
        </p:nvGraphicFramePr>
        <p:xfrm>
          <a:off x="391887" y="1998813"/>
          <a:ext cx="8313964" cy="852169"/>
        </p:xfrm>
        <a:graphic>
          <a:graphicData uri="http://schemas.openxmlformats.org/drawingml/2006/table">
            <a:tbl>
              <a:tblPr firstRow="1" bandRow="1">
                <a:tableStyleId>{91EBBBCC-DAD2-459C-BE2E-F6DE35CF9A28}</a:tableStyleId>
              </a:tblPr>
              <a:tblGrid>
                <a:gridCol w="1543975">
                  <a:extLst>
                    <a:ext uri="{9D8B030D-6E8A-4147-A177-3AD203B41FA5}">
                      <a16:colId xmlns:a16="http://schemas.microsoft.com/office/drawing/2014/main" val="1384599391"/>
                    </a:ext>
                  </a:extLst>
                </a:gridCol>
                <a:gridCol w="6769989">
                  <a:extLst>
                    <a:ext uri="{9D8B030D-6E8A-4147-A177-3AD203B41FA5}">
                      <a16:colId xmlns:a16="http://schemas.microsoft.com/office/drawing/2014/main" val="4027157081"/>
                    </a:ext>
                  </a:extLst>
                </a:gridCol>
              </a:tblGrid>
              <a:tr h="852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Personality disorders</a:t>
                      </a:r>
                      <a:endParaRPr lang="en-IE" sz="1600" b="0" dirty="0"/>
                    </a:p>
                    <a:p>
                      <a:endParaRPr lang="en-IE" sz="1600" b="0" dirty="0"/>
                    </a:p>
                  </a:txBody>
                  <a:tcPr>
                    <a:lnR w="12700" cap="flat" cmpd="sng" algn="ctr">
                      <a:solidFill>
                        <a:schemeClr val="bg1"/>
                      </a:solidFill>
                      <a:prstDash val="solid"/>
                      <a:round/>
                      <a:headEnd type="none" w="med" len="med"/>
                      <a:tailEnd type="none" w="med" len="med"/>
                    </a:ln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The type of mental health problems where the person’s attitudes, beliefs and behaviours cause them long-standing difficulties in their lives and in their relationships with others.</a:t>
                      </a:r>
                      <a:endParaRPr lang="en-GB" sz="1600" b="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val="87130065"/>
                  </a:ext>
                </a:extLst>
              </a:tr>
            </a:tbl>
          </a:graphicData>
        </a:graphic>
      </p:graphicFrame>
      <p:graphicFrame>
        <p:nvGraphicFramePr>
          <p:cNvPr id="9" name="Table 4">
            <a:extLst>
              <a:ext uri="{FF2B5EF4-FFF2-40B4-BE49-F238E27FC236}">
                <a16:creationId xmlns:a16="http://schemas.microsoft.com/office/drawing/2014/main" id="{A19DEFD7-4A3B-48C0-9078-D39DE5A7F70F}"/>
              </a:ext>
            </a:extLst>
          </p:cNvPr>
          <p:cNvGraphicFramePr>
            <a:graphicFrameLocks noGrp="1"/>
          </p:cNvGraphicFramePr>
          <p:nvPr>
            <p:extLst>
              <p:ext uri="{D42A27DB-BD31-4B8C-83A1-F6EECF244321}">
                <p14:modId xmlns:p14="http://schemas.microsoft.com/office/powerpoint/2010/main" val="1158979005"/>
              </p:ext>
            </p:extLst>
          </p:nvPr>
        </p:nvGraphicFramePr>
        <p:xfrm>
          <a:off x="391886" y="3715217"/>
          <a:ext cx="8313964" cy="1066800"/>
        </p:xfrm>
        <a:graphic>
          <a:graphicData uri="http://schemas.openxmlformats.org/drawingml/2006/table">
            <a:tbl>
              <a:tblPr firstRow="1" bandRow="1">
                <a:tableStyleId>{F5AB1C69-6EDB-4FF4-983F-18BD219EF322}</a:tableStyleId>
              </a:tblPr>
              <a:tblGrid>
                <a:gridCol w="1543976">
                  <a:extLst>
                    <a:ext uri="{9D8B030D-6E8A-4147-A177-3AD203B41FA5}">
                      <a16:colId xmlns:a16="http://schemas.microsoft.com/office/drawing/2014/main" val="3337829473"/>
                    </a:ext>
                  </a:extLst>
                </a:gridCol>
                <a:gridCol w="6769988">
                  <a:extLst>
                    <a:ext uri="{9D8B030D-6E8A-4147-A177-3AD203B41FA5}">
                      <a16:colId xmlns:a16="http://schemas.microsoft.com/office/drawing/2014/main" val="3964094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‘Burnout’</a:t>
                      </a:r>
                      <a:endParaRPr lang="en-IE"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Syndrome resulting from chronic stress (from workplace or otherwise) which has not been successfully managed. Feelings of energy depletion, increased mental distance from job or others, feelings of negativity or cynicism, reduced efficacy </a:t>
                      </a:r>
                      <a:endParaRPr lang="en-GB"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8165172"/>
                  </a:ext>
                </a:extLst>
              </a:tr>
            </a:tbl>
          </a:graphicData>
        </a:graphic>
      </p:graphicFrame>
      <p:graphicFrame>
        <p:nvGraphicFramePr>
          <p:cNvPr id="10" name="Table 5">
            <a:extLst>
              <a:ext uri="{FF2B5EF4-FFF2-40B4-BE49-F238E27FC236}">
                <a16:creationId xmlns:a16="http://schemas.microsoft.com/office/drawing/2014/main" id="{13B3EB80-A152-4EAF-8317-A9295C2FFD5D}"/>
              </a:ext>
            </a:extLst>
          </p:cNvPr>
          <p:cNvGraphicFramePr>
            <a:graphicFrameLocks noGrp="1"/>
          </p:cNvGraphicFramePr>
          <p:nvPr>
            <p:extLst>
              <p:ext uri="{D42A27DB-BD31-4B8C-83A1-F6EECF244321}">
                <p14:modId xmlns:p14="http://schemas.microsoft.com/office/powerpoint/2010/main" val="370768639"/>
              </p:ext>
            </p:extLst>
          </p:nvPr>
        </p:nvGraphicFramePr>
        <p:xfrm>
          <a:off x="391886" y="4782017"/>
          <a:ext cx="8313964" cy="1066800"/>
        </p:xfrm>
        <a:graphic>
          <a:graphicData uri="http://schemas.openxmlformats.org/drawingml/2006/table">
            <a:tbl>
              <a:tblPr firstRow="1" bandRow="1">
                <a:tableStyleId>{5C22544A-7EE6-4342-B048-85BDC9FD1C3A}</a:tableStyleId>
              </a:tblPr>
              <a:tblGrid>
                <a:gridCol w="1543976">
                  <a:extLst>
                    <a:ext uri="{9D8B030D-6E8A-4147-A177-3AD203B41FA5}">
                      <a16:colId xmlns:a16="http://schemas.microsoft.com/office/drawing/2014/main" val="2997556671"/>
                    </a:ext>
                  </a:extLst>
                </a:gridCol>
                <a:gridCol w="6769988">
                  <a:extLst>
                    <a:ext uri="{9D8B030D-6E8A-4147-A177-3AD203B41FA5}">
                      <a16:colId xmlns:a16="http://schemas.microsoft.com/office/drawing/2014/main" val="1815122092"/>
                    </a:ext>
                  </a:extLst>
                </a:gridCol>
              </a:tblGrid>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‘Disorders due to substance use or addictive behaviours</a:t>
                      </a:r>
                      <a:endParaRPr lang="en-IE" sz="1600" b="0" dirty="0"/>
                    </a:p>
                  </a:txBody>
                  <a:tcPr>
                    <a:solidFill>
                      <a:schemeClr val="accent3">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Discussed as a separate client group in this textbook/set of lectures on Social Farming </a:t>
                      </a:r>
                      <a:endParaRPr lang="en-GB" sz="1600" b="0" dirty="0">
                        <a:latin typeface="Arial" panose="020B0604020202020204" pitchFamily="34" charset="0"/>
                        <a:cs typeface="Arial" panose="020B0604020202020204" pitchFamily="34" charset="0"/>
                      </a:endParaRPr>
                    </a:p>
                  </a:txBody>
                  <a:tcPr>
                    <a:solidFill>
                      <a:schemeClr val="accent3">
                        <a:lumMod val="50000"/>
                      </a:schemeClr>
                    </a:solidFill>
                  </a:tcPr>
                </a:tc>
                <a:extLst>
                  <a:ext uri="{0D108BD9-81ED-4DB2-BD59-A6C34878D82A}">
                    <a16:rowId xmlns:a16="http://schemas.microsoft.com/office/drawing/2014/main" val="4238917974"/>
                  </a:ext>
                </a:extLst>
              </a:tr>
            </a:tbl>
          </a:graphicData>
        </a:graphic>
      </p:graphicFrame>
    </p:spTree>
    <p:extLst>
      <p:ext uri="{BB962C8B-B14F-4D97-AF65-F5344CB8AC3E}">
        <p14:creationId xmlns:p14="http://schemas.microsoft.com/office/powerpoint/2010/main" val="113199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7278986" y="6300062"/>
            <a:ext cx="1857870" cy="545243"/>
          </a:xfrm>
        </p:spPr>
        <p:txBody>
          <a:bodyPr/>
          <a:lstStyle/>
          <a:p>
            <a:fld id="{AC30E85F-03A9-4DC3-A879-6F4150C88507}" type="slidenum">
              <a:rPr lang="en-GB" smtClean="0"/>
              <a:pPr/>
              <a:t>7</a:t>
            </a:fld>
            <a:endParaRPr lang="en-GB" dirty="0"/>
          </a:p>
        </p:txBody>
      </p:sp>
      <p:sp>
        <p:nvSpPr>
          <p:cNvPr id="4" name="Inhaltsplatzhalter 3"/>
          <p:cNvSpPr>
            <a:spLocks noGrp="1"/>
          </p:cNvSpPr>
          <p:nvPr>
            <p:ph idx="1"/>
          </p:nvPr>
        </p:nvSpPr>
        <p:spPr>
          <a:xfrm>
            <a:off x="0" y="1602463"/>
            <a:ext cx="9144000" cy="4574500"/>
          </a:xfrm>
        </p:spPr>
        <p:txBody>
          <a:bodyPr/>
          <a:lstStyle/>
          <a:p>
            <a:r>
              <a:rPr lang="en-GB" dirty="0"/>
              <a:t>Everyone comes with their own individual set of qualities, challenges and struggles. Factors such as…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…will all impact on their behaviour, their experience on the farm and the benefits they experience</a:t>
            </a:r>
          </a:p>
        </p:txBody>
      </p:sp>
      <p:sp>
        <p:nvSpPr>
          <p:cNvPr id="5" name="Titel 4"/>
          <p:cNvSpPr>
            <a:spLocks noGrp="1"/>
          </p:cNvSpPr>
          <p:nvPr>
            <p:ph type="title"/>
          </p:nvPr>
        </p:nvSpPr>
        <p:spPr>
          <a:xfrm>
            <a:off x="7144" y="681042"/>
            <a:ext cx="7879556" cy="804863"/>
          </a:xfrm>
        </p:spPr>
        <p:txBody>
          <a:bodyPr/>
          <a:lstStyle/>
          <a:p>
            <a:r>
              <a:rPr lang="en-GB" dirty="0"/>
              <a:t>But everyone is an individual first and foremost!</a:t>
            </a:r>
            <a:endParaRPr lang="de-DE" dirty="0"/>
          </a:p>
        </p:txBody>
      </p:sp>
      <p:sp>
        <p:nvSpPr>
          <p:cNvPr id="6" name="TextBox 13">
            <a:extLst>
              <a:ext uri="{FF2B5EF4-FFF2-40B4-BE49-F238E27FC236}">
                <a16:creationId xmlns:a16="http://schemas.microsoft.com/office/drawing/2014/main" id="{6C63CAB0-FEA2-40F7-8886-7A15CE453F7D}"/>
              </a:ext>
            </a:extLst>
          </p:cNvPr>
          <p:cNvSpPr txBox="1"/>
          <p:nvPr/>
        </p:nvSpPr>
        <p:spPr>
          <a:xfrm>
            <a:off x="3372173" y="2607992"/>
            <a:ext cx="6081725" cy="2185214"/>
          </a:xfrm>
          <a:prstGeom prst="rect">
            <a:avLst/>
          </a:prstGeom>
          <a:noFill/>
        </p:spPr>
        <p:txBody>
          <a:bodyPr wrap="square" rtlCol="0">
            <a:spAutoFit/>
          </a:bodyPr>
          <a:lstStyle/>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People’s own personalities</a:t>
            </a:r>
          </a:p>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The level of severity of mental illness</a:t>
            </a:r>
          </a:p>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Age</a:t>
            </a:r>
          </a:p>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Gender</a:t>
            </a:r>
          </a:p>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Social status and income </a:t>
            </a:r>
          </a:p>
          <a:p>
            <a:pPr marL="742950" lvl="1" indent="-285750">
              <a:buFont typeface="Courier New" panose="02070309020205020404" pitchFamily="49" charset="0"/>
              <a:buChar char="o"/>
            </a:pPr>
            <a:r>
              <a:rPr lang="en-GB" sz="1700" dirty="0">
                <a:latin typeface="Arial" panose="020B0604020202020204" pitchFamily="34" charset="0"/>
                <a:cs typeface="Arial" panose="020B0604020202020204" pitchFamily="34" charset="0"/>
              </a:rPr>
              <a:t>Their level of interest in farming and nature</a:t>
            </a:r>
          </a:p>
          <a:p>
            <a:pPr marL="742950" lvl="1" indent="-285750">
              <a:buFont typeface="Courier New" panose="02070309020205020404" pitchFamily="49" charset="0"/>
              <a:buChar char="o"/>
            </a:pPr>
            <a:r>
              <a:rPr lang="en-GB" sz="1700" b="1" dirty="0">
                <a:latin typeface="Arial" panose="020B0604020202020204" pitchFamily="34" charset="0"/>
                <a:cs typeface="Arial" panose="020B0604020202020204" pitchFamily="34" charset="0"/>
              </a:rPr>
              <a:t>Quality of professional support systems </a:t>
            </a:r>
          </a:p>
          <a:p>
            <a:pPr marL="742950" lvl="1" indent="-285750">
              <a:buFont typeface="Courier New" panose="02070309020205020404" pitchFamily="49" charset="0"/>
              <a:buChar char="o"/>
            </a:pPr>
            <a:r>
              <a:rPr lang="en-GB" sz="1700" b="1" dirty="0">
                <a:latin typeface="Arial" panose="020B0604020202020204" pitchFamily="34" charset="0"/>
                <a:cs typeface="Arial" panose="020B0604020202020204" pitchFamily="34" charset="0"/>
              </a:rPr>
              <a:t>Cultural norms of society </a:t>
            </a:r>
          </a:p>
        </p:txBody>
      </p:sp>
      <p:pic>
        <p:nvPicPr>
          <p:cNvPr id="7" name="Picture 15">
            <a:extLst>
              <a:ext uri="{FF2B5EF4-FFF2-40B4-BE49-F238E27FC236}">
                <a16:creationId xmlns:a16="http://schemas.microsoft.com/office/drawing/2014/main" id="{2E3658C8-ED8E-4AC9-A271-DA81F25043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168" t="13775" r="5783" b="915"/>
          <a:stretch/>
        </p:blipFill>
        <p:spPr>
          <a:xfrm>
            <a:off x="596749" y="2607992"/>
            <a:ext cx="3085321" cy="2267741"/>
          </a:xfrm>
          <a:prstGeom prst="rect">
            <a:avLst/>
          </a:prstGeom>
          <a:ln>
            <a:noFill/>
          </a:ln>
          <a:effectLst>
            <a:softEdge rad="112500"/>
          </a:effectLst>
        </p:spPr>
      </p:pic>
      <p:sp>
        <p:nvSpPr>
          <p:cNvPr id="8" name="TextBox 4">
            <a:extLst>
              <a:ext uri="{FF2B5EF4-FFF2-40B4-BE49-F238E27FC236}">
                <a16:creationId xmlns:a16="http://schemas.microsoft.com/office/drawing/2014/main" id="{896D7A10-F0B7-462C-9523-F852326F72A7}"/>
              </a:ext>
            </a:extLst>
          </p:cNvPr>
          <p:cNvSpPr txBox="1"/>
          <p:nvPr/>
        </p:nvSpPr>
        <p:spPr>
          <a:xfrm>
            <a:off x="660977" y="4849897"/>
            <a:ext cx="3617842" cy="261610"/>
          </a:xfrm>
          <a:prstGeom prst="rect">
            <a:avLst/>
          </a:prstGeom>
          <a:noFill/>
        </p:spPr>
        <p:txBody>
          <a:bodyPr wrap="square" rtlCol="0">
            <a:spAutoFit/>
          </a:bodyPr>
          <a:lstStyle/>
          <a:p>
            <a:r>
              <a:rPr lang="en-IE" sz="1100" dirty="0"/>
              <a:t>© Social Farming Ireland </a:t>
            </a:r>
          </a:p>
        </p:txBody>
      </p:sp>
    </p:spTree>
    <p:extLst>
      <p:ext uri="{BB962C8B-B14F-4D97-AF65-F5344CB8AC3E}">
        <p14:creationId xmlns:p14="http://schemas.microsoft.com/office/powerpoint/2010/main" val="1580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129390" cy="3481718"/>
          </a:xfrm>
        </p:spPr>
        <p:txBody>
          <a:bodyPr/>
          <a:lstStyle/>
          <a:p>
            <a:r>
              <a:rPr lang="en-GB" dirty="0"/>
              <a:t>Chapter 2: </a:t>
            </a:r>
          </a:p>
          <a:p>
            <a:endParaRPr lang="en-GB" sz="3600" dirty="0">
              <a:solidFill>
                <a:schemeClr val="accent2"/>
              </a:solidFill>
            </a:endParaRPr>
          </a:p>
          <a:p>
            <a:r>
              <a:rPr lang="en-GB" sz="2300" dirty="0">
                <a:solidFill>
                  <a:schemeClr val="accent2"/>
                </a:solidFill>
              </a:rPr>
              <a:t>Benefits of Social Farming for people with mental health challenges </a:t>
            </a:r>
          </a:p>
        </p:txBody>
      </p:sp>
    </p:spTree>
    <p:extLst>
      <p:ext uri="{BB962C8B-B14F-4D97-AF65-F5344CB8AC3E}">
        <p14:creationId xmlns:p14="http://schemas.microsoft.com/office/powerpoint/2010/main" val="125506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Positive effects of time in nature</a:t>
            </a:r>
            <a:endParaRPr lang="de-DE" dirty="0"/>
          </a:p>
        </p:txBody>
      </p:sp>
      <p:sp>
        <p:nvSpPr>
          <p:cNvPr id="3" name="Textplatzhalter 2">
            <a:extLst>
              <a:ext uri="{FF2B5EF4-FFF2-40B4-BE49-F238E27FC236}">
                <a16:creationId xmlns:a16="http://schemas.microsoft.com/office/drawing/2014/main" id="{1CC8AA9A-7FC5-4321-BD9D-2FA8F46ECAB1}"/>
              </a:ext>
            </a:extLst>
          </p:cNvPr>
          <p:cNvSpPr>
            <a:spLocks noGrp="1"/>
          </p:cNvSpPr>
          <p:nvPr>
            <p:ph type="body" idx="1"/>
          </p:nvPr>
        </p:nvSpPr>
        <p:spPr>
          <a:xfrm>
            <a:off x="4161624" y="2507082"/>
            <a:ext cx="4330525" cy="3819525"/>
          </a:xfrm>
        </p:spPr>
        <p:txBody>
          <a:bodyPr/>
          <a:lstStyle/>
          <a:p>
            <a:pPr marL="285750" indent="-285750">
              <a:buFont typeface="Arial" panose="020B0604020202020204" pitchFamily="34" charset="0"/>
              <a:buChar char="•"/>
            </a:pPr>
            <a:r>
              <a:rPr lang="en-US" sz="1700" b="0" dirty="0"/>
              <a:t>Nature as restorative and nurturing  </a:t>
            </a:r>
          </a:p>
          <a:p>
            <a:pPr marL="285750" indent="-285750">
              <a:buFont typeface="Arial" panose="020B0604020202020204" pitchFamily="34" charset="0"/>
              <a:buChar char="•"/>
            </a:pPr>
            <a:r>
              <a:rPr lang="en-US" sz="1700" b="0" dirty="0"/>
              <a:t>Quietness, a sense of space and peace</a:t>
            </a:r>
          </a:p>
          <a:p>
            <a:pPr marL="285750" indent="-285750">
              <a:spcBef>
                <a:spcPts val="600"/>
              </a:spcBef>
              <a:buFont typeface="Arial" panose="020B0604020202020204" pitchFamily="34" charset="0"/>
              <a:buChar char="•"/>
            </a:pPr>
            <a:r>
              <a:rPr lang="en-US" sz="1700" b="0" dirty="0"/>
              <a:t>The Value of ‘doing green’ (getting our hands dirty)</a:t>
            </a:r>
          </a:p>
          <a:p>
            <a:pPr marL="285750" indent="-285750">
              <a:buFont typeface="Arial" panose="020B0604020202020204" pitchFamily="34" charset="0"/>
              <a:buChar char="•"/>
            </a:pPr>
            <a:r>
              <a:rPr lang="en-US" sz="1700" b="0" dirty="0"/>
              <a:t>Biological cycles (life and death) and the fundamentals of life</a:t>
            </a:r>
          </a:p>
          <a:p>
            <a:pPr marL="285750" indent="-285750">
              <a:buFont typeface="Arial" panose="020B0604020202020204" pitchFamily="34" charset="0"/>
              <a:buChar char="•"/>
            </a:pPr>
            <a:r>
              <a:rPr lang="en-US" sz="1700" b="0" dirty="0"/>
              <a:t>Opportunity to care for animals  - declines in levels of anxiety and depression, improved self-efficacy</a:t>
            </a:r>
          </a:p>
          <a:p>
            <a:pPr marL="285750" indent="-285750">
              <a:buFont typeface="Arial" panose="020B0604020202020204" pitchFamily="34" charset="0"/>
              <a:buChar char="•"/>
            </a:pPr>
            <a:endParaRPr lang="de-DE" sz="1700" b="0" dirty="0"/>
          </a:p>
        </p:txBody>
      </p:sp>
      <p:sp>
        <p:nvSpPr>
          <p:cNvPr id="9" name="Zástupný symbol pro zápatí 5">
            <a:extLst>
              <a:ext uri="{FF2B5EF4-FFF2-40B4-BE49-F238E27FC236}">
                <a16:creationId xmlns:a16="http://schemas.microsoft.com/office/drawing/2014/main" id="{9AC0B06A-2BBC-49C5-9B36-B35D56F85A3A}"/>
              </a:ext>
            </a:extLst>
          </p:cNvPr>
          <p:cNvSpPr>
            <a:spLocks noGrp="1"/>
          </p:cNvSpPr>
          <p:nvPr>
            <p:ph type="ftr" sz="quarter" idx="11"/>
          </p:nvPr>
        </p:nvSpPr>
        <p:spPr>
          <a:xfrm>
            <a:off x="123825" y="6053985"/>
            <a:ext cx="3086100" cy="545244"/>
          </a:xfrm>
        </p:spPr>
        <p:txBody>
          <a:bodyPr/>
          <a:lstStyle/>
          <a:p>
            <a:r>
              <a:rPr lang="en-IE" dirty="0">
                <a:solidFill>
                  <a:schemeClr val="tx2"/>
                </a:solidFill>
              </a:rPr>
              <a:t>© Social Farming Ireland </a:t>
            </a:r>
          </a:p>
        </p:txBody>
      </p:sp>
      <p:sp>
        <p:nvSpPr>
          <p:cNvPr id="2" name="Foliennummernplatzhalter 1"/>
          <p:cNvSpPr>
            <a:spLocks noGrp="1"/>
          </p:cNvSpPr>
          <p:nvPr>
            <p:ph type="sldNum" sz="quarter" idx="12"/>
          </p:nvPr>
        </p:nvSpPr>
        <p:spPr/>
        <p:txBody>
          <a:bodyPr/>
          <a:lstStyle/>
          <a:p>
            <a:fld id="{AC30E85F-03A9-4DC3-A879-6F4150C88507}" type="slidenum">
              <a:rPr lang="en-GB" smtClean="0"/>
              <a:pPr/>
              <a:t>9</a:t>
            </a:fld>
            <a:endParaRPr lang="en-GB" dirty="0"/>
          </a:p>
        </p:txBody>
      </p:sp>
      <p:sp>
        <p:nvSpPr>
          <p:cNvPr id="6" name="Speech Bubble: Rectangle with Corners Rounded 10">
            <a:extLst>
              <a:ext uri="{FF2B5EF4-FFF2-40B4-BE49-F238E27FC236}">
                <a16:creationId xmlns:a16="http://schemas.microsoft.com/office/drawing/2014/main" id="{6FE5E32A-6DD2-4637-BCAA-02D13D4C6AD8}"/>
              </a:ext>
            </a:extLst>
          </p:cNvPr>
          <p:cNvSpPr/>
          <p:nvPr/>
        </p:nvSpPr>
        <p:spPr>
          <a:xfrm>
            <a:off x="651850" y="1461946"/>
            <a:ext cx="3194846" cy="20540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a:cs typeface="Arial" panose="020B0604020202020204" pitchFamily="34" charset="0"/>
              </a:rPr>
              <a:t>“…For those with mental health challenges, there is a timelessness to it like the sea. You feel small but in a good way. It brings us out of ourselves. We are part of the everyday miracles of nature.”</a:t>
            </a:r>
            <a:endParaRPr lang="en-IE" sz="1700" i="1" dirty="0">
              <a:cs typeface="Arial" panose="020B0604020202020204" pitchFamily="34" charset="0"/>
            </a:endParaRPr>
          </a:p>
        </p:txBody>
      </p:sp>
      <p:sp>
        <p:nvSpPr>
          <p:cNvPr id="7" name="Speech Bubble: Rectangle with Corners Rounded 13">
            <a:extLst>
              <a:ext uri="{FF2B5EF4-FFF2-40B4-BE49-F238E27FC236}">
                <a16:creationId xmlns:a16="http://schemas.microsoft.com/office/drawing/2014/main" id="{6420F14B-FE7D-41DD-B72F-8733EE299941}"/>
              </a:ext>
            </a:extLst>
          </p:cNvPr>
          <p:cNvSpPr/>
          <p:nvPr/>
        </p:nvSpPr>
        <p:spPr>
          <a:xfrm>
            <a:off x="4161624" y="1461946"/>
            <a:ext cx="4330525" cy="8033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a:cs typeface="Arial" panose="020B0604020202020204" pitchFamily="34" charset="0"/>
              </a:rPr>
              <a:t>“Nature is working on us all the time anyway. Social farming facilitates this.”</a:t>
            </a:r>
            <a:endParaRPr lang="en-IE" sz="1700" i="1" dirty="0">
              <a:cs typeface="Arial" panose="020B0604020202020204" pitchFamily="34" charset="0"/>
            </a:endParaRPr>
          </a:p>
        </p:txBody>
      </p:sp>
      <p:pic>
        <p:nvPicPr>
          <p:cNvPr id="8" name="Picture 4">
            <a:extLst>
              <a:ext uri="{FF2B5EF4-FFF2-40B4-BE49-F238E27FC236}">
                <a16:creationId xmlns:a16="http://schemas.microsoft.com/office/drawing/2014/main" id="{260B2ABB-24FE-43F6-B15F-BD41B2AA7925}"/>
              </a:ext>
            </a:extLst>
          </p:cNvPr>
          <p:cNvPicPr>
            <a:picLocks noChangeAspect="1"/>
          </p:cNvPicPr>
          <p:nvPr/>
        </p:nvPicPr>
        <p:blipFill rotWithShape="1">
          <a:blip r:embed="rId3">
            <a:extLst>
              <a:ext uri="{28A0092B-C50C-407E-A947-70E740481C1C}">
                <a14:useLocalDpi xmlns:a14="http://schemas.microsoft.com/office/drawing/2010/main"/>
              </a:ext>
            </a:extLst>
          </a:blip>
          <a:srcRect l="3443"/>
          <a:stretch/>
        </p:blipFill>
        <p:spPr>
          <a:xfrm>
            <a:off x="651850" y="3815206"/>
            <a:ext cx="3194846" cy="2484850"/>
          </a:xfrm>
          <a:prstGeom prst="rect">
            <a:avLst/>
          </a:prstGeom>
          <a:ln>
            <a:noFill/>
          </a:ln>
          <a:effectLst>
            <a:softEdge rad="112500"/>
          </a:effectLst>
        </p:spPr>
      </p:pic>
    </p:spTree>
    <p:extLst>
      <p:ext uri="{BB962C8B-B14F-4D97-AF65-F5344CB8AC3E}">
        <p14:creationId xmlns:p14="http://schemas.microsoft.com/office/powerpoint/2010/main" val="314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4709</Words>
  <Application>Microsoft Office PowerPoint</Application>
  <PresentationFormat>Bildschirmpräsentation (4:3)</PresentationFormat>
  <Paragraphs>342</Paragraphs>
  <Slides>37</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Courier New</vt:lpstr>
      <vt:lpstr>Wingdings</vt:lpstr>
      <vt:lpstr>Motiv Office</vt:lpstr>
      <vt:lpstr>PEOPLE WITH Mental health challenges </vt:lpstr>
      <vt:lpstr>Overview</vt:lpstr>
      <vt:lpstr>PowerPoint-Präsentation</vt:lpstr>
      <vt:lpstr>Mental Illness –  definition &amp; description</vt:lpstr>
      <vt:lpstr>Classification of mental health disorder (ICD)*</vt:lpstr>
      <vt:lpstr>Classification of mental health disorder (ICD)*</vt:lpstr>
      <vt:lpstr>But everyone is an individual first and foremost!</vt:lpstr>
      <vt:lpstr>PowerPoint-Präsentation</vt:lpstr>
      <vt:lpstr>Positive effects of time in nature</vt:lpstr>
      <vt:lpstr>Opportunities for meaningful activity</vt:lpstr>
      <vt:lpstr>Skills acquisition &amp; gaining positive experiences</vt:lpstr>
      <vt:lpstr>Social connection and building social skills </vt:lpstr>
      <vt:lpstr>Physical health and well-being</vt:lpstr>
      <vt:lpstr>Group exercise </vt:lpstr>
      <vt:lpstr>PowerPoint-Präsentation</vt:lpstr>
      <vt:lpstr>Existing services supporting Mental health (WHO) </vt:lpstr>
      <vt:lpstr>Accessing social farming within MH systems</vt:lpstr>
      <vt:lpstr>Accessing social farming within MH systems</vt:lpstr>
      <vt:lpstr>Activity of particular relevance  &amp; value</vt:lpstr>
      <vt:lpstr>Activity of particular relevance &amp; value</vt:lpstr>
      <vt:lpstr>Activity of particular relevance &amp; value</vt:lpstr>
      <vt:lpstr>Activity of particular relevance &amp; value</vt:lpstr>
      <vt:lpstr>Activity of particular relevance &amp; value</vt:lpstr>
      <vt:lpstr>Approach when working with this target group</vt:lpstr>
      <vt:lpstr>Approach when working with this target group</vt:lpstr>
      <vt:lpstr>Approach when working with this target group</vt:lpstr>
      <vt:lpstr>Approach when working with this target group</vt:lpstr>
      <vt:lpstr>Particular skills &amp; Strengths of Target group</vt:lpstr>
      <vt:lpstr>Particular skills &amp; Strengths of Target group</vt:lpstr>
      <vt:lpstr>PowerPoint-Präsentation</vt:lpstr>
      <vt:lpstr>Possible behaviour references and challenges</vt:lpstr>
      <vt:lpstr>Possible behaviour references and challenges</vt:lpstr>
      <vt:lpstr>Possible behaviour references and challenges</vt:lpstr>
      <vt:lpstr>Group exercise </vt:lpstr>
      <vt:lpstr>Bibliography</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180</cp:revision>
  <cp:lastPrinted>2019-04-08T12:55:43Z</cp:lastPrinted>
  <dcterms:created xsi:type="dcterms:W3CDTF">2022-09-14T10:05:51Z</dcterms:created>
  <dcterms:modified xsi:type="dcterms:W3CDTF">2023-07-07T13:30:08Z</dcterms:modified>
</cp:coreProperties>
</file>