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7" r:id="rId2"/>
    <p:sldId id="257" r:id="rId3"/>
    <p:sldId id="258" r:id="rId4"/>
    <p:sldId id="265" r:id="rId5"/>
    <p:sldId id="277" r:id="rId6"/>
    <p:sldId id="260" r:id="rId7"/>
    <p:sldId id="270" r:id="rId8"/>
    <p:sldId id="271" r:id="rId9"/>
    <p:sldId id="272" r:id="rId10"/>
    <p:sldId id="273" r:id="rId11"/>
    <p:sldId id="274" r:id="rId12"/>
    <p:sldId id="275" r:id="rId13"/>
    <p:sldId id="269" r:id="rId14"/>
    <p:sldId id="294" r:id="rId15"/>
    <p:sldId id="285" r:id="rId16"/>
    <p:sldId id="279" r:id="rId17"/>
    <p:sldId id="280" r:id="rId18"/>
    <p:sldId id="281" r:id="rId19"/>
    <p:sldId id="282" r:id="rId20"/>
    <p:sldId id="283" r:id="rId21"/>
    <p:sldId id="284" r:id="rId22"/>
    <p:sldId id="288" r:id="rId23"/>
    <p:sldId id="262" r:id="rId24"/>
    <p:sldId id="287" r:id="rId25"/>
    <p:sldId id="290" r:id="rId26"/>
    <p:sldId id="278" r:id="rId27"/>
    <p:sldId id="261" r:id="rId28"/>
    <p:sldId id="292" r:id="rId29"/>
    <p:sldId id="291" r:id="rId30"/>
    <p:sldId id="289" r:id="rId31"/>
    <p:sldId id="293" r:id="rId32"/>
    <p:sldId id="266"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9B334"/>
    <a:srgbClr val="05723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4272" autoAdjust="0"/>
  </p:normalViewPr>
  <p:slideViewPr>
    <p:cSldViewPr snapToGrid="0" showGuides="1">
      <p:cViewPr varScale="1">
        <p:scale>
          <a:sx n="77" d="100"/>
          <a:sy n="77" d="100"/>
        </p:scale>
        <p:origin x="102" y="270"/>
      </p:cViewPr>
      <p:guideLst>
        <p:guide orient="horz" pos="2160"/>
        <p:guide pos="2880"/>
      </p:guideLst>
    </p:cSldViewPr>
  </p:slideViewPr>
  <p:notesTextViewPr>
    <p:cViewPr>
      <p:scale>
        <a:sx n="1" d="1"/>
        <a:sy n="1" d="1"/>
      </p:scale>
      <p:origin x="0" y="0"/>
    </p:cViewPr>
  </p:notesTextViewPr>
  <p:notesViewPr>
    <p:cSldViewPr snapToGrid="0" showGuides="1">
      <p:cViewPr varScale="1">
        <p:scale>
          <a:sx n="83" d="100"/>
          <a:sy n="83" d="100"/>
        </p:scale>
        <p:origin x="363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0B1BF-F8A8-4203-A661-0B7F58BE5CA6}"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de-DE"/>
        </a:p>
      </dgm:t>
    </dgm:pt>
    <dgm:pt modelId="{8A0D7395-A36D-40A7-9C34-130A31428106}">
      <dgm:prSet phldrT="[Text]"/>
      <dgm:spPr>
        <a:solidFill>
          <a:schemeClr val="accent2"/>
        </a:solidFill>
      </dgm:spPr>
      <dgm:t>
        <a:bodyPr/>
        <a:lstStyle/>
        <a:p>
          <a:r>
            <a:rPr lang="de-DE" dirty="0">
              <a:solidFill>
                <a:schemeClr val="bg1"/>
              </a:solidFill>
            </a:rPr>
            <a:t>Farm</a:t>
          </a:r>
        </a:p>
      </dgm:t>
    </dgm:pt>
    <dgm:pt modelId="{3BE0AF01-5D50-47CA-8415-579D8DC8BAE1}" type="parTrans" cxnId="{9FD5046D-69CA-40F3-A2F2-AF1A1DC8C747}">
      <dgm:prSet/>
      <dgm:spPr/>
      <dgm:t>
        <a:bodyPr/>
        <a:lstStyle/>
        <a:p>
          <a:endParaRPr lang="de-DE"/>
        </a:p>
      </dgm:t>
    </dgm:pt>
    <dgm:pt modelId="{95EF96A6-7F4D-451C-8526-380CA549E8F8}" type="sibTrans" cxnId="{9FD5046D-69CA-40F3-A2F2-AF1A1DC8C747}">
      <dgm:prSet/>
      <dgm:spPr/>
      <dgm:t>
        <a:bodyPr/>
        <a:lstStyle/>
        <a:p>
          <a:endParaRPr lang="de-DE"/>
        </a:p>
      </dgm:t>
    </dgm:pt>
    <dgm:pt modelId="{7908D074-FD45-4B5B-9FCD-47C2D210DBC2}">
      <dgm:prSet phldrT="[Text]"/>
      <dgm:spPr>
        <a:solidFill>
          <a:srgbClr val="FFC000"/>
        </a:solidFill>
      </dgm:spPr>
      <dgm:t>
        <a:bodyPr/>
        <a:lstStyle/>
        <a:p>
          <a:r>
            <a:rPr lang="de-DE" dirty="0" err="1"/>
            <a:t>Social</a:t>
          </a:r>
          <a:r>
            <a:rPr lang="de-DE" dirty="0"/>
            <a:t> Services</a:t>
          </a:r>
        </a:p>
      </dgm:t>
    </dgm:pt>
    <dgm:pt modelId="{795B52FD-920D-47AF-BEC1-A00443CF5087}" type="parTrans" cxnId="{9DE1EE7D-9124-4032-AB9F-E07793507DBC}">
      <dgm:prSet/>
      <dgm:spPr/>
      <dgm:t>
        <a:bodyPr/>
        <a:lstStyle/>
        <a:p>
          <a:endParaRPr lang="de-DE"/>
        </a:p>
      </dgm:t>
    </dgm:pt>
    <dgm:pt modelId="{F4ED7217-17AC-4C0C-A97E-D17F62FB1FE7}" type="sibTrans" cxnId="{9DE1EE7D-9124-4032-AB9F-E07793507DBC}">
      <dgm:prSet/>
      <dgm:spPr/>
      <dgm:t>
        <a:bodyPr/>
        <a:lstStyle/>
        <a:p>
          <a:endParaRPr lang="de-DE"/>
        </a:p>
      </dgm:t>
    </dgm:pt>
    <dgm:pt modelId="{BE4DC56E-73E1-4DDD-B5BD-4F88950CE193}" type="pres">
      <dgm:prSet presAssocID="{77C0B1BF-F8A8-4203-A661-0B7F58BE5CA6}" presName="Name0" presStyleCnt="0">
        <dgm:presLayoutVars>
          <dgm:chMax val="7"/>
          <dgm:resizeHandles val="exact"/>
        </dgm:presLayoutVars>
      </dgm:prSet>
      <dgm:spPr/>
    </dgm:pt>
    <dgm:pt modelId="{F743C0EC-8F2F-47A3-A640-3F6ADFF3CE91}" type="pres">
      <dgm:prSet presAssocID="{77C0B1BF-F8A8-4203-A661-0B7F58BE5CA6}" presName="comp1" presStyleCnt="0"/>
      <dgm:spPr/>
    </dgm:pt>
    <dgm:pt modelId="{E9ACBFAF-A8D6-4F7C-A1F7-BC2A22488338}" type="pres">
      <dgm:prSet presAssocID="{77C0B1BF-F8A8-4203-A661-0B7F58BE5CA6}" presName="circle1" presStyleLbl="node1" presStyleIdx="0" presStyleCnt="2"/>
      <dgm:spPr/>
    </dgm:pt>
    <dgm:pt modelId="{C7A37E48-5AE7-4704-A9D7-77E828FD698F}" type="pres">
      <dgm:prSet presAssocID="{77C0B1BF-F8A8-4203-A661-0B7F58BE5CA6}" presName="c1text" presStyleLbl="node1" presStyleIdx="0" presStyleCnt="2">
        <dgm:presLayoutVars>
          <dgm:bulletEnabled val="1"/>
        </dgm:presLayoutVars>
      </dgm:prSet>
      <dgm:spPr/>
    </dgm:pt>
    <dgm:pt modelId="{59841BA6-BE50-4E4B-BD84-A966EF0DFB16}" type="pres">
      <dgm:prSet presAssocID="{77C0B1BF-F8A8-4203-A661-0B7F58BE5CA6}" presName="comp2" presStyleCnt="0"/>
      <dgm:spPr/>
    </dgm:pt>
    <dgm:pt modelId="{B3A561D6-8A8B-485A-9664-50D67145BC7A}" type="pres">
      <dgm:prSet presAssocID="{77C0B1BF-F8A8-4203-A661-0B7F58BE5CA6}" presName="circle2" presStyleLbl="node1" presStyleIdx="1" presStyleCnt="2" custScaleX="64278" custScaleY="64665"/>
      <dgm:spPr/>
    </dgm:pt>
    <dgm:pt modelId="{258DF0E7-E80A-4DD0-A776-966A14377DD3}" type="pres">
      <dgm:prSet presAssocID="{77C0B1BF-F8A8-4203-A661-0B7F58BE5CA6}" presName="c2text" presStyleLbl="node1" presStyleIdx="1" presStyleCnt="2">
        <dgm:presLayoutVars>
          <dgm:bulletEnabled val="1"/>
        </dgm:presLayoutVars>
      </dgm:prSet>
      <dgm:spPr/>
    </dgm:pt>
  </dgm:ptLst>
  <dgm:cxnLst>
    <dgm:cxn modelId="{D3372204-BE44-4AE9-AFB6-B13D2D952106}" type="presOf" srcId="{7908D074-FD45-4B5B-9FCD-47C2D210DBC2}" destId="{B3A561D6-8A8B-485A-9664-50D67145BC7A}" srcOrd="0" destOrd="0" presId="urn:microsoft.com/office/officeart/2005/8/layout/venn2"/>
    <dgm:cxn modelId="{235B2B3E-6484-4CF5-9A1E-87ED6865972F}" type="presOf" srcId="{8A0D7395-A36D-40A7-9C34-130A31428106}" destId="{C7A37E48-5AE7-4704-A9D7-77E828FD698F}" srcOrd="1" destOrd="0" presId="urn:microsoft.com/office/officeart/2005/8/layout/venn2"/>
    <dgm:cxn modelId="{70833A41-06DF-4779-9497-9EC20097E5AF}" type="presOf" srcId="{77C0B1BF-F8A8-4203-A661-0B7F58BE5CA6}" destId="{BE4DC56E-73E1-4DDD-B5BD-4F88950CE193}" srcOrd="0" destOrd="0" presId="urn:microsoft.com/office/officeart/2005/8/layout/venn2"/>
    <dgm:cxn modelId="{9FD5046D-69CA-40F3-A2F2-AF1A1DC8C747}" srcId="{77C0B1BF-F8A8-4203-A661-0B7F58BE5CA6}" destId="{8A0D7395-A36D-40A7-9C34-130A31428106}" srcOrd="0" destOrd="0" parTransId="{3BE0AF01-5D50-47CA-8415-579D8DC8BAE1}" sibTransId="{95EF96A6-7F4D-451C-8526-380CA549E8F8}"/>
    <dgm:cxn modelId="{9DE1EE7D-9124-4032-AB9F-E07793507DBC}" srcId="{77C0B1BF-F8A8-4203-A661-0B7F58BE5CA6}" destId="{7908D074-FD45-4B5B-9FCD-47C2D210DBC2}" srcOrd="1" destOrd="0" parTransId="{795B52FD-920D-47AF-BEC1-A00443CF5087}" sibTransId="{F4ED7217-17AC-4C0C-A97E-D17F62FB1FE7}"/>
    <dgm:cxn modelId="{148685C4-26C5-4027-81D9-30F431B37F0A}" type="presOf" srcId="{8A0D7395-A36D-40A7-9C34-130A31428106}" destId="{E9ACBFAF-A8D6-4F7C-A1F7-BC2A22488338}" srcOrd="0" destOrd="0" presId="urn:microsoft.com/office/officeart/2005/8/layout/venn2"/>
    <dgm:cxn modelId="{3F4039C7-17C4-4A89-839D-AC1FC19F8B50}" type="presOf" srcId="{7908D074-FD45-4B5B-9FCD-47C2D210DBC2}" destId="{258DF0E7-E80A-4DD0-A776-966A14377DD3}" srcOrd="1" destOrd="0" presId="urn:microsoft.com/office/officeart/2005/8/layout/venn2"/>
    <dgm:cxn modelId="{670AC7BF-CF32-4BCF-9ED5-5CC8CE2BBA50}" type="presParOf" srcId="{BE4DC56E-73E1-4DDD-B5BD-4F88950CE193}" destId="{F743C0EC-8F2F-47A3-A640-3F6ADFF3CE91}" srcOrd="0" destOrd="0" presId="urn:microsoft.com/office/officeart/2005/8/layout/venn2"/>
    <dgm:cxn modelId="{6700BE16-D7ED-407C-975C-AC9B5AB964F9}" type="presParOf" srcId="{F743C0EC-8F2F-47A3-A640-3F6ADFF3CE91}" destId="{E9ACBFAF-A8D6-4F7C-A1F7-BC2A22488338}" srcOrd="0" destOrd="0" presId="urn:microsoft.com/office/officeart/2005/8/layout/venn2"/>
    <dgm:cxn modelId="{39674A5B-E0D9-4A5C-A703-E37567E5B9CE}" type="presParOf" srcId="{F743C0EC-8F2F-47A3-A640-3F6ADFF3CE91}" destId="{C7A37E48-5AE7-4704-A9D7-77E828FD698F}" srcOrd="1" destOrd="0" presId="urn:microsoft.com/office/officeart/2005/8/layout/venn2"/>
    <dgm:cxn modelId="{2F129E0C-84F5-4135-9DD2-27D087695B4A}" type="presParOf" srcId="{BE4DC56E-73E1-4DDD-B5BD-4F88950CE193}" destId="{59841BA6-BE50-4E4B-BD84-A966EF0DFB16}" srcOrd="1" destOrd="0" presId="urn:microsoft.com/office/officeart/2005/8/layout/venn2"/>
    <dgm:cxn modelId="{B1C06769-67BF-4204-90AC-E45BB7546761}" type="presParOf" srcId="{59841BA6-BE50-4E4B-BD84-A966EF0DFB16}" destId="{B3A561D6-8A8B-485A-9664-50D67145BC7A}" srcOrd="0" destOrd="0" presId="urn:microsoft.com/office/officeart/2005/8/layout/venn2"/>
    <dgm:cxn modelId="{703DAA7F-3D19-466E-A838-526D8514B5BC}" type="presParOf" srcId="{59841BA6-BE50-4E4B-BD84-A966EF0DFB16}" destId="{258DF0E7-E80A-4DD0-A776-966A14377DD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B88BFB-8837-424C-B137-98E51A26F4FE}"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de-DE"/>
        </a:p>
      </dgm:t>
    </dgm:pt>
    <dgm:pt modelId="{1CEE9394-9F3D-49A9-AAA4-1F6596AF1890}">
      <dgm:prSet phldrT="[Text]"/>
      <dgm:spPr>
        <a:solidFill>
          <a:schemeClr val="accent6"/>
        </a:solidFill>
      </dgm:spPr>
      <dgm:t>
        <a:bodyPr/>
        <a:lstStyle/>
        <a:p>
          <a:r>
            <a:rPr lang="de-DE" dirty="0" err="1"/>
            <a:t>Social</a:t>
          </a:r>
          <a:r>
            <a:rPr lang="de-DE" dirty="0"/>
            <a:t> Services</a:t>
          </a:r>
        </a:p>
      </dgm:t>
    </dgm:pt>
    <dgm:pt modelId="{0792F72A-59F0-4941-BD76-AEDA143A04F4}" type="parTrans" cxnId="{BA303254-AA40-4899-97A3-D82DA65E801D}">
      <dgm:prSet/>
      <dgm:spPr/>
      <dgm:t>
        <a:bodyPr/>
        <a:lstStyle/>
        <a:p>
          <a:endParaRPr lang="de-DE"/>
        </a:p>
      </dgm:t>
    </dgm:pt>
    <dgm:pt modelId="{419DC1B0-287B-4DE9-8078-E7CDF8488413}" type="sibTrans" cxnId="{BA303254-AA40-4899-97A3-D82DA65E801D}">
      <dgm:prSet/>
      <dgm:spPr/>
      <dgm:t>
        <a:bodyPr/>
        <a:lstStyle/>
        <a:p>
          <a:endParaRPr lang="de-DE"/>
        </a:p>
      </dgm:t>
    </dgm:pt>
    <dgm:pt modelId="{E2F4C5AD-A042-4D54-9546-F5E22C4787BB}">
      <dgm:prSet phldrT="[Text]"/>
      <dgm:spPr>
        <a:solidFill>
          <a:schemeClr val="accent2"/>
        </a:solidFill>
      </dgm:spPr>
      <dgm:t>
        <a:bodyPr/>
        <a:lstStyle/>
        <a:p>
          <a:r>
            <a:rPr lang="de-DE" dirty="0"/>
            <a:t>Farm</a:t>
          </a:r>
        </a:p>
      </dgm:t>
    </dgm:pt>
    <dgm:pt modelId="{1764644B-6275-42B9-8D24-15279EEBCA5D}" type="parTrans" cxnId="{FCEECB39-AC55-41ED-B40E-27AC64B966CF}">
      <dgm:prSet/>
      <dgm:spPr/>
      <dgm:t>
        <a:bodyPr/>
        <a:lstStyle/>
        <a:p>
          <a:endParaRPr lang="de-DE"/>
        </a:p>
      </dgm:t>
    </dgm:pt>
    <dgm:pt modelId="{8F7B64BF-8494-439D-98D2-CC1F1AC5E705}" type="sibTrans" cxnId="{FCEECB39-AC55-41ED-B40E-27AC64B966CF}">
      <dgm:prSet/>
      <dgm:spPr/>
      <dgm:t>
        <a:bodyPr/>
        <a:lstStyle/>
        <a:p>
          <a:endParaRPr lang="de-DE"/>
        </a:p>
      </dgm:t>
    </dgm:pt>
    <dgm:pt modelId="{5269ED61-BB58-4794-9B1E-82374C865685}" type="pres">
      <dgm:prSet presAssocID="{A7B88BFB-8837-424C-B137-98E51A26F4FE}" presName="Name0" presStyleCnt="0">
        <dgm:presLayoutVars>
          <dgm:chMax val="7"/>
          <dgm:resizeHandles val="exact"/>
        </dgm:presLayoutVars>
      </dgm:prSet>
      <dgm:spPr/>
    </dgm:pt>
    <dgm:pt modelId="{D466BF4F-033F-4170-BDF6-00A514B8E8CE}" type="pres">
      <dgm:prSet presAssocID="{A7B88BFB-8837-424C-B137-98E51A26F4FE}" presName="comp1" presStyleCnt="0"/>
      <dgm:spPr/>
    </dgm:pt>
    <dgm:pt modelId="{0ADF217F-3962-48D4-927F-FDD595CB4133}" type="pres">
      <dgm:prSet presAssocID="{A7B88BFB-8837-424C-B137-98E51A26F4FE}" presName="circle1" presStyleLbl="node1" presStyleIdx="0" presStyleCnt="2" custLinFactNeighborX="26969"/>
      <dgm:spPr/>
    </dgm:pt>
    <dgm:pt modelId="{46F5B97F-D2FF-4FAE-BE6C-2F05F5085B23}" type="pres">
      <dgm:prSet presAssocID="{A7B88BFB-8837-424C-B137-98E51A26F4FE}" presName="c1text" presStyleLbl="node1" presStyleIdx="0" presStyleCnt="2">
        <dgm:presLayoutVars>
          <dgm:bulletEnabled val="1"/>
        </dgm:presLayoutVars>
      </dgm:prSet>
      <dgm:spPr/>
    </dgm:pt>
    <dgm:pt modelId="{6E25191D-513F-43EC-B9D5-54628AF0D523}" type="pres">
      <dgm:prSet presAssocID="{A7B88BFB-8837-424C-B137-98E51A26F4FE}" presName="comp2" presStyleCnt="0"/>
      <dgm:spPr/>
    </dgm:pt>
    <dgm:pt modelId="{86217D03-71D8-4A5C-B9FA-1DF45319AECE}" type="pres">
      <dgm:prSet presAssocID="{A7B88BFB-8837-424C-B137-98E51A26F4FE}" presName="circle2" presStyleLbl="node1" presStyleIdx="1" presStyleCnt="2" custFlipHor="1" custScaleX="51000" custScaleY="49167" custLinFactNeighborX="13765" custLinFactNeighborY="-2218"/>
      <dgm:spPr/>
    </dgm:pt>
    <dgm:pt modelId="{1EA44F74-3170-491F-9C00-C07D774F5B67}" type="pres">
      <dgm:prSet presAssocID="{A7B88BFB-8837-424C-B137-98E51A26F4FE}" presName="c2text" presStyleLbl="node1" presStyleIdx="1" presStyleCnt="2">
        <dgm:presLayoutVars>
          <dgm:bulletEnabled val="1"/>
        </dgm:presLayoutVars>
      </dgm:prSet>
      <dgm:spPr/>
    </dgm:pt>
  </dgm:ptLst>
  <dgm:cxnLst>
    <dgm:cxn modelId="{FCEECB39-AC55-41ED-B40E-27AC64B966CF}" srcId="{A7B88BFB-8837-424C-B137-98E51A26F4FE}" destId="{E2F4C5AD-A042-4D54-9546-F5E22C4787BB}" srcOrd="1" destOrd="0" parTransId="{1764644B-6275-42B9-8D24-15279EEBCA5D}" sibTransId="{8F7B64BF-8494-439D-98D2-CC1F1AC5E705}"/>
    <dgm:cxn modelId="{D774E364-D10C-40B0-B3D7-934BE3391B6A}" type="presOf" srcId="{1CEE9394-9F3D-49A9-AAA4-1F6596AF1890}" destId="{46F5B97F-D2FF-4FAE-BE6C-2F05F5085B23}" srcOrd="1" destOrd="0" presId="urn:microsoft.com/office/officeart/2005/8/layout/venn2"/>
    <dgm:cxn modelId="{BA303254-AA40-4899-97A3-D82DA65E801D}" srcId="{A7B88BFB-8837-424C-B137-98E51A26F4FE}" destId="{1CEE9394-9F3D-49A9-AAA4-1F6596AF1890}" srcOrd="0" destOrd="0" parTransId="{0792F72A-59F0-4941-BD76-AEDA143A04F4}" sibTransId="{419DC1B0-287B-4DE9-8078-E7CDF8488413}"/>
    <dgm:cxn modelId="{92E53D54-F696-4B8C-9E71-89D4F44DE139}" type="presOf" srcId="{E2F4C5AD-A042-4D54-9546-F5E22C4787BB}" destId="{86217D03-71D8-4A5C-B9FA-1DF45319AECE}" srcOrd="0" destOrd="0" presId="urn:microsoft.com/office/officeart/2005/8/layout/venn2"/>
    <dgm:cxn modelId="{4CCE7059-A862-4529-83DD-CC223DAA4169}" type="presOf" srcId="{A7B88BFB-8837-424C-B137-98E51A26F4FE}" destId="{5269ED61-BB58-4794-9B1E-82374C865685}" srcOrd="0" destOrd="0" presId="urn:microsoft.com/office/officeart/2005/8/layout/venn2"/>
    <dgm:cxn modelId="{B5259082-25D7-41D5-BC80-3F2D3A605F23}" type="presOf" srcId="{1CEE9394-9F3D-49A9-AAA4-1F6596AF1890}" destId="{0ADF217F-3962-48D4-927F-FDD595CB4133}" srcOrd="0" destOrd="0" presId="urn:microsoft.com/office/officeart/2005/8/layout/venn2"/>
    <dgm:cxn modelId="{56664FE6-7A8C-49CA-8547-FCF2EA1DD8E7}" type="presOf" srcId="{E2F4C5AD-A042-4D54-9546-F5E22C4787BB}" destId="{1EA44F74-3170-491F-9C00-C07D774F5B67}" srcOrd="1" destOrd="0" presId="urn:microsoft.com/office/officeart/2005/8/layout/venn2"/>
    <dgm:cxn modelId="{B595DDDB-B093-4CB5-971A-D86B6F6D3DE5}" type="presParOf" srcId="{5269ED61-BB58-4794-9B1E-82374C865685}" destId="{D466BF4F-033F-4170-BDF6-00A514B8E8CE}" srcOrd="0" destOrd="0" presId="urn:microsoft.com/office/officeart/2005/8/layout/venn2"/>
    <dgm:cxn modelId="{6F72C75D-AADE-406D-B97D-EC661E02CF63}" type="presParOf" srcId="{D466BF4F-033F-4170-BDF6-00A514B8E8CE}" destId="{0ADF217F-3962-48D4-927F-FDD595CB4133}" srcOrd="0" destOrd="0" presId="urn:microsoft.com/office/officeart/2005/8/layout/venn2"/>
    <dgm:cxn modelId="{8CA74BA4-0630-4CC6-857C-8C68C3668DF1}" type="presParOf" srcId="{D466BF4F-033F-4170-BDF6-00A514B8E8CE}" destId="{46F5B97F-D2FF-4FAE-BE6C-2F05F5085B23}" srcOrd="1" destOrd="0" presId="urn:microsoft.com/office/officeart/2005/8/layout/venn2"/>
    <dgm:cxn modelId="{D3F4C8FB-187D-4960-9C12-273715157FC4}" type="presParOf" srcId="{5269ED61-BB58-4794-9B1E-82374C865685}" destId="{6E25191D-513F-43EC-B9D5-54628AF0D523}" srcOrd="1" destOrd="0" presId="urn:microsoft.com/office/officeart/2005/8/layout/venn2"/>
    <dgm:cxn modelId="{A3A3A4D1-5AE7-4607-BA25-855AF4A8EE74}" type="presParOf" srcId="{6E25191D-513F-43EC-B9D5-54628AF0D523}" destId="{86217D03-71D8-4A5C-B9FA-1DF45319AECE}" srcOrd="0" destOrd="0" presId="urn:microsoft.com/office/officeart/2005/8/layout/venn2"/>
    <dgm:cxn modelId="{C6D469C5-7088-465E-8C8F-F0F2B6EE6471}" type="presParOf" srcId="{6E25191D-513F-43EC-B9D5-54628AF0D523}" destId="{1EA44F74-3170-491F-9C00-C07D774F5B6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4920A0-3501-48B8-A7CD-2525F92D02AA}" type="doc">
      <dgm:prSet loTypeId="urn:microsoft.com/office/officeart/2005/8/layout/venn1" loCatId="relationship" qsTypeId="urn:microsoft.com/office/officeart/2005/8/quickstyle/3d4" qsCatId="3D" csTypeId="urn:microsoft.com/office/officeart/2005/8/colors/accent1_2" csCatId="accent1" phldr="1"/>
      <dgm:spPr/>
    </dgm:pt>
    <dgm:pt modelId="{CA6C9B7A-10C7-4921-936B-A11B738DAE82}">
      <dgm:prSet phldrT="[Text]" custT="1"/>
      <dgm:spPr>
        <a:solidFill>
          <a:schemeClr val="accent2">
            <a:alpha val="50000"/>
          </a:schemeClr>
        </a:solidFill>
      </dgm:spPr>
      <dgm:t>
        <a:bodyPr/>
        <a:lstStyle/>
        <a:p>
          <a:r>
            <a:rPr lang="de-DE" sz="2000">
              <a:latin typeface="Arial" panose="020B0604020202020204" pitchFamily="34" charset="0"/>
              <a:cs typeface="Arial" panose="020B0604020202020204" pitchFamily="34" charset="0"/>
            </a:rPr>
            <a:t>farm</a:t>
          </a:r>
          <a:endParaRPr lang="de-DE" sz="4900" dirty="0">
            <a:latin typeface="Arial" panose="020B0604020202020204" pitchFamily="34" charset="0"/>
            <a:cs typeface="Arial" panose="020B0604020202020204" pitchFamily="34" charset="0"/>
          </a:endParaRPr>
        </a:p>
      </dgm:t>
    </dgm:pt>
    <dgm:pt modelId="{F40ADE71-F3C5-4A7D-83B3-8C99F80CD324}" type="parTrans" cxnId="{2D209C0F-9E88-490A-AEF6-B7B7C5B69383}">
      <dgm:prSet/>
      <dgm:spPr/>
      <dgm:t>
        <a:bodyPr/>
        <a:lstStyle/>
        <a:p>
          <a:endParaRPr lang="de-DE"/>
        </a:p>
      </dgm:t>
    </dgm:pt>
    <dgm:pt modelId="{9580849E-B7E7-45ED-98AD-73CC0FDA511F}" type="sibTrans" cxnId="{2D209C0F-9E88-490A-AEF6-B7B7C5B69383}">
      <dgm:prSet/>
      <dgm:spPr/>
      <dgm:t>
        <a:bodyPr/>
        <a:lstStyle/>
        <a:p>
          <a:endParaRPr lang="de-DE"/>
        </a:p>
      </dgm:t>
    </dgm:pt>
    <dgm:pt modelId="{35F37533-F3E2-4F69-9F14-291E1EF72817}">
      <dgm:prSet phldrT="[Text]" custT="1"/>
      <dgm:spPr>
        <a:solidFill>
          <a:schemeClr val="accent6">
            <a:alpha val="50000"/>
          </a:schemeClr>
        </a:solidFill>
      </dgm:spPr>
      <dgm:t>
        <a:bodyPr/>
        <a:lstStyle/>
        <a:p>
          <a:r>
            <a:rPr lang="de-DE" sz="2000" dirty="0" err="1">
              <a:latin typeface="Arial" panose="020B0604020202020204" pitchFamily="34" charset="0"/>
              <a:cs typeface="Arial" panose="020B0604020202020204" pitchFamily="34" charset="0"/>
            </a:rPr>
            <a:t>Social</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services</a:t>
          </a:r>
          <a:endParaRPr lang="de-DE" sz="2000" dirty="0">
            <a:latin typeface="Arial" panose="020B0604020202020204" pitchFamily="34" charset="0"/>
            <a:cs typeface="Arial" panose="020B0604020202020204" pitchFamily="34" charset="0"/>
          </a:endParaRPr>
        </a:p>
      </dgm:t>
    </dgm:pt>
    <dgm:pt modelId="{50B2DCAE-F83E-4863-88D8-1D3396AA0437}" type="parTrans" cxnId="{EBAAF061-4E38-4681-9650-F397BDD4D729}">
      <dgm:prSet/>
      <dgm:spPr/>
      <dgm:t>
        <a:bodyPr/>
        <a:lstStyle/>
        <a:p>
          <a:endParaRPr lang="de-DE"/>
        </a:p>
      </dgm:t>
    </dgm:pt>
    <dgm:pt modelId="{2C6DBB30-E3C2-488E-AAB3-3FA7D8B2640C}" type="sibTrans" cxnId="{EBAAF061-4E38-4681-9650-F397BDD4D729}">
      <dgm:prSet/>
      <dgm:spPr/>
      <dgm:t>
        <a:bodyPr/>
        <a:lstStyle/>
        <a:p>
          <a:endParaRPr lang="de-DE"/>
        </a:p>
      </dgm:t>
    </dgm:pt>
    <dgm:pt modelId="{F07032E3-433C-4336-AF12-6C6E2ABCE932}" type="pres">
      <dgm:prSet presAssocID="{4E4920A0-3501-48B8-A7CD-2525F92D02AA}" presName="compositeShape" presStyleCnt="0">
        <dgm:presLayoutVars>
          <dgm:chMax val="7"/>
          <dgm:dir/>
          <dgm:resizeHandles val="exact"/>
        </dgm:presLayoutVars>
      </dgm:prSet>
      <dgm:spPr/>
    </dgm:pt>
    <dgm:pt modelId="{BD12C43A-B898-442B-8756-9EBECCE9EF13}" type="pres">
      <dgm:prSet presAssocID="{CA6C9B7A-10C7-4921-936B-A11B738DAE82}" presName="circ1" presStyleLbl="vennNode1" presStyleIdx="0" presStyleCnt="2"/>
      <dgm:spPr/>
    </dgm:pt>
    <dgm:pt modelId="{1712C508-9F48-4AA2-8EE3-A576476A7623}" type="pres">
      <dgm:prSet presAssocID="{CA6C9B7A-10C7-4921-936B-A11B738DAE82}" presName="circ1Tx" presStyleLbl="revTx" presStyleIdx="0" presStyleCnt="0">
        <dgm:presLayoutVars>
          <dgm:chMax val="0"/>
          <dgm:chPref val="0"/>
          <dgm:bulletEnabled val="1"/>
        </dgm:presLayoutVars>
      </dgm:prSet>
      <dgm:spPr/>
    </dgm:pt>
    <dgm:pt modelId="{8F2A99CF-1A94-4209-962A-AD43941C77D3}" type="pres">
      <dgm:prSet presAssocID="{35F37533-F3E2-4F69-9F14-291E1EF72817}" presName="circ2" presStyleLbl="vennNode1" presStyleIdx="1" presStyleCnt="2" custLinFactNeighborX="958" custLinFactNeighborY="-958"/>
      <dgm:spPr/>
    </dgm:pt>
    <dgm:pt modelId="{75EFEC72-4F13-4A1D-AF36-19A50B77F518}" type="pres">
      <dgm:prSet presAssocID="{35F37533-F3E2-4F69-9F14-291E1EF72817}" presName="circ2Tx" presStyleLbl="revTx" presStyleIdx="0" presStyleCnt="0">
        <dgm:presLayoutVars>
          <dgm:chMax val="0"/>
          <dgm:chPref val="0"/>
          <dgm:bulletEnabled val="1"/>
        </dgm:presLayoutVars>
      </dgm:prSet>
      <dgm:spPr/>
    </dgm:pt>
  </dgm:ptLst>
  <dgm:cxnLst>
    <dgm:cxn modelId="{2D209C0F-9E88-490A-AEF6-B7B7C5B69383}" srcId="{4E4920A0-3501-48B8-A7CD-2525F92D02AA}" destId="{CA6C9B7A-10C7-4921-936B-A11B738DAE82}" srcOrd="0" destOrd="0" parTransId="{F40ADE71-F3C5-4A7D-83B3-8C99F80CD324}" sibTransId="{9580849E-B7E7-45ED-98AD-73CC0FDA511F}"/>
    <dgm:cxn modelId="{EE686B38-6211-4988-A211-7ABDDFFDAF34}" type="presOf" srcId="{35F37533-F3E2-4F69-9F14-291E1EF72817}" destId="{8F2A99CF-1A94-4209-962A-AD43941C77D3}" srcOrd="0" destOrd="0" presId="urn:microsoft.com/office/officeart/2005/8/layout/venn1"/>
    <dgm:cxn modelId="{EBAAF061-4E38-4681-9650-F397BDD4D729}" srcId="{4E4920A0-3501-48B8-A7CD-2525F92D02AA}" destId="{35F37533-F3E2-4F69-9F14-291E1EF72817}" srcOrd="1" destOrd="0" parTransId="{50B2DCAE-F83E-4863-88D8-1D3396AA0437}" sibTransId="{2C6DBB30-E3C2-488E-AAB3-3FA7D8B2640C}"/>
    <dgm:cxn modelId="{A2F53F67-931F-43AC-A6C2-155DD176CA38}" type="presOf" srcId="{35F37533-F3E2-4F69-9F14-291E1EF72817}" destId="{75EFEC72-4F13-4A1D-AF36-19A50B77F518}" srcOrd="1" destOrd="0" presId="urn:microsoft.com/office/officeart/2005/8/layout/venn1"/>
    <dgm:cxn modelId="{69917378-EB96-4C4C-8091-FE529C07B68F}" type="presOf" srcId="{CA6C9B7A-10C7-4921-936B-A11B738DAE82}" destId="{1712C508-9F48-4AA2-8EE3-A576476A7623}" srcOrd="1" destOrd="0" presId="urn:microsoft.com/office/officeart/2005/8/layout/venn1"/>
    <dgm:cxn modelId="{050CEEB6-C751-4173-BF24-CFACA16E7EAC}" type="presOf" srcId="{4E4920A0-3501-48B8-A7CD-2525F92D02AA}" destId="{F07032E3-433C-4336-AF12-6C6E2ABCE932}" srcOrd="0" destOrd="0" presId="urn:microsoft.com/office/officeart/2005/8/layout/venn1"/>
    <dgm:cxn modelId="{58E09BE2-6D6E-4EFF-B0BD-C26D080F1FF9}" type="presOf" srcId="{CA6C9B7A-10C7-4921-936B-A11B738DAE82}" destId="{BD12C43A-B898-442B-8756-9EBECCE9EF13}" srcOrd="0" destOrd="0" presId="urn:microsoft.com/office/officeart/2005/8/layout/venn1"/>
    <dgm:cxn modelId="{6FA70068-B9E2-4976-9ACA-2C2A05BFAAE8}" type="presParOf" srcId="{F07032E3-433C-4336-AF12-6C6E2ABCE932}" destId="{BD12C43A-B898-442B-8756-9EBECCE9EF13}" srcOrd="0" destOrd="0" presId="urn:microsoft.com/office/officeart/2005/8/layout/venn1"/>
    <dgm:cxn modelId="{F499BE1A-E9A2-40E3-9B5C-C0A93589263E}" type="presParOf" srcId="{F07032E3-433C-4336-AF12-6C6E2ABCE932}" destId="{1712C508-9F48-4AA2-8EE3-A576476A7623}" srcOrd="1" destOrd="0" presId="urn:microsoft.com/office/officeart/2005/8/layout/venn1"/>
    <dgm:cxn modelId="{8F1B362D-C6C3-4F9E-B33A-602B7E3E8B53}" type="presParOf" srcId="{F07032E3-433C-4336-AF12-6C6E2ABCE932}" destId="{8F2A99CF-1A94-4209-962A-AD43941C77D3}" srcOrd="2" destOrd="0" presId="urn:microsoft.com/office/officeart/2005/8/layout/venn1"/>
    <dgm:cxn modelId="{8DFF0819-FB17-426F-A4F8-9FB01AA5B5A6}" type="presParOf" srcId="{F07032E3-433C-4336-AF12-6C6E2ABCE932}" destId="{75EFEC72-4F13-4A1D-AF36-19A50B77F51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CBFAF-A8D6-4F7C-A1F7-BC2A22488338}">
      <dsp:nvSpPr>
        <dsp:cNvPr id="0" name=""/>
        <dsp:cNvSpPr/>
      </dsp:nvSpPr>
      <dsp:spPr>
        <a:xfrm>
          <a:off x="523186" y="0"/>
          <a:ext cx="3298163" cy="3298163"/>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bg1"/>
              </a:solidFill>
            </a:rPr>
            <a:t>Farm</a:t>
          </a:r>
        </a:p>
      </dsp:txBody>
      <dsp:txXfrm>
        <a:off x="1306500" y="247362"/>
        <a:ext cx="1731535" cy="560687"/>
      </dsp:txXfrm>
    </dsp:sp>
    <dsp:sp modelId="{B3A561D6-8A8B-485A-9664-50D67145BC7A}">
      <dsp:nvSpPr>
        <dsp:cNvPr id="0" name=""/>
        <dsp:cNvSpPr/>
      </dsp:nvSpPr>
      <dsp:spPr>
        <a:xfrm>
          <a:off x="1377271" y="1261567"/>
          <a:ext cx="1589994" cy="1599567"/>
        </a:xfrm>
        <a:prstGeom prst="ellipse">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DE" sz="1800" kern="1200" dirty="0" err="1"/>
            <a:t>Social</a:t>
          </a:r>
          <a:r>
            <a:rPr lang="de-DE" sz="1800" kern="1200" dirty="0"/>
            <a:t> Services</a:t>
          </a:r>
        </a:p>
      </dsp:txBody>
      <dsp:txXfrm>
        <a:off x="1610120" y="1661459"/>
        <a:ext cx="1124296" cy="799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F217F-3962-48D4-927F-FDD595CB4133}">
      <dsp:nvSpPr>
        <dsp:cNvPr id="0" name=""/>
        <dsp:cNvSpPr/>
      </dsp:nvSpPr>
      <dsp:spPr>
        <a:xfrm>
          <a:off x="0" y="183514"/>
          <a:ext cx="3642360" cy="3642360"/>
        </a:xfrm>
        <a:prstGeom prst="ellipse">
          <a:avLst/>
        </a:prstGeom>
        <a:solidFill>
          <a:schemeClr val="accent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DE" sz="2100" kern="1200" dirty="0" err="1"/>
            <a:t>Social</a:t>
          </a:r>
          <a:r>
            <a:rPr lang="de-DE" sz="2100" kern="1200" dirty="0"/>
            <a:t> Services</a:t>
          </a:r>
        </a:p>
      </dsp:txBody>
      <dsp:txXfrm>
        <a:off x="865060" y="456692"/>
        <a:ext cx="1912239" cy="619201"/>
      </dsp:txXfrm>
    </dsp:sp>
    <dsp:sp modelId="{86217D03-71D8-4A5C-B9FA-1DF45319AECE}">
      <dsp:nvSpPr>
        <dsp:cNvPr id="0" name=""/>
        <dsp:cNvSpPr/>
      </dsp:nvSpPr>
      <dsp:spPr>
        <a:xfrm flipH="1">
          <a:off x="1500606" y="1727834"/>
          <a:ext cx="1393202" cy="1343129"/>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DE" sz="2100" kern="1200" dirty="0"/>
            <a:t>Farm</a:t>
          </a:r>
        </a:p>
      </dsp:txBody>
      <dsp:txXfrm>
        <a:off x="1704636" y="2063617"/>
        <a:ext cx="985143" cy="671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2C43A-B898-442B-8756-9EBECCE9EF13}">
      <dsp:nvSpPr>
        <dsp:cNvPr id="0" name=""/>
        <dsp:cNvSpPr/>
      </dsp:nvSpPr>
      <dsp:spPr>
        <a:xfrm>
          <a:off x="93684" y="266570"/>
          <a:ext cx="2310892" cy="2310892"/>
        </a:xfrm>
        <a:prstGeom prst="ellipse">
          <a:avLst/>
        </a:prstGeom>
        <a:solidFill>
          <a:schemeClr val="accent2">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a:latin typeface="Arial" panose="020B0604020202020204" pitchFamily="34" charset="0"/>
              <a:cs typeface="Arial" panose="020B0604020202020204" pitchFamily="34" charset="0"/>
            </a:rPr>
            <a:t>farm</a:t>
          </a:r>
          <a:endParaRPr lang="de-DE" sz="4900" kern="1200" dirty="0">
            <a:latin typeface="Arial" panose="020B0604020202020204" pitchFamily="34" charset="0"/>
            <a:cs typeface="Arial" panose="020B0604020202020204" pitchFamily="34" charset="0"/>
          </a:endParaRPr>
        </a:p>
      </dsp:txBody>
      <dsp:txXfrm>
        <a:off x="416377" y="539073"/>
        <a:ext cx="1332406" cy="1765885"/>
      </dsp:txXfrm>
    </dsp:sp>
    <dsp:sp modelId="{8F2A99CF-1A94-4209-962A-AD43941C77D3}">
      <dsp:nvSpPr>
        <dsp:cNvPr id="0" name=""/>
        <dsp:cNvSpPr/>
      </dsp:nvSpPr>
      <dsp:spPr>
        <a:xfrm>
          <a:off x="1781331" y="244431"/>
          <a:ext cx="2310892" cy="2310892"/>
        </a:xfrm>
        <a:prstGeom prst="ellipse">
          <a:avLst/>
        </a:prstGeom>
        <a:solidFill>
          <a:schemeClr val="accent6">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err="1">
              <a:latin typeface="Arial" panose="020B0604020202020204" pitchFamily="34" charset="0"/>
              <a:cs typeface="Arial" panose="020B0604020202020204" pitchFamily="34" charset="0"/>
            </a:rPr>
            <a:t>Social</a:t>
          </a:r>
          <a:r>
            <a:rPr lang="de-DE" sz="2000" kern="1200" dirty="0">
              <a:latin typeface="Arial" panose="020B0604020202020204" pitchFamily="34" charset="0"/>
              <a:cs typeface="Arial" panose="020B0604020202020204" pitchFamily="34" charset="0"/>
            </a:rPr>
            <a:t> </a:t>
          </a:r>
          <a:r>
            <a:rPr lang="de-DE" sz="2000" kern="1200" dirty="0" err="1">
              <a:latin typeface="Arial" panose="020B0604020202020204" pitchFamily="34" charset="0"/>
              <a:cs typeface="Arial" panose="020B0604020202020204" pitchFamily="34" charset="0"/>
            </a:rPr>
            <a:t>services</a:t>
          </a:r>
          <a:endParaRPr lang="de-DE" sz="2000" kern="1200" dirty="0">
            <a:latin typeface="Arial" panose="020B0604020202020204" pitchFamily="34" charset="0"/>
            <a:cs typeface="Arial" panose="020B0604020202020204" pitchFamily="34" charset="0"/>
          </a:endParaRPr>
        </a:p>
      </dsp:txBody>
      <dsp:txXfrm>
        <a:off x="2437125" y="516935"/>
        <a:ext cx="1332406" cy="176588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a:t>
            </a:fld>
            <a:endParaRPr lang="en-GB"/>
          </a:p>
        </p:txBody>
      </p:sp>
    </p:spTree>
    <p:extLst>
      <p:ext uri="{BB962C8B-B14F-4D97-AF65-F5344CB8AC3E}">
        <p14:creationId xmlns:p14="http://schemas.microsoft.com/office/powerpoint/2010/main" val="223762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An agricultural enterprise or its manager and a social institution act jointly as service providers. The range of tasks of the partners can vary.</a:t>
            </a:r>
            <a:endParaRPr lang="de-DE"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most cases, agriculture provides the appropriate setting for a place of work, housing or therapy. The corresponding social service can be provided by the farmer alone or in cooperation with the social institution: The agricultural partner provides the living space, the catering and the necessary daily care. The social service provider talks to the clients and, if necessary, also with the farmer during regular visits to the farm, in order to tailor the social services as closely as possible to the needs of the people being cared for. The social service provider is also responsible for communication with the cost bearer, the billing of the services and the administrative handling of the offer.</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11</a:t>
            </a:fld>
            <a:endParaRPr lang="en-GB"/>
          </a:p>
        </p:txBody>
      </p:sp>
    </p:spTree>
    <p:extLst>
      <p:ext uri="{BB962C8B-B14F-4D97-AF65-F5344CB8AC3E}">
        <p14:creationId xmlns:p14="http://schemas.microsoft.com/office/powerpoint/2010/main" val="265996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Generally spoken a correct basis attitude, sufficiently social skills, affinity and experience</a:t>
            </a:r>
          </a:p>
          <a:p>
            <a:r>
              <a:rPr lang="en-US" sz="1200" b="0" i="0" u="none" strike="noStrike" kern="1200" baseline="0" dirty="0">
                <a:solidFill>
                  <a:schemeClr val="tx1"/>
                </a:solidFill>
                <a:latin typeface="+mn-lt"/>
                <a:ea typeface="+mn-ea"/>
                <a:cs typeface="+mn-cs"/>
              </a:rPr>
              <a:t>with the target group is more important than having specific diplomas. There are several possibilities to require necessary knowledge and skills. </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13</a:t>
            </a:fld>
            <a:endParaRPr lang="en-GB"/>
          </a:p>
        </p:txBody>
      </p:sp>
    </p:spTree>
    <p:extLst>
      <p:ext uri="{BB962C8B-B14F-4D97-AF65-F5344CB8AC3E}">
        <p14:creationId xmlns:p14="http://schemas.microsoft.com/office/powerpoint/2010/main" val="385967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The combination of social work and agriculture requires a high level of qualification.</a:t>
            </a:r>
          </a:p>
          <a:p>
            <a:r>
              <a:rPr lang="en-AU" sz="1200" kern="1200" dirty="0">
                <a:solidFill>
                  <a:schemeClr val="tx1"/>
                </a:solidFill>
                <a:effectLst/>
                <a:latin typeface="+mn-lt"/>
                <a:ea typeface="+mn-ea"/>
                <a:cs typeface="+mn-cs"/>
              </a:rPr>
              <a:t>On a farm that is new to social farming, the staff is most likely to have training in the agricultural field. In order to instruct and guide the participants in the work, additional professionals from the social sector must be present. </a:t>
            </a:r>
            <a:endParaRPr lang="de-DE"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Essential areas of knowledge of the farmer that must be taken into account are, for example, the work-pedagogical processing of agricultural activities or the knowledge of which activities the participants can be entrusted with according to their needs and abilities. </a:t>
            </a:r>
          </a:p>
          <a:p>
            <a:r>
              <a:rPr lang="en-US" sz="1200" b="0" i="0" u="none" strike="noStrike" kern="1200" baseline="0" dirty="0">
                <a:solidFill>
                  <a:schemeClr val="tx1"/>
                </a:solidFill>
                <a:latin typeface="+mn-lt"/>
                <a:ea typeface="+mn-ea"/>
                <a:cs typeface="+mn-cs"/>
              </a:rPr>
              <a:t>Beside the conventional care education and training, there are for example also courses, </a:t>
            </a:r>
            <a:r>
              <a:rPr lang="en-US" sz="1200" b="0" i="0" u="none" strike="noStrike" kern="1200" baseline="0" dirty="0" err="1">
                <a:solidFill>
                  <a:schemeClr val="tx1"/>
                </a:solidFill>
                <a:latin typeface="+mn-lt"/>
                <a:ea typeface="+mn-ea"/>
                <a:cs typeface="+mn-cs"/>
              </a:rPr>
              <a:t>focussed</a:t>
            </a:r>
            <a:r>
              <a:rPr lang="en-US" sz="1200" b="0" i="0" u="none" strike="noStrike" kern="1200" baseline="0" dirty="0">
                <a:solidFill>
                  <a:schemeClr val="tx1"/>
                </a:solidFill>
                <a:latin typeface="+mn-lt"/>
                <a:ea typeface="+mn-ea"/>
                <a:cs typeface="+mn-cs"/>
              </a:rPr>
              <a:t> on starting a social farm and guidance of participants. </a:t>
            </a:r>
            <a:endParaRPr lang="de-DE" dirty="0"/>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14</a:t>
            </a:fld>
            <a:endParaRPr lang="en-GB"/>
          </a:p>
        </p:txBody>
      </p:sp>
    </p:spTree>
    <p:extLst>
      <p:ext uri="{BB962C8B-B14F-4D97-AF65-F5344CB8AC3E}">
        <p14:creationId xmlns:p14="http://schemas.microsoft.com/office/powerpoint/2010/main" val="107095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15</a:t>
            </a:fld>
            <a:endParaRPr lang="en-GB"/>
          </a:p>
        </p:txBody>
      </p:sp>
    </p:spTree>
    <p:extLst>
      <p:ext uri="{BB962C8B-B14F-4D97-AF65-F5344CB8AC3E}">
        <p14:creationId xmlns:p14="http://schemas.microsoft.com/office/powerpoint/2010/main" val="3977092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Employment in social agriculture requires strongly developed personal skills. With any target group, it is important to be able to </a:t>
            </a:r>
            <a:r>
              <a:rPr lang="en-AU" sz="1200" b="1" kern="1200" dirty="0">
                <a:solidFill>
                  <a:schemeClr val="tx1"/>
                </a:solidFill>
                <a:effectLst/>
                <a:latin typeface="+mn-lt"/>
                <a:ea typeface="+mn-ea"/>
                <a:cs typeface="+mn-cs"/>
              </a:rPr>
              <a:t>empathize</a:t>
            </a:r>
            <a:r>
              <a:rPr lang="en-AU" sz="1200" kern="1200" dirty="0">
                <a:solidFill>
                  <a:schemeClr val="tx1"/>
                </a:solidFill>
                <a:effectLst/>
                <a:latin typeface="+mn-lt"/>
                <a:ea typeface="+mn-ea"/>
                <a:cs typeface="+mn-cs"/>
              </a:rPr>
              <a:t>. If you for instance look at supervising refugees, it is sometimes difficult to understand their side of the story because supervisors have not often been in situations of war and violence. Directly linked to this is the ability to be open to people and, in the case of refugees, to other cultures and their stories.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16</a:t>
            </a:fld>
            <a:endParaRPr lang="en-GB"/>
          </a:p>
        </p:txBody>
      </p:sp>
    </p:spTree>
    <p:extLst>
      <p:ext uri="{BB962C8B-B14F-4D97-AF65-F5344CB8AC3E}">
        <p14:creationId xmlns:p14="http://schemas.microsoft.com/office/powerpoint/2010/main" val="3322485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important to be patient in working with the target group so people can take their time to learn new things and skills. </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17</a:t>
            </a:fld>
            <a:endParaRPr lang="en-GB"/>
          </a:p>
        </p:txBody>
      </p:sp>
    </p:spTree>
    <p:extLst>
      <p:ext uri="{BB962C8B-B14F-4D97-AF65-F5344CB8AC3E}">
        <p14:creationId xmlns:p14="http://schemas.microsoft.com/office/powerpoint/2010/main" val="3221503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employees must be able to handle higher levels of pressure and stress. It is important to be persistent and stable, otherwise, you will soon run into yourself as the respondents indicated. </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18</a:t>
            </a:fld>
            <a:endParaRPr lang="en-GB"/>
          </a:p>
        </p:txBody>
      </p:sp>
    </p:spTree>
    <p:extLst>
      <p:ext uri="{BB962C8B-B14F-4D97-AF65-F5344CB8AC3E}">
        <p14:creationId xmlns:p14="http://schemas.microsoft.com/office/powerpoint/2010/main" val="1854217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Authenticity</a:t>
            </a:r>
            <a:r>
              <a:rPr lang="en-GB" sz="1200" kern="1200" dirty="0">
                <a:solidFill>
                  <a:schemeClr val="tx1"/>
                </a:solidFill>
                <a:effectLst/>
                <a:latin typeface="+mn-lt"/>
                <a:ea typeface="+mn-ea"/>
                <a:cs typeface="+mn-cs"/>
              </a:rPr>
              <a:t> is important working with every target group but according to</a:t>
            </a:r>
            <a:r>
              <a:rPr lang="en-GB" sz="1200" kern="1200" baseline="0" dirty="0">
                <a:solidFill>
                  <a:schemeClr val="tx1"/>
                </a:solidFill>
                <a:effectLst/>
                <a:latin typeface="+mn-lt"/>
                <a:ea typeface="+mn-ea"/>
                <a:cs typeface="+mn-cs"/>
              </a:rPr>
              <a:t> our interviews </a:t>
            </a:r>
            <a:r>
              <a:rPr lang="en-GB" sz="1200" kern="1200" dirty="0">
                <a:solidFill>
                  <a:schemeClr val="tx1"/>
                </a:solidFill>
                <a:effectLst/>
                <a:latin typeface="+mn-lt"/>
                <a:ea typeface="+mn-ea"/>
                <a:cs typeface="+mn-cs"/>
              </a:rPr>
              <a:t>especially if you are working with youth. As one of the respondents tells:</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19</a:t>
            </a:fld>
            <a:endParaRPr lang="en-GB"/>
          </a:p>
        </p:txBody>
      </p:sp>
    </p:spTree>
    <p:extLst>
      <p:ext uri="{BB962C8B-B14F-4D97-AF65-F5344CB8AC3E}">
        <p14:creationId xmlns:p14="http://schemas.microsoft.com/office/powerpoint/2010/main" val="888553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Having an </a:t>
            </a:r>
            <a:r>
              <a:rPr lang="en-GB" sz="1200" b="1" kern="1200" dirty="0">
                <a:solidFill>
                  <a:schemeClr val="tx1"/>
                </a:solidFill>
                <a:effectLst/>
                <a:latin typeface="+mn-lt"/>
                <a:ea typeface="+mn-ea"/>
                <a:cs typeface="+mn-cs"/>
              </a:rPr>
              <a:t>open mind</a:t>
            </a:r>
            <a:r>
              <a:rPr lang="en-GB" sz="1200" kern="1200" dirty="0">
                <a:solidFill>
                  <a:schemeClr val="tx1"/>
                </a:solidFill>
                <a:effectLst/>
                <a:latin typeface="+mn-lt"/>
                <a:ea typeface="+mn-ea"/>
                <a:cs typeface="+mn-cs"/>
              </a:rPr>
              <a:t> is very important. An open mind toward participants but also toward new ideas and plans. This is related to the flexibility. As one of the social farmer tells</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20</a:t>
            </a:fld>
            <a:endParaRPr lang="en-GB"/>
          </a:p>
        </p:txBody>
      </p:sp>
    </p:spTree>
    <p:extLst>
      <p:ext uri="{BB962C8B-B14F-4D97-AF65-F5344CB8AC3E}">
        <p14:creationId xmlns:p14="http://schemas.microsoft.com/office/powerpoint/2010/main" val="1908809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Respondents who work with people with mental health problems indicate that </a:t>
            </a:r>
            <a:r>
              <a:rPr lang="en-GB" sz="1200" b="1" kern="1200" dirty="0">
                <a:solidFill>
                  <a:schemeClr val="tx1"/>
                </a:solidFill>
                <a:effectLst/>
                <a:latin typeface="+mn-lt"/>
                <a:ea typeface="+mn-ea"/>
                <a:cs typeface="+mn-cs"/>
              </a:rPr>
              <a:t>flexibility</a:t>
            </a:r>
            <a:r>
              <a:rPr lang="en-GB" sz="1200" kern="1200" dirty="0">
                <a:solidFill>
                  <a:schemeClr val="tx1"/>
                </a:solidFill>
                <a:effectLst/>
                <a:latin typeface="+mn-lt"/>
                <a:ea typeface="+mn-ea"/>
                <a:cs typeface="+mn-cs"/>
              </a:rPr>
              <a:t> is an important characteristic.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D20000C0-D88A-427B-95B4-8A9679D6D829}" type="slidenum">
              <a:rPr lang="en-GB" smtClean="0"/>
              <a:t>21</a:t>
            </a:fld>
            <a:endParaRPr lang="en-GB"/>
          </a:p>
        </p:txBody>
      </p:sp>
    </p:spTree>
    <p:extLst>
      <p:ext uri="{BB962C8B-B14F-4D97-AF65-F5344CB8AC3E}">
        <p14:creationId xmlns:p14="http://schemas.microsoft.com/office/powerpoint/2010/main" val="1422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why do farmers start a social farm? The Reasons vary from person to person, however there are some quite common motives.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3</a:t>
            </a:fld>
            <a:endParaRPr lang="en-GB"/>
          </a:p>
        </p:txBody>
      </p:sp>
    </p:spTree>
    <p:extLst>
      <p:ext uri="{BB962C8B-B14F-4D97-AF65-F5344CB8AC3E}">
        <p14:creationId xmlns:p14="http://schemas.microsoft.com/office/powerpoint/2010/main" val="1188828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Now we move a bit away from the people and look at the farm where the social farming will take place. Here again, there are detailed regulations that cannot necessarily be applied across the board to all target groups. </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22</a:t>
            </a:fld>
            <a:endParaRPr lang="en-GB"/>
          </a:p>
        </p:txBody>
      </p:sp>
    </p:spTree>
    <p:extLst>
      <p:ext uri="{BB962C8B-B14F-4D97-AF65-F5344CB8AC3E}">
        <p14:creationId xmlns:p14="http://schemas.microsoft.com/office/powerpoint/2010/main" val="2874054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A farm is not automatically suitable to serve participants. In most cases, modifications have to be made when starting a new project. These adaptations depend on the target group, the type of offer and the number of participants. A suitable break and recreation room as well as sanitary facilities are necessary in every form of offer. With an increasing number of participants, a canteen or similar large-scale catering facilities may be necessary.	</a:t>
            </a:r>
            <a:br>
              <a:rPr lang="en-AU" sz="1200" kern="1200" dirty="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23</a:t>
            </a:fld>
            <a:endParaRPr lang="en-GB"/>
          </a:p>
        </p:txBody>
      </p:sp>
    </p:spTree>
    <p:extLst>
      <p:ext uri="{BB962C8B-B14F-4D97-AF65-F5344CB8AC3E}">
        <p14:creationId xmlns:p14="http://schemas.microsoft.com/office/powerpoint/2010/main" val="536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A farm is not automatically suitable to serve participants. In most cases, modifications have to be made when starting a new project. These adaptations depend on the target group, the type of offer and the number of participants. A suitable break and recreation room as well as sanitary facilities are necessary in every form of offer. With an increasing number of participants, a canteen or similar large-scale catering facilities may be necessary.	</a:t>
            </a:r>
            <a:br>
              <a:rPr lang="en-AU" sz="1200" kern="1200" dirty="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24</a:t>
            </a:fld>
            <a:endParaRPr lang="en-GB"/>
          </a:p>
        </p:txBody>
      </p:sp>
    </p:spTree>
    <p:extLst>
      <p:ext uri="{BB962C8B-B14F-4D97-AF65-F5344CB8AC3E}">
        <p14:creationId xmlns:p14="http://schemas.microsoft.com/office/powerpoint/2010/main" val="2871015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The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oft he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planned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conscientiously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involvement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all </a:t>
            </a:r>
            <a:r>
              <a:rPr lang="de-DE" sz="1200" kern="1200" dirty="0" err="1">
                <a:solidFill>
                  <a:schemeClr val="tx1"/>
                </a:solidFill>
                <a:effectLst/>
                <a:latin typeface="+mn-lt"/>
                <a:ea typeface="+mn-ea"/>
                <a:cs typeface="+mn-cs"/>
              </a:rPr>
              <a:t>family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members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employees</a:t>
            </a:r>
            <a:r>
              <a:rPr lang="de-DE" sz="1200" kern="1200" dirty="0">
                <a:solidFill>
                  <a:schemeClr val="tx1"/>
                </a:solidFill>
                <a:effectLst/>
                <a:latin typeface="+mn-lt"/>
                <a:ea typeface="+mn-ea"/>
                <a:cs typeface="+mn-cs"/>
              </a:rPr>
              <a:t>. At least </a:t>
            </a:r>
            <a:r>
              <a:rPr lang="de-DE" sz="1200" kern="1200" dirty="0" err="1">
                <a:solidFill>
                  <a:schemeClr val="tx1"/>
                </a:solidFill>
                <a:effectLst/>
                <a:latin typeface="+mn-lt"/>
                <a:ea typeface="+mn-ea"/>
                <a:cs typeface="+mn-cs"/>
              </a:rPr>
              <a:t>one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educator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least </a:t>
            </a:r>
            <a:r>
              <a:rPr lang="de-DE" sz="1200" kern="1200" dirty="0" err="1">
                <a:solidFill>
                  <a:schemeClr val="tx1"/>
                </a:solidFill>
                <a:effectLst/>
                <a:latin typeface="+mn-lt"/>
                <a:ea typeface="+mn-ea"/>
                <a:cs typeface="+mn-cs"/>
              </a:rPr>
              <a:t>part</a:t>
            </a:r>
            <a:r>
              <a:rPr lang="de-DE" sz="1200" kern="1200" dirty="0">
                <a:solidFill>
                  <a:schemeClr val="tx1"/>
                </a:solidFill>
                <a:effectLst/>
                <a:latin typeface="+mn-lt"/>
                <a:ea typeface="+mn-ea"/>
                <a:cs typeface="+mn-cs"/>
              </a:rPr>
              <a:t>-times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site</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order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guide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appropriate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profession</a:t>
            </a:r>
            <a:r>
              <a:rPr lang="de-DE" sz="1200" kern="1200" dirty="0">
                <a:solidFill>
                  <a:schemeClr val="tx1"/>
                </a:solidFill>
                <a:effectLst/>
                <a:latin typeface="+mn-lt"/>
                <a:ea typeface="+mn-ea"/>
                <a:cs typeface="+mn-cs"/>
              </a:rPr>
              <a:t>. </a:t>
            </a:r>
          </a:p>
          <a:p>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advisable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decouple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educational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agricultural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processes</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responsible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but not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agricultural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activities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themselves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done</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farmers</a:t>
            </a:r>
            <a:r>
              <a:rPr lang="de-DE" sz="1200" kern="1200" dirty="0">
                <a:solidFill>
                  <a:schemeClr val="tx1"/>
                </a:solidFill>
                <a:effectLst/>
                <a:latin typeface="+mn-lt"/>
                <a:ea typeface="+mn-ea"/>
                <a:cs typeface="+mn-cs"/>
              </a:rPr>
              <a:t> must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aware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delays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operational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care </a:t>
            </a:r>
            <a:r>
              <a:rPr lang="de-DE" sz="1200" kern="1200" dirty="0" err="1">
                <a:solidFill>
                  <a:schemeClr val="tx1"/>
                </a:solidFill>
                <a:effectLst/>
                <a:latin typeface="+mn-lt"/>
                <a:ea typeface="+mn-ea"/>
                <a:cs typeface="+mn-cs"/>
              </a:rPr>
              <a:t>takes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lot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time. This </a:t>
            </a:r>
            <a:r>
              <a:rPr lang="de-DE" sz="1200" kern="1200" dirty="0" err="1">
                <a:solidFill>
                  <a:schemeClr val="tx1"/>
                </a:solidFill>
                <a:effectLst/>
                <a:latin typeface="+mn-lt"/>
                <a:ea typeface="+mn-ea"/>
                <a:cs typeface="+mn-cs"/>
              </a:rPr>
              <a:t>increases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required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capacities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which</a:t>
            </a:r>
            <a:r>
              <a:rPr lang="de-DE" sz="1200" kern="1200" dirty="0">
                <a:solidFill>
                  <a:schemeClr val="tx1"/>
                </a:solidFill>
                <a:effectLst/>
                <a:latin typeface="+mn-lt"/>
                <a:ea typeface="+mn-ea"/>
                <a:cs typeface="+mn-cs"/>
              </a:rPr>
              <a:t> must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taken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account</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division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Depending</a:t>
            </a:r>
            <a:r>
              <a:rPr lang="de-DE" sz="1200" kern="1200" dirty="0">
                <a:solidFill>
                  <a:schemeClr val="tx1"/>
                </a:solidFill>
                <a:effectLst/>
                <a:latin typeface="+mn-lt"/>
                <a:ea typeface="+mn-ea"/>
                <a:cs typeface="+mn-cs"/>
              </a:rPr>
              <a:t> on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target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group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possible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lack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cognitive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physical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abilities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operate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demanding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machines</a:t>
            </a:r>
            <a:r>
              <a:rPr lang="de-DE" sz="1200" kern="1200" dirty="0">
                <a:solidFill>
                  <a:schemeClr val="tx1"/>
                </a:solidFill>
                <a:effectLst/>
                <a:latin typeface="+mn-lt"/>
                <a:ea typeface="+mn-ea"/>
                <a:cs typeface="+mn-cs"/>
              </a:rPr>
              <a:t>. Technical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extensive </a:t>
            </a:r>
            <a:r>
              <a:rPr lang="de-DE" sz="1200" kern="1200" dirty="0" err="1">
                <a:solidFill>
                  <a:schemeClr val="tx1"/>
                </a:solidFill>
                <a:effectLst/>
                <a:latin typeface="+mn-lt"/>
                <a:ea typeface="+mn-ea"/>
                <a:cs typeface="+mn-cs"/>
              </a:rPr>
              <a:t>activities</a:t>
            </a:r>
            <a:r>
              <a:rPr lang="de-DE" sz="1200" kern="1200" dirty="0">
                <a:solidFill>
                  <a:schemeClr val="tx1"/>
                </a:solidFill>
                <a:effectLst/>
                <a:latin typeface="+mn-lt"/>
                <a:ea typeface="+mn-ea"/>
                <a:cs typeface="+mn-cs"/>
              </a:rPr>
              <a:t>, such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cultivation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vegetables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fruits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therefore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advantageous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operational </a:t>
            </a:r>
            <a:r>
              <a:rPr lang="de-DE" sz="1200" kern="1200" dirty="0" err="1">
                <a:solidFill>
                  <a:schemeClr val="tx1"/>
                </a:solidFill>
                <a:effectLst/>
                <a:latin typeface="+mn-lt"/>
                <a:ea typeface="+mn-ea"/>
                <a:cs typeface="+mn-cs"/>
              </a:rPr>
              <a:t>process</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As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socially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oriented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conflict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interest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between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agricultural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tasks</a:t>
            </a:r>
            <a:r>
              <a:rPr lang="de-DE" sz="1200" kern="1200" dirty="0">
                <a:solidFill>
                  <a:schemeClr val="tx1"/>
                </a:solidFill>
                <a:effectLst/>
                <a:latin typeface="+mn-lt"/>
                <a:ea typeface="+mn-ea"/>
                <a:cs typeface="+mn-cs"/>
              </a:rPr>
              <a:t>. Due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relatively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hard-working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adaptive </a:t>
            </a:r>
            <a:r>
              <a:rPr lang="de-DE" sz="1200" kern="1200" dirty="0" err="1">
                <a:solidFill>
                  <a:schemeClr val="tx1"/>
                </a:solidFill>
                <a:effectLst/>
                <a:latin typeface="+mn-lt"/>
                <a:ea typeface="+mn-ea"/>
                <a:cs typeface="+mn-cs"/>
              </a:rPr>
              <a:t>client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group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people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addictions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limits</a:t>
            </a:r>
            <a:r>
              <a:rPr lang="de-DE" sz="1200" kern="1200" dirty="0">
                <a:solidFill>
                  <a:schemeClr val="tx1"/>
                </a:solidFill>
                <a:effectLst/>
                <a:latin typeface="+mn-lt"/>
                <a:ea typeface="+mn-ea"/>
                <a:cs typeface="+mn-cs"/>
              </a:rPr>
              <a:t> do not </a:t>
            </a:r>
            <a:r>
              <a:rPr lang="de-DE" sz="1200" kern="1200" dirty="0" err="1">
                <a:solidFill>
                  <a:schemeClr val="tx1"/>
                </a:solidFill>
                <a:effectLst/>
                <a:latin typeface="+mn-lt"/>
                <a:ea typeface="+mn-ea"/>
                <a:cs typeface="+mn-cs"/>
              </a:rPr>
              <a:t>seem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great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companies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integrate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people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severe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disabilities</a:t>
            </a:r>
            <a:r>
              <a:rPr lang="de-DE" sz="1200" kern="1200" dirty="0">
                <a:solidFill>
                  <a:schemeClr val="tx1"/>
                </a:solidFill>
                <a:effectLst/>
                <a:latin typeface="+mn-lt"/>
                <a:ea typeface="+mn-ea"/>
                <a:cs typeface="+mn-cs"/>
              </a:rPr>
              <a:t>.</a:t>
            </a:r>
          </a:p>
          <a:p>
            <a:r>
              <a:rPr lang="de-DE" sz="1200" kern="1200" dirty="0" err="1">
                <a:solidFill>
                  <a:schemeClr val="tx1"/>
                </a:solidFill>
                <a:effectLst/>
                <a:latin typeface="+mn-lt"/>
                <a:ea typeface="+mn-ea"/>
                <a:cs typeface="+mn-cs"/>
              </a:rPr>
              <a:t>When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planning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repetition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breaks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rhythms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steps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learned</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steps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cycles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that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structure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in a </a:t>
            </a:r>
            <a:r>
              <a:rPr lang="de-DE" sz="1200" kern="1200" dirty="0" err="1">
                <a:solidFill>
                  <a:schemeClr val="tx1"/>
                </a:solidFill>
                <a:effectLst/>
                <a:latin typeface="+mn-lt"/>
                <a:ea typeface="+mn-ea"/>
                <a:cs typeface="+mn-cs"/>
              </a:rPr>
              <a:t>comprehensible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manner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are</a:t>
            </a:r>
            <a:r>
              <a:rPr lang="de-DE" sz="1200" kern="1200" dirty="0">
                <a:solidFill>
                  <a:schemeClr val="tx1"/>
                </a:solidFill>
                <a:effectLst/>
                <a:latin typeface="+mn-lt"/>
                <a:ea typeface="+mn-ea"/>
                <a:cs typeface="+mn-cs"/>
              </a:rPr>
              <a:t> essential. The </a:t>
            </a:r>
            <a:r>
              <a:rPr lang="de-DE" sz="1200" kern="1200" dirty="0" err="1">
                <a:solidFill>
                  <a:schemeClr val="tx1"/>
                </a:solidFill>
                <a:effectLst/>
                <a:latin typeface="+mn-lt"/>
                <a:ea typeface="+mn-ea"/>
                <a:cs typeface="+mn-cs"/>
              </a:rPr>
              <a:t>aim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most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independent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self-determined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activity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possible</a:t>
            </a:r>
            <a:r>
              <a:rPr lang="de-DE" sz="1200" kern="1200" dirty="0">
                <a:solidFill>
                  <a:schemeClr val="tx1"/>
                </a:solidFill>
                <a:effectLst/>
                <a:latin typeface="+mn-lt"/>
                <a:ea typeface="+mn-ea"/>
                <a:cs typeface="+mn-cs"/>
              </a:rPr>
              <a:t>. This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carried</a:t>
            </a:r>
            <a:r>
              <a:rPr lang="de-DE" sz="1200" kern="1200" dirty="0">
                <a:solidFill>
                  <a:schemeClr val="tx1"/>
                </a:solidFill>
                <a:effectLst/>
                <a:latin typeface="+mn-lt"/>
                <a:ea typeface="+mn-ea"/>
                <a:cs typeface="+mn-cs"/>
              </a:rPr>
              <a:t> out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individual </a:t>
            </a:r>
            <a:r>
              <a:rPr lang="de-DE" sz="1200" kern="1200" dirty="0" err="1">
                <a:solidFill>
                  <a:schemeClr val="tx1"/>
                </a:solidFill>
                <a:effectLst/>
                <a:latin typeface="+mn-lt"/>
                <a:ea typeface="+mn-ea"/>
                <a:cs typeface="+mn-cs"/>
              </a:rPr>
              <a:t>pace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participants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little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external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pressure</a:t>
            </a:r>
            <a:r>
              <a:rPr lang="de-DE" sz="1200" kern="1200" dirty="0">
                <a:solidFill>
                  <a:schemeClr val="tx1"/>
                </a:solidFill>
                <a:effectLst/>
                <a:latin typeface="+mn-lt"/>
                <a:ea typeface="+mn-ea"/>
                <a:cs typeface="+mn-cs"/>
              </a:rPr>
              <a:t>. The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make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successes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visible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tangible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those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carrying</a:t>
            </a:r>
            <a:r>
              <a:rPr lang="de-DE" sz="1200" kern="1200" dirty="0">
                <a:solidFill>
                  <a:schemeClr val="tx1"/>
                </a:solidFill>
                <a:effectLst/>
                <a:latin typeface="+mn-lt"/>
                <a:ea typeface="+mn-ea"/>
                <a:cs typeface="+mn-cs"/>
              </a:rPr>
              <a:t> out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work</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should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rewarded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praise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recognition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by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supervising</a:t>
            </a:r>
            <a:r>
              <a:rPr lang="de-DE" sz="1200" kern="1200" dirty="0">
                <a:solidFill>
                  <a:schemeClr val="tx1"/>
                </a:solidFill>
                <a:effectLst/>
                <a:latin typeface="+mn-lt"/>
                <a:ea typeface="+mn-ea"/>
                <a:cs typeface="+mn-cs"/>
              </a:rPr>
              <a:t> care </a:t>
            </a:r>
            <a:r>
              <a:rPr lang="de-DE" sz="1200" kern="1200" dirty="0" err="1">
                <a:solidFill>
                  <a:schemeClr val="tx1"/>
                </a:solidFill>
                <a:effectLst/>
                <a:latin typeface="+mn-lt"/>
                <a:ea typeface="+mn-ea"/>
                <a:cs typeface="+mn-cs"/>
              </a:rPr>
              <a:t>farmer</a:t>
            </a:r>
            <a:r>
              <a:rPr lang="de-DE" sz="1200" kern="1200" dirty="0">
                <a:solidFill>
                  <a:schemeClr val="tx1"/>
                </a:solidFill>
                <a:effectLst/>
                <a:latin typeface="+mn-lt"/>
                <a:ea typeface="+mn-ea"/>
                <a:cs typeface="+mn-cs"/>
              </a:rPr>
              <a:t>.</a:t>
            </a:r>
          </a:p>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25</a:t>
            </a:fld>
            <a:endParaRPr lang="en-GB"/>
          </a:p>
        </p:txBody>
      </p:sp>
    </p:spTree>
    <p:extLst>
      <p:ext uri="{BB962C8B-B14F-4D97-AF65-F5344CB8AC3E}">
        <p14:creationId xmlns:p14="http://schemas.microsoft.com/office/powerpoint/2010/main" val="1166513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26</a:t>
            </a:fld>
            <a:endParaRPr lang="en-GB"/>
          </a:p>
        </p:txBody>
      </p:sp>
    </p:spTree>
    <p:extLst>
      <p:ext uri="{BB962C8B-B14F-4D97-AF65-F5344CB8AC3E}">
        <p14:creationId xmlns:p14="http://schemas.microsoft.com/office/powerpoint/2010/main" val="514469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29</a:t>
            </a:fld>
            <a:endParaRPr lang="en-GB"/>
          </a:p>
        </p:txBody>
      </p:sp>
    </p:spTree>
    <p:extLst>
      <p:ext uri="{BB962C8B-B14F-4D97-AF65-F5344CB8AC3E}">
        <p14:creationId xmlns:p14="http://schemas.microsoft.com/office/powerpoint/2010/main" val="332986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Personal Involvement &amp; Experience </a:t>
            </a:r>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Some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contact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particular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target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group</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through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caring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family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member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similar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From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experiences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desire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care </a:t>
            </a:r>
            <a:r>
              <a:rPr lang="de-DE" sz="1200" kern="1200" dirty="0" err="1">
                <a:solidFill>
                  <a:schemeClr val="tx1"/>
                </a:solidFill>
                <a:effectLst/>
                <a:latin typeface="+mn-lt"/>
                <a:ea typeface="+mn-ea"/>
                <a:cs typeface="+mn-cs"/>
              </a:rPr>
              <a:t>can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grow</a:t>
            </a:r>
            <a:r>
              <a:rPr lang="de-DE" sz="1200" kern="1200" dirty="0">
                <a:solidFill>
                  <a:schemeClr val="tx1"/>
                </a:solidFill>
                <a:effectLst/>
                <a:latin typeface="+mn-lt"/>
                <a:ea typeface="+mn-ea"/>
                <a:cs typeface="+mn-cs"/>
              </a:rPr>
              <a:t>.</a:t>
            </a:r>
          </a:p>
          <a:p>
            <a:endParaRPr lang="de-DE" sz="1200" kern="1200" dirty="0">
              <a:solidFill>
                <a:schemeClr val="tx1"/>
              </a:solidFill>
              <a:effectLst/>
              <a:latin typeface="+mn-lt"/>
              <a:ea typeface="+mn-ea"/>
              <a:cs typeface="+mn-cs"/>
            </a:endParaRPr>
          </a:p>
          <a:p>
            <a:r>
              <a:rPr lang="de-DE" sz="1200" b="1" kern="1200" dirty="0" err="1">
                <a:solidFill>
                  <a:schemeClr val="tx1"/>
                </a:solidFill>
                <a:effectLst/>
                <a:latin typeface="+mn-lt"/>
                <a:ea typeface="+mn-ea"/>
                <a:cs typeface="+mn-cs"/>
              </a:rPr>
              <a:t>Use</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of</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skills</a:t>
            </a:r>
            <a:r>
              <a:rPr lang="de-DE" sz="1200" b="1" kern="1200" dirty="0">
                <a:solidFill>
                  <a:schemeClr val="tx1"/>
                </a:solidFill>
                <a:effectLst/>
                <a:latin typeface="+mn-lt"/>
                <a:ea typeface="+mn-ea"/>
                <a:cs typeface="+mn-cs"/>
              </a:rPr>
              <a:t> / professional </a:t>
            </a:r>
            <a:r>
              <a:rPr lang="de-DE" sz="1200" b="1" kern="1200" dirty="0" err="1">
                <a:solidFill>
                  <a:schemeClr val="tx1"/>
                </a:solidFill>
                <a:effectLst/>
                <a:latin typeface="+mn-lt"/>
                <a:ea typeface="+mn-ea"/>
                <a:cs typeface="+mn-cs"/>
              </a:rPr>
              <a:t>qualification</a:t>
            </a:r>
            <a:endParaRPr lang="de-DE" sz="1200" kern="1200" dirty="0">
              <a:solidFill>
                <a:schemeClr val="tx1"/>
              </a:solidFill>
              <a:effectLst/>
              <a:latin typeface="+mn-lt"/>
              <a:ea typeface="+mn-ea"/>
              <a:cs typeface="+mn-cs"/>
            </a:endParaRPr>
          </a:p>
          <a:p>
            <a:r>
              <a:rPr lang="de-DE" sz="1200" kern="1200" dirty="0" err="1">
                <a:solidFill>
                  <a:schemeClr val="tx1"/>
                </a:solidFill>
                <a:effectLst/>
                <a:latin typeface="+mn-lt"/>
                <a:ea typeface="+mn-ea"/>
                <a:cs typeface="+mn-cs"/>
              </a:rPr>
              <a:t>Many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employees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associate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entry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opportunity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professional </a:t>
            </a:r>
            <a:r>
              <a:rPr lang="de-DE" sz="1200" kern="1200" dirty="0" err="1">
                <a:solidFill>
                  <a:schemeClr val="tx1"/>
                </a:solidFill>
                <a:effectLst/>
                <a:latin typeface="+mn-lt"/>
                <a:ea typeface="+mn-ea"/>
                <a:cs typeface="+mn-cs"/>
              </a:rPr>
              <a:t>qualifications</a:t>
            </a:r>
            <a:r>
              <a:rPr lang="de-DE" sz="1200" kern="1200" dirty="0">
                <a:solidFill>
                  <a:schemeClr val="tx1"/>
                </a:solidFill>
                <a:effectLst/>
                <a:latin typeface="+mn-lt"/>
                <a:ea typeface="+mn-ea"/>
                <a:cs typeface="+mn-cs"/>
              </a:rPr>
              <a:t> in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sector</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Farm Development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 high </a:t>
            </a:r>
            <a:r>
              <a:rPr lang="de-DE" sz="1200" kern="1200" dirty="0" err="1">
                <a:solidFill>
                  <a:schemeClr val="tx1"/>
                </a:solidFill>
                <a:effectLst/>
                <a:latin typeface="+mn-lt"/>
                <a:ea typeface="+mn-ea"/>
                <a:cs typeface="+mn-cs"/>
              </a:rPr>
              <a:t>income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expectation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rareks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reason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enter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some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farmers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however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represents</a:t>
            </a:r>
            <a:r>
              <a:rPr lang="de-DE" sz="1200" kern="1200" dirty="0">
                <a:solidFill>
                  <a:schemeClr val="tx1"/>
                </a:solidFill>
                <a:effectLst/>
                <a:latin typeface="+mn-lt"/>
                <a:ea typeface="+mn-ea"/>
                <a:cs typeface="+mn-cs"/>
              </a:rPr>
              <a:t> an </a:t>
            </a:r>
            <a:r>
              <a:rPr lang="de-DE" sz="1200" kern="1200" dirty="0" err="1">
                <a:solidFill>
                  <a:schemeClr val="tx1"/>
                </a:solidFill>
                <a:effectLst/>
                <a:latin typeface="+mn-lt"/>
                <a:ea typeface="+mn-ea"/>
                <a:cs typeface="+mn-cs"/>
              </a:rPr>
              <a:t>opportunity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consciously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oppose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intensification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agriculture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incorporate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their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conviction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doing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something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social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into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farm</a:t>
            </a:r>
            <a:r>
              <a:rPr lang="de-DE" sz="1200" kern="1200" dirty="0">
                <a:solidFill>
                  <a:schemeClr val="tx1"/>
                </a:solidFill>
                <a:effectLst/>
                <a:latin typeface="+mn-lt"/>
                <a:ea typeface="+mn-ea"/>
                <a:cs typeface="+mn-cs"/>
              </a:rPr>
              <a:t>.</a:t>
            </a: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The </a:t>
            </a:r>
            <a:r>
              <a:rPr lang="de-DE" sz="1200" b="1" kern="1200" dirty="0" err="1">
                <a:solidFill>
                  <a:schemeClr val="tx1"/>
                </a:solidFill>
                <a:effectLst/>
                <a:latin typeface="+mn-lt"/>
                <a:ea typeface="+mn-ea"/>
                <a:cs typeface="+mn-cs"/>
              </a:rPr>
              <a:t>offer</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of</a:t>
            </a:r>
            <a:r>
              <a:rPr lang="de-DE" sz="1200" b="1" kern="1200" dirty="0">
                <a:solidFill>
                  <a:schemeClr val="tx1"/>
                </a:solidFill>
                <a:effectLst/>
                <a:latin typeface="+mn-lt"/>
                <a:ea typeface="+mn-ea"/>
                <a:cs typeface="+mn-cs"/>
              </a:rPr>
              <a:t> innovative </a:t>
            </a:r>
            <a:r>
              <a:rPr lang="de-DE" sz="1200" b="1" kern="1200" dirty="0" err="1">
                <a:solidFill>
                  <a:schemeClr val="tx1"/>
                </a:solidFill>
                <a:effectLst/>
                <a:latin typeface="+mn-lt"/>
                <a:ea typeface="+mn-ea"/>
                <a:cs typeface="+mn-cs"/>
              </a:rPr>
              <a:t>nature-based</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services</a:t>
            </a:r>
            <a:r>
              <a:rPr lang="de-DE" sz="1200" b="1" kern="1200" dirty="0">
                <a:solidFill>
                  <a:schemeClr val="tx1"/>
                </a:solidFill>
                <a:effectLst/>
                <a:latin typeface="+mn-lt"/>
                <a:ea typeface="+mn-ea"/>
                <a:cs typeface="+mn-cs"/>
              </a:rPr>
              <a:t> in a </a:t>
            </a:r>
            <a:r>
              <a:rPr lang="de-DE" sz="1200" b="1" kern="1200" dirty="0" err="1">
                <a:solidFill>
                  <a:schemeClr val="tx1"/>
                </a:solidFill>
                <a:effectLst/>
                <a:latin typeface="+mn-lt"/>
                <a:ea typeface="+mn-ea"/>
                <a:cs typeface="+mn-cs"/>
              </a:rPr>
              <a:t>social</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facility</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it touches residential year-round care social farming </a:t>
            </a:r>
            <a:r>
              <a:rPr lang="en-GB" sz="1200" b="1" kern="1200" dirty="0">
                <a:solidFill>
                  <a:schemeClr val="tx1"/>
                </a:solidFill>
                <a:effectLst/>
                <a:latin typeface="+mn-lt"/>
                <a:ea typeface="+mn-ea"/>
                <a:cs typeface="+mn-cs"/>
              </a:rPr>
              <a:t>arises as a new offer</a:t>
            </a:r>
            <a:r>
              <a:rPr lang="en-GB" sz="1200" kern="1200" dirty="0">
                <a:solidFill>
                  <a:schemeClr val="tx1"/>
                </a:solidFill>
                <a:effectLst/>
                <a:latin typeface="+mn-lt"/>
                <a:ea typeface="+mn-ea"/>
                <a:cs typeface="+mn-cs"/>
              </a:rPr>
              <a:t> in their lives. It is </a:t>
            </a:r>
            <a:r>
              <a:rPr lang="en-GB" sz="1200" b="1" kern="1200" dirty="0">
                <a:solidFill>
                  <a:schemeClr val="tx1"/>
                </a:solidFill>
                <a:effectLst/>
                <a:latin typeface="+mn-lt"/>
                <a:ea typeface="+mn-ea"/>
                <a:cs typeface="+mn-cs"/>
              </a:rPr>
              <a:t>different care provided than in a regular social facility</a:t>
            </a:r>
            <a:r>
              <a:rPr lang="en-GB" sz="1200" kern="1200" dirty="0">
                <a:solidFill>
                  <a:schemeClr val="tx1"/>
                </a:solidFill>
                <a:effectLst/>
                <a:latin typeface="+mn-lt"/>
                <a:ea typeface="+mn-ea"/>
                <a:cs typeface="+mn-cs"/>
              </a:rPr>
              <a:t>. A close idea linked to this is to bring people, nature and animals in harmony with each other because of the </a:t>
            </a:r>
            <a:r>
              <a:rPr lang="en-GB" sz="1200" b="1" kern="1200" dirty="0">
                <a:solidFill>
                  <a:schemeClr val="tx1"/>
                </a:solidFill>
                <a:effectLst/>
                <a:latin typeface="+mn-lt"/>
                <a:ea typeface="+mn-ea"/>
                <a:cs typeface="+mn-cs"/>
              </a:rPr>
              <a:t>proven benefits of nature</a:t>
            </a:r>
            <a:r>
              <a:rPr lang="en-GB" sz="1200" kern="1200" dirty="0">
                <a:solidFill>
                  <a:schemeClr val="tx1"/>
                </a:solidFill>
                <a:effectLst/>
                <a:latin typeface="+mn-lt"/>
                <a:ea typeface="+mn-ea"/>
                <a:cs typeface="+mn-cs"/>
              </a:rPr>
              <a:t> to humankind.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4</a:t>
            </a:fld>
            <a:endParaRPr lang="en-GB"/>
          </a:p>
        </p:txBody>
      </p:sp>
    </p:spTree>
    <p:extLst>
      <p:ext uri="{BB962C8B-B14F-4D97-AF65-F5344CB8AC3E}">
        <p14:creationId xmlns:p14="http://schemas.microsoft.com/office/powerpoint/2010/main" val="208104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5</a:t>
            </a:fld>
            <a:endParaRPr lang="en-GB"/>
          </a:p>
        </p:txBody>
      </p:sp>
    </p:spTree>
    <p:extLst>
      <p:ext uri="{BB962C8B-B14F-4D97-AF65-F5344CB8AC3E}">
        <p14:creationId xmlns:p14="http://schemas.microsoft.com/office/powerpoint/2010/main" val="264818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First, social farming can develop from a farm that already exists and is looking for further diversification opportunities. </a:t>
            </a:r>
            <a:endParaRPr lang="de-DE"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other words, an agricultural enterprise offers social services as an additional entrepreneurial activity. Comparable to activities in rural tourism or direct marketing, for example, the service offer is integrated into the agricultural enterprise as a "side business" without its own legal form. The farmer is responsible for providing the service and acquiring clients. Apart from the possibly necessary contacts to cost units, there are no direct cooperation partners.</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6</a:t>
            </a:fld>
            <a:endParaRPr lang="en-GB"/>
          </a:p>
        </p:txBody>
      </p:sp>
    </p:spTree>
    <p:extLst>
      <p:ext uri="{BB962C8B-B14F-4D97-AF65-F5344CB8AC3E}">
        <p14:creationId xmlns:p14="http://schemas.microsoft.com/office/powerpoint/2010/main" val="277426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7</a:t>
            </a:fld>
            <a:endParaRPr lang="en-GB"/>
          </a:p>
        </p:txBody>
      </p:sp>
    </p:spTree>
    <p:extLst>
      <p:ext uri="{BB962C8B-B14F-4D97-AF65-F5344CB8AC3E}">
        <p14:creationId xmlns:p14="http://schemas.microsoft.com/office/powerpoint/2010/main" val="284316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8</a:t>
            </a:fld>
            <a:endParaRPr lang="en-GB"/>
          </a:p>
        </p:txBody>
      </p:sp>
    </p:spTree>
    <p:extLst>
      <p:ext uri="{BB962C8B-B14F-4D97-AF65-F5344CB8AC3E}">
        <p14:creationId xmlns:p14="http://schemas.microsoft.com/office/powerpoint/2010/main" val="122598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sz="1200" kern="1200" dirty="0">
                <a:solidFill>
                  <a:schemeClr val="tx1"/>
                </a:solidFill>
                <a:effectLst/>
                <a:latin typeface="+mn-lt"/>
                <a:ea typeface="+mn-ea"/>
                <a:cs typeface="+mn-cs"/>
              </a:rPr>
              <a:t>While it could previously be assumed that social service offerings would develop out of a farm or household, a second strategy now seems to be gaining a foothold in practice. It has its origins in existing social services, for the implementation of which an agricultural enterprise is sought. The starting point is professional providers in the care, nursing or therapy sector who, as independent entrepreneurs, want to combine their services with the advantages of an agricultural environment. In such cases, the focus is then on the development of this environment, e.g. by setting up animal husbandry, planting gardens, tending orchards and processing the products. </a:t>
            </a:r>
            <a:endParaRPr lang="de-DE"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focus of activity is on the care and therapy of people with different - even high - needs for help: mental or physical disability, developmental disorders of children and young people, vocational preparation after long-term unemployment, etc. Parts of the services are provided in cooperation with the farm, for example by offering part-time employment or integration into fixed farm work structures.</a:t>
            </a:r>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9</a:t>
            </a:fld>
            <a:endParaRPr lang="en-GB"/>
          </a:p>
        </p:txBody>
      </p:sp>
    </p:spTree>
    <p:extLst>
      <p:ext uri="{BB962C8B-B14F-4D97-AF65-F5344CB8AC3E}">
        <p14:creationId xmlns:p14="http://schemas.microsoft.com/office/powerpoint/2010/main" val="38807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0000C0-D88A-427B-95B4-8A9679D6D829}" type="slidenum">
              <a:rPr lang="en-GB" smtClean="0"/>
              <a:t>10</a:t>
            </a:fld>
            <a:endParaRPr lang="en-GB"/>
          </a:p>
        </p:txBody>
      </p:sp>
    </p:spTree>
    <p:extLst>
      <p:ext uri="{BB962C8B-B14F-4D97-AF65-F5344CB8AC3E}">
        <p14:creationId xmlns:p14="http://schemas.microsoft.com/office/powerpoint/2010/main" val="1197861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E019CBF-6F6C-1308-CD7A-8A884A4D21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910"/>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0" y="8447"/>
            <a:ext cx="4390931" cy="4518286"/>
          </a:xfrm>
        </p:spPr>
        <p:txBody>
          <a:bodyPr lIns="648000" tIns="414000" bIns="0" anchor="ctr" anchorCtr="0">
            <a:noAutofit/>
          </a:bodyPr>
          <a:lstStyle>
            <a:lvl1pPr algn="l">
              <a:lnSpc>
                <a:spcPts val="3900"/>
              </a:lnSpc>
              <a:defRPr sz="3300" cap="all" spc="100" baseline="0">
                <a:solidFill>
                  <a:schemeClr val="bg1"/>
                </a:solidFill>
                <a:latin typeface="Arial" panose="020B0604020202020204" pitchFamily="34" charset="0"/>
                <a:cs typeface="Arial" panose="020B0604020202020204" pitchFamily="34" charset="0"/>
              </a:defRPr>
            </a:lvl1pPr>
          </a:lstStyle>
          <a:p>
            <a:r>
              <a:rPr lang="cs-CZ" noProof="0" dirty="0"/>
              <a:t>Název PowerPoint prezentace,</a:t>
            </a:r>
            <a:br>
              <a:rPr lang="cs-CZ" noProof="0" dirty="0"/>
            </a:br>
            <a:r>
              <a:rPr lang="cs-CZ" noProof="0" dirty="0"/>
              <a:t>maximum</a:t>
            </a:r>
            <a:br>
              <a:rPr lang="cs-CZ" noProof="0" dirty="0"/>
            </a:br>
            <a:r>
              <a:rPr lang="cs-CZ" noProof="0" dirty="0"/>
              <a:t>osm řádek, zarovnáno </a:t>
            </a:r>
            <a:br>
              <a:rPr lang="cs-CZ" noProof="0" dirty="0"/>
            </a:br>
            <a:r>
              <a:rPr lang="cs-CZ" noProof="0" dirty="0"/>
              <a:t>zleva odshora</a:t>
            </a:r>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4572000" y="4003491"/>
            <a:ext cx="23488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4841300" y="4003490"/>
            <a:ext cx="234887"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5110599" y="4003493"/>
            <a:ext cx="59702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4572000" y="2794475"/>
            <a:ext cx="4572003" cy="698512"/>
          </a:xfrm>
        </p:spPr>
        <p:txBody>
          <a:bodyPr lIns="0" tIns="0" rIns="180000" bIns="0">
            <a:noAutofit/>
          </a:bodyPr>
          <a:lstStyle>
            <a:lvl1pPr marL="0" indent="0">
              <a:lnSpc>
                <a:spcPts val="1920"/>
              </a:lnSpc>
              <a:spcBef>
                <a:spcPts val="0"/>
              </a:spcBef>
              <a:spcAft>
                <a:spcPts val="200"/>
              </a:spcAft>
              <a:buNone/>
              <a:defRPr lang="cs-CZ" sz="1600" kern="1200" spc="31"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377"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noProof="0" dirty="0"/>
              <a:t>Ing. Mgr. Bc. Jméno Příjmení, Ph.D.	</a:t>
            </a:r>
          </a:p>
          <a:p>
            <a:pPr lvl="1"/>
            <a:r>
              <a:rPr lang="cs-CZ" noProof="0" dirty="0"/>
              <a:t>Ces </a:t>
            </a:r>
            <a:r>
              <a:rPr lang="cs-CZ" noProof="0" dirty="0" err="1"/>
              <a:t>remoluptat</a:t>
            </a:r>
            <a:r>
              <a:rPr lang="cs-CZ" noProof="0" dirty="0"/>
              <a:t>. Fic </a:t>
            </a:r>
            <a:r>
              <a:rPr lang="cs-CZ" noProof="0" dirty="0" err="1"/>
              <a:t>testrum</a:t>
            </a:r>
            <a:r>
              <a:rPr lang="cs-CZ" noProof="0" dirty="0"/>
              <a:t>, </a:t>
            </a:r>
            <a:r>
              <a:rPr lang="cs-CZ" noProof="0" dirty="0" err="1"/>
              <a:t>culparumque</a:t>
            </a:r>
            <a:r>
              <a:rPr lang="cs-CZ" noProof="0" dirty="0"/>
              <a:t> </a:t>
            </a:r>
            <a:r>
              <a:rPr lang="cs-CZ" noProof="0" dirty="0" err="1"/>
              <a:t>dria</a:t>
            </a:r>
            <a:r>
              <a:rPr lang="cs-CZ" noProof="0" dirty="0"/>
              <a:t> </a:t>
            </a:r>
            <a:r>
              <a:rPr lang="cs-CZ" noProof="0" dirty="0" err="1"/>
              <a:t>plitatur</a:t>
            </a:r>
            <a:endParaRPr lang="cs-CZ" noProof="0" dirty="0"/>
          </a:p>
          <a:p>
            <a:pPr lvl="1"/>
            <a:r>
              <a:rPr lang="cs-CZ" noProof="0" dirty="0" err="1"/>
              <a:t>Ipsuntus</a:t>
            </a:r>
            <a:r>
              <a:rPr lang="cs-CZ" noProof="0" dirty="0"/>
              <a:t>. </a:t>
            </a:r>
            <a:r>
              <a:rPr lang="cs-CZ" noProof="0" dirty="0" err="1"/>
              <a:t>Porrovitatem</a:t>
            </a:r>
            <a:r>
              <a:rPr lang="cs-CZ" noProof="0" dirty="0"/>
              <a:t> </a:t>
            </a:r>
            <a:r>
              <a:rPr lang="cs-CZ" noProof="0" dirty="0" err="1"/>
              <a:t>fugiat</a:t>
            </a:r>
            <a:r>
              <a:rPr lang="cs-CZ" noProof="0" dirty="0"/>
              <a:t> </a:t>
            </a:r>
            <a:r>
              <a:rPr lang="cs-CZ" noProof="0" dirty="0" err="1"/>
              <a:t>odi</a:t>
            </a:r>
            <a:r>
              <a:rPr lang="cs-CZ" noProof="0" dirty="0"/>
              <a:t> </a:t>
            </a:r>
            <a:r>
              <a:rPr lang="cs-CZ" noProof="0" dirty="0" err="1"/>
              <a:t>occum</a:t>
            </a:r>
            <a:r>
              <a:rPr lang="cs-CZ" noProof="0" dirty="0"/>
              <a:t> </a:t>
            </a:r>
            <a:r>
              <a:rPr lang="cs-CZ" noProof="0" dirty="0" err="1"/>
              <a:t>aces</a:t>
            </a:r>
            <a:r>
              <a:rPr lang="cs-CZ" noProof="0" dirty="0"/>
              <a:t> </a:t>
            </a:r>
            <a:r>
              <a:rPr lang="cs-CZ" noProof="0"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4806888" y="4003490"/>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5076187" y="4003489"/>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846499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79996">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438151"/>
            <a:ext cx="7879556"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C11B805-2AB4-708C-BD64-60A01A6403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2737" cy="6857053"/>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263" y="2109457"/>
            <a:ext cx="7223402" cy="896293"/>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423" y="3626757"/>
            <a:ext cx="6535271"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59048" y="5396852"/>
            <a:ext cx="1871663" cy="279301"/>
          </a:xfrm>
        </p:spPr>
        <p:txBody>
          <a:bodyPr lIns="0" bIns="46800" anchor="ctr" anchorCtr="0"/>
          <a:lstStyle>
            <a:lvl1pPr marL="0" marR="0" indent="0" algn="l" defTabSz="914377"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a:t>Název kapitoly</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59052" y="6084875"/>
            <a:ext cx="1871662"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sz="1600" dirty="0">
                <a:solidFill>
                  <a:schemeClr val="bg1"/>
                </a:solidFill>
              </a:rPr>
              <a:t>www.sofaredu.eu</a:t>
            </a:r>
            <a:endParaRPr lang="en-GB" sz="1600"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60730" y="5685202"/>
            <a:ext cx="1871662" cy="400802"/>
          </a:xfrm>
        </p:spPr>
        <p:txBody>
          <a:bodyPr lIns="0" tIns="72000">
            <a:normAutofit/>
          </a:bodyPr>
          <a:lstStyle>
            <a:lvl1pPr marL="0" marR="0" indent="0" algn="l" defTabSz="914377"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a:xfrm>
            <a:off x="7278986" y="6300062"/>
            <a:ext cx="1857870" cy="545243"/>
          </a:xfrm>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0" y="1602463"/>
            <a:ext cx="9144000" cy="4574500"/>
          </a:xfrm>
        </p:spPr>
        <p:txBody>
          <a:bodyPr lIns="648000" tIns="0" rIns="0" bIns="0"/>
          <a:lstStyle>
            <a:lvl1pPr marL="0" indent="0">
              <a:lnSpc>
                <a:spcPts val="270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79996" algn="l" defTabSz="432000" rtl="0" eaLnBrk="1" fontAlgn="auto" latinLnBrk="0" hangingPunct="1">
              <a:lnSpc>
                <a:spcPts val="1920"/>
              </a:lnSpc>
              <a:spcBef>
                <a:spcPts val="600"/>
              </a:spcBef>
              <a:spcAft>
                <a:spcPts val="0"/>
              </a:spcAft>
              <a:buClr>
                <a:schemeClr val="accent2"/>
              </a:buClr>
              <a:buSzTx/>
              <a:buFont typeface="Arial" panose="020B0604020202020204" pitchFamily="34" charset="0"/>
              <a:buChar char="•"/>
              <a:tabLst>
                <a:tab pos="432000" algn="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noProof="0" dirty="0"/>
              <a:t>Kapitola 1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2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3	               </a:t>
            </a:r>
          </a:p>
          <a:p>
            <a:pPr lvl="1"/>
            <a:endParaRPr lang="cs-CZ" noProof="0" dirty="0"/>
          </a:p>
          <a:p>
            <a:pPr lvl="0"/>
            <a:r>
              <a:rPr lang="cs-CZ" noProof="0" dirty="0"/>
              <a:t>Kapitola 2</a:t>
            </a:r>
          </a:p>
          <a:p>
            <a:pPr lvl="1"/>
            <a:r>
              <a:rPr lang="cs-CZ" noProof="0" dirty="0" err="1"/>
              <a:t>Quis</a:t>
            </a:r>
            <a:r>
              <a:rPr lang="cs-CZ" noProof="0" dirty="0"/>
              <a:t> et venim </a:t>
            </a:r>
            <a:r>
              <a:rPr lang="cs-CZ" noProof="0" dirty="0" err="1"/>
              <a:t>numquam</a:t>
            </a:r>
            <a:r>
              <a:rPr lang="cs-CZ" dirty="0"/>
              <a:t>													6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681042"/>
            <a:ext cx="7879556"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3E59F8E-8BA2-AC2E-4569-77CAD69219D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2" y="809625"/>
            <a:ext cx="7559641" cy="3481718"/>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51850" y="668342"/>
            <a:ext cx="7840299"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51850" y="1801081"/>
            <a:ext cx="3860844"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51850" y="2505075"/>
            <a:ext cx="3860844"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679157" y="1801084"/>
            <a:ext cx="3812992"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4679158" y="2505074"/>
            <a:ext cx="3812992"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br>
              <a:rPr lang="cs-CZ" dirty="0"/>
            </a:b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24689" y="668340"/>
            <a:ext cx="7906366"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24688" y="1754016"/>
            <a:ext cx="388800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a:t>
            </a:r>
            <a:br>
              <a:rPr lang="cs-CZ" dirty="0"/>
            </a:br>
            <a:r>
              <a:rPr lang="cs-CZ" dirty="0"/>
              <a:t>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24688" y="2505075"/>
            <a:ext cx="3888006"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84507" y="1781175"/>
            <a:ext cx="3734805"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36306" y="4412316"/>
            <a:ext cx="3794749"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br>
              <a:rPr lang="cs-CZ" dirty="0"/>
            </a:br>
            <a:r>
              <a:rPr lang="cs-CZ" dirty="0" err="1"/>
              <a:t>Eque</a:t>
            </a:r>
            <a:r>
              <a:rPr lang="cs-CZ" dirty="0"/>
              <a:t> </a:t>
            </a:r>
            <a:r>
              <a:rPr lang="cs-CZ" dirty="0" err="1"/>
              <a:t>quunt</a:t>
            </a:r>
            <a:r>
              <a:rPr lang="cs-CZ" dirty="0"/>
              <a:t>.</a:t>
            </a:r>
            <a:br>
              <a:rPr lang="cs-CZ" dirty="0"/>
            </a:b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97433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de-DE"/>
              <a:t>Formatvorlagen des Textmasters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351229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60903" y="5438774"/>
            <a:ext cx="7870152" cy="545243"/>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60902" y="1876429"/>
            <a:ext cx="7870152" cy="3418337"/>
          </a:xfrm>
        </p:spPr>
        <p:txBody>
          <a:bodyPr/>
          <a:lstStyle>
            <a:lvl1pPr marL="0" indent="0">
              <a:buNone/>
              <a:defRPr/>
            </a:lvl1pPr>
          </a:lstStyle>
          <a:p>
            <a:pPr lvl="0"/>
            <a:r>
              <a:rPr lang="de-DE"/>
              <a:t>Formatvorlagen des Textmasters bearbeiten</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60903" y="668342"/>
            <a:ext cx="7870152"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60903" y="668342"/>
            <a:ext cx="7822194"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60903" y="1801086"/>
            <a:ext cx="7822194"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60903" y="2228855"/>
            <a:ext cx="7822194"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9C0C2B6-63DD-828E-E2F4-0B44A9D664A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9144000" cy="6858000"/>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9136856"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30861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r>
              <a:rPr lang="cs-CZ" dirty="0"/>
              <a:t>Název kapitoly</a:t>
            </a:r>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7079456" y="6300062"/>
            <a:ext cx="20574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8" r:id="rId7"/>
    <p:sldLayoutId id="2147483666" r:id="rId8"/>
    <p:sldLayoutId id="2147483654" r:id="rId9"/>
    <p:sldLayoutId id="2147483663" r:id="rId10"/>
    <p:sldLayoutId id="2147483664"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DDF12-B719-4928-AC12-F785D199D47F}"/>
              </a:ext>
            </a:extLst>
          </p:cNvPr>
          <p:cNvSpPr>
            <a:spLocks noGrp="1"/>
          </p:cNvSpPr>
          <p:nvPr>
            <p:ph type="ctrTitle"/>
          </p:nvPr>
        </p:nvSpPr>
        <p:spPr/>
        <p:txBody>
          <a:bodyPr/>
          <a:lstStyle/>
          <a:p>
            <a:r>
              <a:rPr lang="en-US" cap="none"/>
              <a:t>Requirements</a:t>
            </a:r>
            <a:endParaRPr lang="cs-CZ" cap="none" dirty="0"/>
          </a:p>
        </p:txBody>
      </p:sp>
      <p:sp>
        <p:nvSpPr>
          <p:cNvPr id="3" name="Zástupný text 2">
            <a:extLst>
              <a:ext uri="{FF2B5EF4-FFF2-40B4-BE49-F238E27FC236}">
                <a16:creationId xmlns:a16="http://schemas.microsoft.com/office/drawing/2014/main" id="{A8070C48-7B3A-47A4-B80C-312EC55E3EFB}"/>
              </a:ext>
            </a:extLst>
          </p:cNvPr>
          <p:cNvSpPr>
            <a:spLocks noGrp="1"/>
          </p:cNvSpPr>
          <p:nvPr>
            <p:ph type="body" sz="quarter" idx="14"/>
          </p:nvPr>
        </p:nvSpPr>
        <p:spPr>
          <a:xfrm>
            <a:off x="4518183" y="4003489"/>
            <a:ext cx="234888" cy="260793"/>
          </a:xfrm>
        </p:spPr>
        <p:txBody>
          <a:bodyPr/>
          <a:lstStyle/>
          <a:p>
            <a:r>
              <a:rPr lang="de-DE" dirty="0"/>
              <a:t>00</a:t>
            </a:r>
            <a:endParaRPr lang="en-GB" dirty="0"/>
          </a:p>
        </p:txBody>
      </p:sp>
      <p:sp>
        <p:nvSpPr>
          <p:cNvPr id="4" name="Zástupný text 3">
            <a:extLst>
              <a:ext uri="{FF2B5EF4-FFF2-40B4-BE49-F238E27FC236}">
                <a16:creationId xmlns:a16="http://schemas.microsoft.com/office/drawing/2014/main" id="{62703F81-5C0F-4E59-AAA3-6E6C6D52582C}"/>
              </a:ext>
            </a:extLst>
          </p:cNvPr>
          <p:cNvSpPr>
            <a:spLocks noGrp="1"/>
          </p:cNvSpPr>
          <p:nvPr>
            <p:ph type="body" sz="quarter" idx="16"/>
          </p:nvPr>
        </p:nvSpPr>
        <p:spPr>
          <a:xfrm>
            <a:off x="4820963" y="4003489"/>
            <a:ext cx="234887" cy="260793"/>
          </a:xfrm>
        </p:spPr>
        <p:txBody>
          <a:bodyPr/>
          <a:lstStyle/>
          <a:p>
            <a:r>
              <a:rPr lang="en-GB" dirty="0"/>
              <a:t>00</a:t>
            </a:r>
          </a:p>
        </p:txBody>
      </p:sp>
      <p:sp>
        <p:nvSpPr>
          <p:cNvPr id="5" name="Zástupný text 4">
            <a:extLst>
              <a:ext uri="{FF2B5EF4-FFF2-40B4-BE49-F238E27FC236}">
                <a16:creationId xmlns:a16="http://schemas.microsoft.com/office/drawing/2014/main" id="{93153CB7-257E-42F3-8844-6080AEA0683D}"/>
              </a:ext>
            </a:extLst>
          </p:cNvPr>
          <p:cNvSpPr>
            <a:spLocks noGrp="1"/>
          </p:cNvSpPr>
          <p:nvPr>
            <p:ph type="body" sz="quarter" idx="17"/>
          </p:nvPr>
        </p:nvSpPr>
        <p:spPr>
          <a:xfrm>
            <a:off x="5055850" y="4003488"/>
            <a:ext cx="597028" cy="260793"/>
          </a:xfrm>
        </p:spPr>
        <p:txBody>
          <a:bodyPr/>
          <a:lstStyle/>
          <a:p>
            <a:r>
              <a:rPr lang="de-DE" dirty="0"/>
              <a:t>0000</a:t>
            </a:r>
            <a:endParaRPr lang="en-GB" dirty="0"/>
          </a:p>
        </p:txBody>
      </p:sp>
      <p:sp>
        <p:nvSpPr>
          <p:cNvPr id="6" name="Zástupný obsah 5">
            <a:extLst>
              <a:ext uri="{FF2B5EF4-FFF2-40B4-BE49-F238E27FC236}">
                <a16:creationId xmlns:a16="http://schemas.microsoft.com/office/drawing/2014/main" id="{2F32F526-0F68-4D27-AC42-431F4A79F8E3}"/>
              </a:ext>
            </a:extLst>
          </p:cNvPr>
          <p:cNvSpPr>
            <a:spLocks noGrp="1"/>
          </p:cNvSpPr>
          <p:nvPr>
            <p:ph idx="1"/>
          </p:nvPr>
        </p:nvSpPr>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Tree>
    <p:extLst>
      <p:ext uri="{BB962C8B-B14F-4D97-AF65-F5344CB8AC3E}">
        <p14:creationId xmlns:p14="http://schemas.microsoft.com/office/powerpoint/2010/main" val="32711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D9703-00F2-4D7C-92C3-898DAB7E04C2}"/>
              </a:ext>
            </a:extLst>
          </p:cNvPr>
          <p:cNvSpPr>
            <a:spLocks noGrp="1"/>
          </p:cNvSpPr>
          <p:nvPr>
            <p:ph type="title"/>
          </p:nvPr>
        </p:nvSpPr>
        <p:spPr/>
        <p:txBody>
          <a:bodyPr>
            <a:normAutofit/>
          </a:bodyPr>
          <a:lstStyle/>
          <a:p>
            <a:r>
              <a:rPr lang="de-DE" dirty="0"/>
              <a:t>Organisational Models</a:t>
            </a:r>
            <a:endParaRPr lang="cs-CZ" dirty="0"/>
          </a:p>
        </p:txBody>
      </p:sp>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p:txBody>
          <a:bodyPr/>
          <a:lstStyle/>
          <a:p>
            <a:r>
              <a:rPr lang="en-US" dirty="0"/>
              <a:t>Examples for the social model</a:t>
            </a:r>
            <a:endParaRPr lang="cs-CZ" dirty="0"/>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624688" y="2505075"/>
            <a:ext cx="3888006" cy="3295224"/>
          </a:xfrm>
        </p:spPr>
        <p:txBody>
          <a:bodyPr/>
          <a:lstStyle/>
          <a:p>
            <a:pPr marL="342900" indent="-342900">
              <a:buFont typeface="Arial" panose="020B0604020202020204" pitchFamily="34" charset="0"/>
              <a:buChar char="•"/>
            </a:pPr>
            <a:r>
              <a:rPr lang="en-AU" dirty="0"/>
              <a:t>Participants are accommodated in a therapeutic facility (e.g., in an assisted living group) and work on an associated farm.</a:t>
            </a:r>
            <a:endParaRPr lang="de-DE" dirty="0"/>
          </a:p>
          <a:p>
            <a:pPr marL="342900" indent="-342900">
              <a:buFont typeface="Arial" panose="020B0604020202020204" pitchFamily="34" charset="0"/>
              <a:buChar char="•"/>
            </a:pPr>
            <a:r>
              <a:rPr lang="en-AU" dirty="0"/>
              <a:t>Inpatient care with therapy (occupational therapy) for people with high support needs</a:t>
            </a:r>
            <a:endParaRPr lang="de-DE" dirty="0"/>
          </a:p>
        </p:txBody>
      </p:sp>
      <p:pic>
        <p:nvPicPr>
          <p:cNvPr id="5" name="Grafik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77872" y="2265527"/>
            <a:ext cx="4199818" cy="2799179"/>
          </a:xfrm>
          <a:prstGeom prst="rect">
            <a:avLst/>
          </a:prstGeom>
        </p:spPr>
      </p:pic>
    </p:spTree>
    <p:extLst>
      <p:ext uri="{BB962C8B-B14F-4D97-AF65-F5344CB8AC3E}">
        <p14:creationId xmlns:p14="http://schemas.microsoft.com/office/powerpoint/2010/main" val="158469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D9703-00F2-4D7C-92C3-898DAB7E04C2}"/>
              </a:ext>
            </a:extLst>
          </p:cNvPr>
          <p:cNvSpPr>
            <a:spLocks noGrp="1"/>
          </p:cNvSpPr>
          <p:nvPr>
            <p:ph type="title"/>
          </p:nvPr>
        </p:nvSpPr>
        <p:spPr/>
        <p:txBody>
          <a:bodyPr>
            <a:normAutofit/>
          </a:bodyPr>
          <a:lstStyle/>
          <a:p>
            <a:r>
              <a:rPr lang="de-DE" dirty="0"/>
              <a:t>Organisational Models</a:t>
            </a:r>
            <a:endParaRPr lang="cs-CZ" dirty="0"/>
          </a:p>
        </p:txBody>
      </p:sp>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p:txBody>
          <a:bodyPr/>
          <a:lstStyle/>
          <a:p>
            <a:r>
              <a:rPr lang="en-US" dirty="0"/>
              <a:t>Cooperative Model</a:t>
            </a:r>
            <a:endParaRPr lang="cs-CZ" dirty="0"/>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p:txBody>
          <a:bodyPr>
            <a:normAutofit/>
          </a:bodyPr>
          <a:lstStyle/>
          <a:p>
            <a:r>
              <a:rPr lang="en-AU" dirty="0"/>
              <a:t>An agricultural enterprise or its manager and a social institution act jointly as service providers. The range of tasks of the partners can vary.</a:t>
            </a:r>
            <a:endParaRPr lang="de-DE" dirty="0"/>
          </a:p>
        </p:txBody>
      </p:sp>
      <p:graphicFrame>
        <p:nvGraphicFramePr>
          <p:cNvPr id="5" name="Diagramm 4"/>
          <p:cNvGraphicFramePr/>
          <p:nvPr>
            <p:extLst>
              <p:ext uri="{D42A27DB-BD31-4B8C-83A1-F6EECF244321}">
                <p14:modId xmlns:p14="http://schemas.microsoft.com/office/powerpoint/2010/main" val="121471057"/>
              </p:ext>
            </p:extLst>
          </p:nvPr>
        </p:nvGraphicFramePr>
        <p:xfrm>
          <a:off x="4367284" y="1754016"/>
          <a:ext cx="4163771" cy="2844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Gerade Verbindung mit Pfeil 10"/>
          <p:cNvCxnSpPr/>
          <p:nvPr/>
        </p:nvCxnSpPr>
        <p:spPr>
          <a:xfrm flipH="1" flipV="1">
            <a:off x="6449169" y="3507475"/>
            <a:ext cx="19870" cy="982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759355" y="4598049"/>
            <a:ext cx="2169994" cy="338554"/>
          </a:xfrm>
          <a:prstGeom prst="rect">
            <a:avLst/>
          </a:prstGeom>
          <a:noFill/>
        </p:spPr>
        <p:txBody>
          <a:bodyPr wrap="square" rtlCol="0">
            <a:spAutoFit/>
          </a:bodyPr>
          <a:lstStyle/>
          <a:p>
            <a:r>
              <a:rPr lang="de-DE" sz="1600" dirty="0" err="1">
                <a:latin typeface="Arial" panose="020B0604020202020204" pitchFamily="34" charset="0"/>
                <a:cs typeface="Arial" panose="020B0604020202020204" pitchFamily="34" charset="0"/>
              </a:rPr>
              <a:t>Social</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farming</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5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D9703-00F2-4D7C-92C3-898DAB7E04C2}"/>
              </a:ext>
            </a:extLst>
          </p:cNvPr>
          <p:cNvSpPr>
            <a:spLocks noGrp="1"/>
          </p:cNvSpPr>
          <p:nvPr>
            <p:ph type="title"/>
          </p:nvPr>
        </p:nvSpPr>
        <p:spPr/>
        <p:txBody>
          <a:bodyPr>
            <a:normAutofit/>
          </a:bodyPr>
          <a:lstStyle/>
          <a:p>
            <a:r>
              <a:rPr lang="de-DE" dirty="0"/>
              <a:t>Organisational Models</a:t>
            </a:r>
            <a:endParaRPr lang="cs-CZ" dirty="0"/>
          </a:p>
        </p:txBody>
      </p:sp>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p:txBody>
          <a:bodyPr/>
          <a:lstStyle/>
          <a:p>
            <a:r>
              <a:rPr lang="en-US" dirty="0"/>
              <a:t>Examples for the cooperative model</a:t>
            </a:r>
            <a:endParaRPr lang="cs-CZ" dirty="0"/>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624688" y="2505075"/>
            <a:ext cx="3888006" cy="3295224"/>
          </a:xfrm>
        </p:spPr>
        <p:txBody>
          <a:bodyPr>
            <a:normAutofit/>
          </a:bodyPr>
          <a:lstStyle/>
          <a:p>
            <a:pPr marL="342900" indent="-342900">
              <a:buFont typeface="Arial" panose="020B0604020202020204" pitchFamily="34" charset="0"/>
              <a:buChar char="•"/>
            </a:pPr>
            <a:r>
              <a:rPr lang="en-AU" dirty="0"/>
              <a:t>Offer of subsidized workplaces/ external workplaces in cooperation with Sheltered workshops</a:t>
            </a:r>
            <a:endParaRPr lang="de-DE" dirty="0"/>
          </a:p>
          <a:p>
            <a:pPr marL="342900" indent="-342900">
              <a:buFont typeface="Arial" panose="020B0604020202020204" pitchFamily="34" charset="0"/>
              <a:buChar char="•"/>
            </a:pPr>
            <a:r>
              <a:rPr lang="en-AU" dirty="0"/>
              <a:t>Therapy offers for small groups or individuals with special needs for help</a:t>
            </a:r>
            <a:endParaRPr lang="de-DE" dirty="0"/>
          </a:p>
        </p:txBody>
      </p:sp>
      <p:pic>
        <p:nvPicPr>
          <p:cNvPr id="6" name="Grafik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05218" y="1754016"/>
            <a:ext cx="4515701" cy="3010467"/>
          </a:xfrm>
          <a:prstGeom prst="rect">
            <a:avLst/>
          </a:prstGeom>
        </p:spPr>
      </p:pic>
    </p:spTree>
    <p:extLst>
      <p:ext uri="{BB962C8B-B14F-4D97-AF65-F5344CB8AC3E}">
        <p14:creationId xmlns:p14="http://schemas.microsoft.com/office/powerpoint/2010/main" val="389172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2" y="809625"/>
            <a:ext cx="8584440" cy="3481718"/>
          </a:xfrm>
        </p:spPr>
        <p:txBody>
          <a:bodyPr/>
          <a:lstStyle/>
          <a:p>
            <a:r>
              <a:rPr lang="en-AU" dirty="0"/>
              <a:t>Education</a:t>
            </a:r>
          </a:p>
          <a:p>
            <a:pPr lvl="1"/>
            <a:r>
              <a:rPr lang="en-US" dirty="0"/>
              <a:t>Do I need a specific education to become a care farmer?</a:t>
            </a:r>
            <a:endParaRPr lang="en-GB" dirty="0"/>
          </a:p>
        </p:txBody>
      </p:sp>
    </p:spTree>
    <p:extLst>
      <p:ext uri="{BB962C8B-B14F-4D97-AF65-F5344CB8AC3E}">
        <p14:creationId xmlns:p14="http://schemas.microsoft.com/office/powerpoint/2010/main" val="175991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D9703-00F2-4D7C-92C3-898DAB7E04C2}"/>
              </a:ext>
            </a:extLst>
          </p:cNvPr>
          <p:cNvSpPr>
            <a:spLocks noGrp="1"/>
          </p:cNvSpPr>
          <p:nvPr>
            <p:ph type="title"/>
          </p:nvPr>
        </p:nvSpPr>
        <p:spPr/>
        <p:txBody>
          <a:bodyPr>
            <a:normAutofit/>
          </a:bodyPr>
          <a:lstStyle/>
          <a:p>
            <a:r>
              <a:rPr lang="de-DE" dirty="0"/>
              <a:t>Education</a:t>
            </a:r>
            <a:endParaRPr lang="cs-CZ" dirty="0"/>
          </a:p>
        </p:txBody>
      </p:sp>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a:xfrm>
            <a:off x="624688" y="1754016"/>
            <a:ext cx="7147712" cy="723900"/>
          </a:xfrm>
        </p:spPr>
        <p:txBody>
          <a:bodyPr/>
          <a:lstStyle/>
          <a:p>
            <a:r>
              <a:rPr lang="en-AU" dirty="0"/>
              <a:t>The combination of social work and agriculture requires a high level of qualification. </a:t>
            </a:r>
            <a:endParaRPr lang="cs-CZ" dirty="0"/>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624688" y="2752725"/>
            <a:ext cx="7147712" cy="3295224"/>
          </a:xfrm>
        </p:spPr>
        <p:txBody>
          <a:bodyPr>
            <a:normAutofit/>
          </a:bodyPr>
          <a:lstStyle/>
          <a:p>
            <a:pPr marL="342900" indent="-342900">
              <a:buFont typeface="Arial" panose="020B0604020202020204" pitchFamily="34" charset="0"/>
              <a:buChar char="•"/>
            </a:pPr>
            <a:r>
              <a:rPr lang="en-AU" dirty="0"/>
              <a:t>In order to instruct and guide the participants in the work, </a:t>
            </a:r>
            <a:r>
              <a:rPr lang="en-AU" b="1" dirty="0"/>
              <a:t>additional professionals from the social sector </a:t>
            </a:r>
            <a:r>
              <a:rPr lang="en-AU" dirty="0"/>
              <a:t>must be present. </a:t>
            </a:r>
          </a:p>
          <a:p>
            <a:pPr marL="342900" indent="-342900">
              <a:buFont typeface="Arial" panose="020B0604020202020204" pitchFamily="34" charset="0"/>
              <a:buChar char="•"/>
            </a:pPr>
            <a:r>
              <a:rPr lang="en-AU" dirty="0"/>
              <a:t>Farmer: work-pedagogical processing of agricultural activities or the knowledge of which activities the participants can be entrusted with according to their needs and abilities. </a:t>
            </a:r>
          </a:p>
          <a:p>
            <a:pPr marL="342900" indent="-342900">
              <a:buFont typeface="Arial" panose="020B0604020202020204" pitchFamily="34" charset="0"/>
              <a:buChar char="•"/>
            </a:pPr>
            <a:r>
              <a:rPr lang="en-AU" dirty="0"/>
              <a:t>Courses and trainings for social farming </a:t>
            </a:r>
            <a:endParaRPr lang="de-DE" dirty="0"/>
          </a:p>
          <a:p>
            <a:pPr marL="342900" indent="-342900">
              <a:buFont typeface="Arial" panose="020B0604020202020204" pitchFamily="34" charset="0"/>
              <a:buChar char="•"/>
            </a:pPr>
            <a:endParaRPr lang="de-DE" dirty="0"/>
          </a:p>
        </p:txBody>
      </p:sp>
    </p:spTree>
    <p:extLst>
      <p:ext uri="{BB962C8B-B14F-4D97-AF65-F5344CB8AC3E}">
        <p14:creationId xmlns:p14="http://schemas.microsoft.com/office/powerpoint/2010/main" val="239623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2" y="809625"/>
            <a:ext cx="8584440" cy="3481718"/>
          </a:xfrm>
        </p:spPr>
        <p:txBody>
          <a:bodyPr/>
          <a:lstStyle/>
          <a:p>
            <a:r>
              <a:rPr lang="en-AU" dirty="0"/>
              <a:t>Social Skills and characteristics of social farmers</a:t>
            </a:r>
          </a:p>
          <a:p>
            <a:pPr lvl="1"/>
            <a:r>
              <a:rPr lang="en-US" dirty="0"/>
              <a:t>What does it take to work with people?</a:t>
            </a:r>
            <a:endParaRPr lang="en-GB" dirty="0"/>
          </a:p>
        </p:txBody>
      </p:sp>
    </p:spTree>
    <p:extLst>
      <p:ext uri="{BB962C8B-B14F-4D97-AF65-F5344CB8AC3E}">
        <p14:creationId xmlns:p14="http://schemas.microsoft.com/office/powerpoint/2010/main" val="393713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60903" y="1528131"/>
            <a:ext cx="7822194"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Empathy</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Abgerundete rechteckige Legende 1"/>
          <p:cNvSpPr/>
          <p:nvPr/>
        </p:nvSpPr>
        <p:spPr>
          <a:xfrm>
            <a:off x="538073" y="2361063"/>
            <a:ext cx="7822194" cy="1214651"/>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bg1"/>
                </a:solidFill>
                <a:latin typeface="Arial" panose="020B0604020202020204" pitchFamily="34" charset="0"/>
                <a:cs typeface="Arial" panose="020B0604020202020204" pitchFamily="34" charset="0"/>
              </a:rPr>
              <a:t>“Humanity and empathy are among the core competencies of the manager in our two operations” </a:t>
            </a:r>
          </a:p>
          <a:p>
            <a:r>
              <a:rPr lang="en-GB" sz="1400" dirty="0">
                <a:solidFill>
                  <a:schemeClr val="bg1"/>
                </a:solidFill>
                <a:latin typeface="Arial" panose="020B0604020202020204" pitchFamily="34" charset="0"/>
                <a:cs typeface="Arial" panose="020B0604020202020204" pitchFamily="34" charset="0"/>
              </a:rPr>
              <a:t>supervisor of persons with medium and heavy intellectual disability</a:t>
            </a:r>
            <a:endParaRPr lang="de-DE" sz="1400" dirty="0">
              <a:solidFill>
                <a:schemeClr val="bg1"/>
              </a:solidFill>
              <a:latin typeface="Arial" panose="020B0604020202020204" pitchFamily="34" charset="0"/>
              <a:cs typeface="Arial" panose="020B0604020202020204" pitchFamily="34" charset="0"/>
            </a:endParaRPr>
          </a:p>
        </p:txBody>
      </p:sp>
      <p:sp>
        <p:nvSpPr>
          <p:cNvPr id="8" name="Abgerundete rechteckige Legende 7"/>
          <p:cNvSpPr/>
          <p:nvPr/>
        </p:nvSpPr>
        <p:spPr>
          <a:xfrm>
            <a:off x="538073" y="4246084"/>
            <a:ext cx="7822194" cy="1214651"/>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t>“It is far more important to be empathetic and to be communicative than educated.”</a:t>
            </a:r>
            <a:r>
              <a:rPr lang="en-GB" dirty="0"/>
              <a:t> </a:t>
            </a:r>
          </a:p>
          <a:p>
            <a:r>
              <a:rPr lang="en-GB" sz="1400" dirty="0">
                <a:solidFill>
                  <a:schemeClr val="bg1"/>
                </a:solidFill>
                <a:latin typeface="Arial" panose="020B0604020202020204" pitchFamily="34" charset="0"/>
                <a:cs typeface="Arial" panose="020B0604020202020204" pitchFamily="34" charset="0"/>
              </a:rPr>
              <a:t>supervisor of Youth</a:t>
            </a:r>
            <a:endParaRPr lang="de-D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924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60903" y="1528131"/>
            <a:ext cx="7822194"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Patience</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Abgerundete rechteckige Legende 1"/>
          <p:cNvSpPr/>
          <p:nvPr/>
        </p:nvSpPr>
        <p:spPr>
          <a:xfrm>
            <a:off x="538073" y="2361063"/>
            <a:ext cx="7822194" cy="1214651"/>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“One of the main competencies that we are good at when managing our clients in the workplace is patience, and patience again.”</a:t>
            </a:r>
            <a:r>
              <a:rPr lang="en-GB"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Supervisor of people with intellectual disability.</a:t>
            </a:r>
            <a:endParaRPr lang="de-DE" sz="1600" dirty="0">
              <a:latin typeface="Arial" panose="020B0604020202020204" pitchFamily="34" charset="0"/>
              <a:cs typeface="Arial" panose="020B0604020202020204" pitchFamily="34" charset="0"/>
            </a:endParaRPr>
          </a:p>
        </p:txBody>
      </p:sp>
      <p:sp>
        <p:nvSpPr>
          <p:cNvPr id="8" name="Abgerundete rechteckige Legende 7"/>
          <p:cNvSpPr/>
          <p:nvPr/>
        </p:nvSpPr>
        <p:spPr>
          <a:xfrm>
            <a:off x="538073" y="4246084"/>
            <a:ext cx="7822194" cy="1214651"/>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“Otherwise bring much, much love and patience.”</a:t>
            </a:r>
            <a:r>
              <a:rPr lang="en-GB" dirty="0">
                <a:latin typeface="Arial" panose="020B0604020202020204" pitchFamily="34" charset="0"/>
                <a:cs typeface="Arial" panose="020B0604020202020204" pitchFamily="34" charset="0"/>
              </a:rPr>
              <a:t> </a:t>
            </a:r>
          </a:p>
          <a:p>
            <a:r>
              <a:rPr lang="en-GB" sz="1400" dirty="0">
                <a:solidFill>
                  <a:schemeClr val="bg1"/>
                </a:solidFill>
                <a:latin typeface="Arial" panose="020B0604020202020204" pitchFamily="34" charset="0"/>
                <a:cs typeface="Arial" panose="020B0604020202020204" pitchFamily="34" charset="0"/>
              </a:rPr>
              <a:t>Supervisor of Youth</a:t>
            </a:r>
            <a:endParaRPr lang="de-D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40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60903" y="1528131"/>
            <a:ext cx="7822194"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Mental resilience and stability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Abgerundete rechteckige Legende 1"/>
          <p:cNvSpPr/>
          <p:nvPr/>
        </p:nvSpPr>
        <p:spPr>
          <a:xfrm>
            <a:off x="538073" y="2156347"/>
            <a:ext cx="7822194" cy="1678674"/>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t>“</a:t>
            </a:r>
            <a:r>
              <a:rPr lang="en-GB" i="1" dirty="0">
                <a:latin typeface="Arial" panose="020B0604020202020204" pitchFamily="34" charset="0"/>
                <a:cs typeface="Arial" panose="020B0604020202020204" pitchFamily="34" charset="0"/>
              </a:rPr>
              <a:t>When they start as a supervisor in child and youth care they are young and not always stable personalities per se. As soon as they meet someone who challenges them and triggers something, they are overwhelmed.” </a:t>
            </a:r>
          </a:p>
          <a:p>
            <a:r>
              <a:rPr lang="en-GB" sz="1600" dirty="0">
                <a:latin typeface="Arial" panose="020B0604020202020204" pitchFamily="34" charset="0"/>
                <a:cs typeface="Arial" panose="020B0604020202020204" pitchFamily="34" charset="0"/>
              </a:rPr>
              <a:t>Supervisor of young people with behavioural problems</a:t>
            </a:r>
            <a:endParaRPr lang="de-DE" sz="1600" dirty="0">
              <a:latin typeface="Arial" panose="020B0604020202020204" pitchFamily="34" charset="0"/>
              <a:cs typeface="Arial" panose="020B0604020202020204" pitchFamily="34" charset="0"/>
            </a:endParaRPr>
          </a:p>
        </p:txBody>
      </p:sp>
      <p:sp>
        <p:nvSpPr>
          <p:cNvPr id="8" name="Abgerundete rechteckige Legende 7"/>
          <p:cNvSpPr/>
          <p:nvPr/>
        </p:nvSpPr>
        <p:spPr>
          <a:xfrm>
            <a:off x="538073" y="4504161"/>
            <a:ext cx="7822194" cy="1214651"/>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“You have to ground yourself and the participants”</a:t>
            </a:r>
          </a:p>
          <a:p>
            <a:r>
              <a:rPr lang="en-GB" sz="1400" dirty="0">
                <a:solidFill>
                  <a:schemeClr val="bg1"/>
                </a:solidFill>
                <a:latin typeface="Arial" panose="020B0604020202020204" pitchFamily="34" charset="0"/>
                <a:cs typeface="Arial" panose="020B0604020202020204" pitchFamily="34" charset="0"/>
              </a:rPr>
              <a:t>Supervisor of people with mental health challenges</a:t>
            </a:r>
            <a:endParaRPr lang="de-D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00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60903" y="1528131"/>
            <a:ext cx="7822194"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Authenticity and self-reflection</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Abgerundete rechteckige Legende 1"/>
          <p:cNvSpPr/>
          <p:nvPr/>
        </p:nvSpPr>
        <p:spPr>
          <a:xfrm>
            <a:off x="538073" y="2299648"/>
            <a:ext cx="7822194" cy="1419368"/>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“Young people often have the feeling that they are stupid. And maybe they are from time to time, but we all are at some point. Then I take away their fear [ed. by showing that I myself not only have the perfect life].” </a:t>
            </a:r>
            <a:endParaRPr lang="en-GB"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Supervisor of youth</a:t>
            </a:r>
            <a:endParaRPr lang="de-DE" sz="1400" dirty="0">
              <a:latin typeface="Arial" panose="020B0604020202020204" pitchFamily="34" charset="0"/>
              <a:cs typeface="Arial" panose="020B0604020202020204" pitchFamily="34" charset="0"/>
            </a:endParaRPr>
          </a:p>
        </p:txBody>
      </p:sp>
      <p:sp>
        <p:nvSpPr>
          <p:cNvPr id="8" name="Abgerundete rechteckige Legende 7"/>
          <p:cNvSpPr/>
          <p:nvPr/>
        </p:nvSpPr>
        <p:spPr>
          <a:xfrm>
            <a:off x="538073" y="4327971"/>
            <a:ext cx="7822194" cy="1419367"/>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“I am authentic with all my life experiences, as I stand here, with all my weaknesses and strengths, with all my stories. And I don't mince words. Do you want me to talk to them in some way? That is life as it is lived.”</a:t>
            </a:r>
            <a:r>
              <a:rPr lang="en-GB" dirty="0">
                <a:latin typeface="Arial" panose="020B0604020202020204" pitchFamily="34" charset="0"/>
                <a:cs typeface="Arial" panose="020B0604020202020204" pitchFamily="34" charset="0"/>
              </a:rPr>
              <a:t> </a:t>
            </a:r>
            <a:endParaRPr lang="en-GB" i="1" dirty="0">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Supervisor of  youth</a:t>
            </a:r>
            <a:endParaRPr lang="de-DE"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39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p:txBody>
          <a:bodyPr/>
          <a:lstStyle/>
          <a:p>
            <a:r>
              <a:rPr lang="de-DE" dirty="0"/>
              <a:t>Motivation</a:t>
            </a:r>
          </a:p>
          <a:p>
            <a:r>
              <a:rPr lang="de-DE" dirty="0"/>
              <a:t>Organisational Models</a:t>
            </a:r>
          </a:p>
          <a:p>
            <a:r>
              <a:rPr lang="de-DE" dirty="0"/>
              <a:t>Education</a:t>
            </a:r>
          </a:p>
          <a:p>
            <a:r>
              <a:rPr lang="en-AU" dirty="0"/>
              <a:t>Social Skills and characteristics of social farmers</a:t>
            </a:r>
            <a:endParaRPr lang="cs-CZ" dirty="0"/>
          </a:p>
          <a:p>
            <a:pPr lvl="1" indent="0">
              <a:lnSpc>
                <a:spcPts val="2760"/>
              </a:lnSpc>
              <a:spcBef>
                <a:spcPts val="0"/>
              </a:spcBef>
              <a:buNone/>
            </a:pPr>
            <a:r>
              <a:rPr lang="de-DE" sz="2300" dirty="0">
                <a:solidFill>
                  <a:schemeClr val="accent2"/>
                </a:solidFill>
              </a:rPr>
              <a:t>The </a:t>
            </a:r>
            <a:r>
              <a:rPr lang="de-DE" sz="2300" dirty="0" err="1">
                <a:solidFill>
                  <a:schemeClr val="accent2"/>
                </a:solidFill>
              </a:rPr>
              <a:t>organisation</a:t>
            </a:r>
            <a:r>
              <a:rPr lang="de-DE" sz="2300" dirty="0">
                <a:solidFill>
                  <a:schemeClr val="accent2"/>
                </a:solidFill>
              </a:rPr>
              <a:t> </a:t>
            </a:r>
            <a:r>
              <a:rPr lang="de-DE" sz="2300" dirty="0" err="1">
                <a:solidFill>
                  <a:schemeClr val="accent2"/>
                </a:solidFill>
              </a:rPr>
              <a:t>of</a:t>
            </a:r>
            <a:r>
              <a:rPr lang="de-DE" sz="2300" dirty="0">
                <a:solidFill>
                  <a:schemeClr val="accent2"/>
                </a:solidFill>
              </a:rPr>
              <a:t> a </a:t>
            </a:r>
            <a:r>
              <a:rPr lang="de-DE" sz="2300" dirty="0" err="1">
                <a:solidFill>
                  <a:schemeClr val="accent2"/>
                </a:solidFill>
              </a:rPr>
              <a:t>social</a:t>
            </a:r>
            <a:r>
              <a:rPr lang="de-DE" sz="2300" dirty="0">
                <a:solidFill>
                  <a:schemeClr val="accent2"/>
                </a:solidFill>
              </a:rPr>
              <a:t> </a:t>
            </a:r>
            <a:r>
              <a:rPr lang="de-DE" sz="2300" dirty="0" err="1">
                <a:solidFill>
                  <a:schemeClr val="accent2"/>
                </a:solidFill>
              </a:rPr>
              <a:t>farm</a:t>
            </a:r>
            <a:endParaRPr lang="cs-CZ" sz="2300" dirty="0">
              <a:solidFill>
                <a:schemeClr val="accent2"/>
              </a:solidFill>
            </a:endParaRPr>
          </a:p>
          <a:p>
            <a:pPr lvl="1"/>
            <a:r>
              <a:rPr lang="de-DE" dirty="0"/>
              <a:t>Farm Environment</a:t>
            </a:r>
          </a:p>
          <a:p>
            <a:pPr lvl="1"/>
            <a:r>
              <a:rPr lang="de-DE" dirty="0"/>
              <a:t>Working, hygienic and </a:t>
            </a:r>
            <a:r>
              <a:rPr lang="de-DE" dirty="0" err="1"/>
              <a:t>safety</a:t>
            </a:r>
            <a:r>
              <a:rPr lang="de-DE" dirty="0"/>
              <a:t> </a:t>
            </a:r>
            <a:r>
              <a:rPr lang="de-DE" dirty="0" err="1"/>
              <a:t>measures</a:t>
            </a:r>
            <a:endParaRPr lang="de-DE" dirty="0"/>
          </a:p>
          <a:p>
            <a:pPr lvl="1"/>
            <a:r>
              <a:rPr lang="de-DE" dirty="0"/>
              <a:t>Work </a:t>
            </a:r>
            <a:r>
              <a:rPr lang="de-DE" dirty="0" err="1"/>
              <a:t>management</a:t>
            </a:r>
            <a:endParaRPr lang="cs-CZ" dirty="0"/>
          </a:p>
          <a:p>
            <a:pPr lvl="1" indent="0">
              <a:lnSpc>
                <a:spcPts val="2760"/>
              </a:lnSpc>
              <a:spcBef>
                <a:spcPts val="0"/>
              </a:spcBef>
              <a:buNone/>
            </a:pPr>
            <a:endParaRPr lang="cs-CZ" sz="2300" dirty="0">
              <a:solidFill>
                <a:schemeClr val="accent2"/>
              </a:solidFill>
            </a:endParaRPr>
          </a:p>
          <a:p>
            <a:pPr lvl="1"/>
            <a:endParaRPr lang="en-GB" dirty="0"/>
          </a:p>
          <a:p>
            <a:pPr lvl="1"/>
            <a:endParaRPr lang="en-GB" dirty="0"/>
          </a:p>
          <a:p>
            <a:pPr lvl="1"/>
            <a:endParaRPr lang="en-GB" dirty="0"/>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en-GB" dirty="0"/>
              <a:t>Content Overview</a:t>
            </a:r>
          </a:p>
        </p:txBody>
      </p:sp>
    </p:spTree>
    <p:extLst>
      <p:ext uri="{BB962C8B-B14F-4D97-AF65-F5344CB8AC3E}">
        <p14:creationId xmlns:p14="http://schemas.microsoft.com/office/powerpoint/2010/main" val="11520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60903" y="1528131"/>
            <a:ext cx="7822194"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Open mind</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Abgerundete rechteckige Legende 1"/>
          <p:cNvSpPr/>
          <p:nvPr/>
        </p:nvSpPr>
        <p:spPr>
          <a:xfrm>
            <a:off x="538073" y="2156347"/>
            <a:ext cx="7822194" cy="1025232"/>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In any case, you have to be very open to other cultures. And of course you have to understand that there are sometimes conflicts</a:t>
            </a:r>
            <a:r>
              <a:rPr lang="en-GB"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supervisor of refugees</a:t>
            </a:r>
            <a:endParaRPr lang="de-DE" sz="1600" dirty="0">
              <a:latin typeface="Arial" panose="020B0604020202020204" pitchFamily="34" charset="0"/>
              <a:cs typeface="Arial" panose="020B0604020202020204" pitchFamily="34" charset="0"/>
            </a:endParaRPr>
          </a:p>
        </p:txBody>
      </p:sp>
      <p:sp>
        <p:nvSpPr>
          <p:cNvPr id="8" name="Abgerundete rechteckige Legende 7"/>
          <p:cNvSpPr/>
          <p:nvPr/>
        </p:nvSpPr>
        <p:spPr>
          <a:xfrm>
            <a:off x="538073" y="3756835"/>
            <a:ext cx="7822194" cy="1827169"/>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“Open-mindedness is the fundamental thing. Some might have cognitive disabilities but they still have 40 or 50 years on the earth and they can tell when someone genuinely sees them as an equal or doesn’t. You develop trust based on that, the lads will be quite good at reading people, they’ve seen all sides of humanity the good and the bad.”</a:t>
            </a:r>
            <a:r>
              <a:rPr lang="en-GB"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Supervisor of people with intellectual disability</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26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Social </a:t>
            </a:r>
            <a:r>
              <a:rPr lang="en-US" dirty="0" err="1"/>
              <a:t>SKills</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60903" y="1528131"/>
            <a:ext cx="7822194"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Flexibility</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bgerundete rechteckige Legende 7"/>
          <p:cNvSpPr/>
          <p:nvPr/>
        </p:nvSpPr>
        <p:spPr>
          <a:xfrm>
            <a:off x="565367" y="2480594"/>
            <a:ext cx="7822194" cy="1827169"/>
          </a:xfrm>
          <a:prstGeom prst="wedgeRoundRectCallout">
            <a:avLst>
              <a:gd name="adj1" fmla="val -27812"/>
              <a:gd name="adj2" fmla="val 694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latin typeface="Arial" panose="020B0604020202020204" pitchFamily="34" charset="0"/>
                <a:cs typeface="Arial" panose="020B0604020202020204" pitchFamily="34" charset="0"/>
              </a:rPr>
              <a:t>“Flexibility in the sense that I can’t expect something. Every day is different because a person feels different. Therefore I always have to have a plan B. I can’t standardize anything. And what is working at this moment can completely fail the next time.” </a:t>
            </a:r>
          </a:p>
          <a:p>
            <a:r>
              <a:rPr lang="en-GB" sz="1600" dirty="0">
                <a:latin typeface="Arial" panose="020B0604020202020204" pitchFamily="34" charset="0"/>
                <a:cs typeface="Arial" panose="020B0604020202020204" pitchFamily="34" charset="0"/>
              </a:rPr>
              <a:t>Supervisor of people with mental health challenges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016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2" y="809625"/>
            <a:ext cx="8584440" cy="3481718"/>
          </a:xfrm>
        </p:spPr>
        <p:txBody>
          <a:bodyPr/>
          <a:lstStyle/>
          <a:p>
            <a:r>
              <a:rPr lang="en-AU" sz="2800" dirty="0"/>
              <a:t>The Organisation of a social farm</a:t>
            </a:r>
          </a:p>
          <a:p>
            <a:pPr lvl="1"/>
            <a:r>
              <a:rPr lang="en-US" sz="2400" dirty="0"/>
              <a:t>How do I adjust the buildings and the farmyard in such a way that they are suitable for participants?</a:t>
            </a:r>
            <a:endParaRPr lang="en-GB" sz="2400" dirty="0"/>
          </a:p>
        </p:txBody>
      </p:sp>
    </p:spTree>
    <p:extLst>
      <p:ext uri="{BB962C8B-B14F-4D97-AF65-F5344CB8AC3E}">
        <p14:creationId xmlns:p14="http://schemas.microsoft.com/office/powerpoint/2010/main" val="46819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p:txBody>
          <a:bodyPr>
            <a:normAutofit/>
          </a:bodyPr>
          <a:lstStyle/>
          <a:p>
            <a:r>
              <a:rPr lang="en-US" sz="2400" dirty="0"/>
              <a:t>Farm Environment</a:t>
            </a:r>
          </a:p>
        </p:txBody>
      </p:sp>
      <p:sp>
        <p:nvSpPr>
          <p:cNvPr id="9" name="Text Placeholder 8">
            <a:extLst>
              <a:ext uri="{FF2B5EF4-FFF2-40B4-BE49-F238E27FC236}">
                <a16:creationId xmlns:a16="http://schemas.microsoft.com/office/drawing/2014/main" id="{B50BE4DF-9D96-7325-94CB-6CCE8FF68801}"/>
              </a:ext>
            </a:extLst>
          </p:cNvPr>
          <p:cNvSpPr>
            <a:spLocks noGrp="1"/>
          </p:cNvSpPr>
          <p:nvPr>
            <p:ph type="body" idx="1"/>
          </p:nvPr>
        </p:nvSpPr>
        <p:spPr>
          <a:xfrm>
            <a:off x="633742" y="1388074"/>
            <a:ext cx="7391142" cy="742950"/>
          </a:xfrm>
        </p:spPr>
        <p:txBody>
          <a:bodyPr/>
          <a:lstStyle/>
          <a:p>
            <a:r>
              <a:rPr lang="en-US" dirty="0"/>
              <a:t>In most cases, modifications have to be made when starting a new project. </a:t>
            </a:r>
            <a:endParaRPr lang="en-GB" dirty="0"/>
          </a:p>
        </p:txBody>
      </p:sp>
      <p:sp>
        <p:nvSpPr>
          <p:cNvPr id="4" name="Zástupný obsah 3">
            <a:extLst>
              <a:ext uri="{FF2B5EF4-FFF2-40B4-BE49-F238E27FC236}">
                <a16:creationId xmlns:a16="http://schemas.microsoft.com/office/drawing/2014/main" id="{B5153235-D48A-4704-8C0E-FAF44D06773E}"/>
              </a:ext>
            </a:extLst>
          </p:cNvPr>
          <p:cNvSpPr>
            <a:spLocks noGrp="1"/>
          </p:cNvSpPr>
          <p:nvPr>
            <p:ph sz="half" idx="2"/>
          </p:nvPr>
        </p:nvSpPr>
        <p:spPr>
          <a:xfrm>
            <a:off x="633742" y="2546019"/>
            <a:ext cx="6749698" cy="3684588"/>
          </a:xfrm>
        </p:spPr>
        <p:txBody>
          <a:bodyPr/>
          <a:lstStyle/>
          <a:p>
            <a:pPr marL="342900" indent="-342900">
              <a:buFont typeface="Arial" panose="020B0604020202020204" pitchFamily="34" charset="0"/>
              <a:buChar char="•"/>
            </a:pPr>
            <a:r>
              <a:rPr lang="en-GB" dirty="0"/>
              <a:t>Break and recreation room</a:t>
            </a:r>
          </a:p>
          <a:p>
            <a:pPr marL="342900" indent="-342900">
              <a:buFont typeface="Arial" panose="020B0604020202020204" pitchFamily="34" charset="0"/>
              <a:buChar char="•"/>
            </a:pPr>
            <a:r>
              <a:rPr lang="en-GB" dirty="0"/>
              <a:t>Sanitary facilities</a:t>
            </a:r>
          </a:p>
          <a:p>
            <a:pPr marL="342900" indent="-342900">
              <a:buFont typeface="Arial" panose="020B0604020202020204" pitchFamily="34" charset="0"/>
              <a:buChar char="•"/>
            </a:pPr>
            <a:r>
              <a:rPr lang="en-GB" dirty="0"/>
              <a:t>Canteen or large-scale catering facilities</a:t>
            </a:r>
          </a:p>
          <a:p>
            <a:pPr marL="342900" indent="-342900">
              <a:buFont typeface="Arial" panose="020B0604020202020204" pitchFamily="34" charset="0"/>
              <a:buChar char="•"/>
            </a:pPr>
            <a:r>
              <a:rPr lang="en-GB" dirty="0"/>
              <a:t>Barrier free access</a:t>
            </a:r>
          </a:p>
          <a:p>
            <a:pPr marL="342900" indent="-342900">
              <a:buFont typeface="Arial" panose="020B0604020202020204" pitchFamily="34" charset="0"/>
              <a:buChar char="•"/>
            </a:pPr>
            <a:r>
              <a:rPr lang="en-GB" dirty="0"/>
              <a:t>Accommodation</a:t>
            </a:r>
          </a:p>
          <a:p>
            <a:pPr marL="342900" indent="-342900">
              <a:buFont typeface="Arial" panose="020B0604020202020204" pitchFamily="34" charset="0"/>
              <a:buChar char="•"/>
            </a:pPr>
            <a:r>
              <a:rPr lang="en-GB" dirty="0"/>
              <a:t>Parking or access to public transportation</a:t>
            </a:r>
          </a:p>
          <a:p>
            <a:pPr marL="342900" indent="-342900">
              <a:buFont typeface="Arial" panose="020B0604020202020204" pitchFamily="34" charset="0"/>
              <a:buChar char="•"/>
            </a:pPr>
            <a:r>
              <a:rPr lang="en-GB" dirty="0"/>
              <a:t>Good Infrastructure </a:t>
            </a:r>
          </a:p>
        </p:txBody>
      </p:sp>
    </p:spTree>
    <p:extLst>
      <p:ext uri="{BB962C8B-B14F-4D97-AF65-F5344CB8AC3E}">
        <p14:creationId xmlns:p14="http://schemas.microsoft.com/office/powerpoint/2010/main" val="4169218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p:txBody>
          <a:bodyPr>
            <a:normAutofit/>
          </a:bodyPr>
          <a:lstStyle/>
          <a:p>
            <a:r>
              <a:rPr lang="en-US" sz="2400" dirty="0"/>
              <a:t>Working, hygienic and safety measures</a:t>
            </a:r>
          </a:p>
        </p:txBody>
      </p:sp>
      <p:sp>
        <p:nvSpPr>
          <p:cNvPr id="9" name="Text Placeholder 8">
            <a:extLst>
              <a:ext uri="{FF2B5EF4-FFF2-40B4-BE49-F238E27FC236}">
                <a16:creationId xmlns:a16="http://schemas.microsoft.com/office/drawing/2014/main" id="{B50BE4DF-9D96-7325-94CB-6CCE8FF68801}"/>
              </a:ext>
            </a:extLst>
          </p:cNvPr>
          <p:cNvSpPr>
            <a:spLocks noGrp="1"/>
          </p:cNvSpPr>
          <p:nvPr>
            <p:ph type="body" idx="1"/>
          </p:nvPr>
        </p:nvSpPr>
        <p:spPr>
          <a:xfrm>
            <a:off x="633742" y="1388074"/>
            <a:ext cx="7391142" cy="742950"/>
          </a:xfrm>
        </p:spPr>
        <p:txBody>
          <a:bodyPr/>
          <a:lstStyle/>
          <a:p>
            <a:r>
              <a:rPr lang="de-DE" dirty="0"/>
              <a:t>The </a:t>
            </a:r>
            <a:r>
              <a:rPr lang="de-DE" dirty="0" err="1"/>
              <a:t>workplace</a:t>
            </a:r>
            <a:r>
              <a:rPr lang="de-DE" dirty="0"/>
              <a:t> must </a:t>
            </a:r>
            <a:r>
              <a:rPr lang="de-DE" dirty="0" err="1"/>
              <a:t>be</a:t>
            </a:r>
            <a:r>
              <a:rPr lang="de-DE" dirty="0"/>
              <a:t> </a:t>
            </a:r>
            <a:r>
              <a:rPr lang="de-DE" dirty="0" err="1"/>
              <a:t>arranged</a:t>
            </a:r>
            <a:r>
              <a:rPr lang="de-DE" dirty="0"/>
              <a:t> in such a </a:t>
            </a:r>
            <a:r>
              <a:rPr lang="de-DE" dirty="0" err="1"/>
              <a:t>way</a:t>
            </a:r>
            <a:r>
              <a:rPr lang="de-DE" dirty="0"/>
              <a:t> </a:t>
            </a:r>
            <a:r>
              <a:rPr lang="de-DE" dirty="0" err="1"/>
              <a:t>that</a:t>
            </a:r>
            <a:r>
              <a:rPr lang="en-AU" dirty="0"/>
              <a:t> the risks of accidents are kept to a minimum.</a:t>
            </a:r>
            <a:endParaRPr lang="en-GB" dirty="0"/>
          </a:p>
        </p:txBody>
      </p:sp>
      <p:sp>
        <p:nvSpPr>
          <p:cNvPr id="4" name="Zástupný obsah 3">
            <a:extLst>
              <a:ext uri="{FF2B5EF4-FFF2-40B4-BE49-F238E27FC236}">
                <a16:creationId xmlns:a16="http://schemas.microsoft.com/office/drawing/2014/main" id="{B5153235-D48A-4704-8C0E-FAF44D06773E}"/>
              </a:ext>
            </a:extLst>
          </p:cNvPr>
          <p:cNvSpPr>
            <a:spLocks noGrp="1"/>
          </p:cNvSpPr>
          <p:nvPr>
            <p:ph sz="half" idx="2"/>
          </p:nvPr>
        </p:nvSpPr>
        <p:spPr>
          <a:xfrm>
            <a:off x="633742" y="2546019"/>
            <a:ext cx="7568562" cy="3684588"/>
          </a:xfrm>
        </p:spPr>
        <p:txBody>
          <a:bodyPr/>
          <a:lstStyle/>
          <a:p>
            <a:pPr marL="342900" indent="-342900">
              <a:buFont typeface="Arial" panose="020B0604020202020204" pitchFamily="34" charset="0"/>
              <a:buChar char="•"/>
            </a:pPr>
            <a:r>
              <a:rPr lang="de-DE" dirty="0" err="1"/>
              <a:t>Introduction</a:t>
            </a:r>
            <a:r>
              <a:rPr lang="de-DE" dirty="0"/>
              <a:t> </a:t>
            </a:r>
            <a:r>
              <a:rPr lang="de-DE" dirty="0" err="1"/>
              <a:t>to</a:t>
            </a:r>
            <a:r>
              <a:rPr lang="de-DE" dirty="0"/>
              <a:t> </a:t>
            </a:r>
            <a:r>
              <a:rPr lang="de-DE" dirty="0" err="1"/>
              <a:t>the</a:t>
            </a:r>
            <a:r>
              <a:rPr lang="de-DE" dirty="0"/>
              <a:t> </a:t>
            </a:r>
            <a:r>
              <a:rPr lang="de-DE" dirty="0" err="1"/>
              <a:t>farm</a:t>
            </a:r>
            <a:r>
              <a:rPr lang="de-DE" dirty="0"/>
              <a:t>: </a:t>
            </a:r>
            <a:r>
              <a:rPr lang="de-DE" dirty="0" err="1"/>
              <a:t>when</a:t>
            </a:r>
            <a:r>
              <a:rPr lang="de-DE" dirty="0"/>
              <a:t> </a:t>
            </a:r>
            <a:r>
              <a:rPr lang="de-DE" dirty="0" err="1"/>
              <a:t>and</a:t>
            </a:r>
            <a:r>
              <a:rPr lang="de-DE" dirty="0"/>
              <a:t> </a:t>
            </a:r>
            <a:r>
              <a:rPr lang="de-DE" dirty="0" err="1"/>
              <a:t>where</a:t>
            </a:r>
            <a:r>
              <a:rPr lang="de-DE" dirty="0"/>
              <a:t> </a:t>
            </a:r>
            <a:r>
              <a:rPr lang="de-DE" dirty="0" err="1"/>
              <a:t>are</a:t>
            </a:r>
            <a:r>
              <a:rPr lang="de-DE" dirty="0"/>
              <a:t> </a:t>
            </a:r>
            <a:r>
              <a:rPr lang="de-DE" dirty="0" err="1"/>
              <a:t>the</a:t>
            </a:r>
            <a:r>
              <a:rPr lang="de-DE" dirty="0"/>
              <a:t> </a:t>
            </a:r>
            <a:r>
              <a:rPr lang="de-DE" dirty="0" err="1"/>
              <a:t>participants</a:t>
            </a:r>
            <a:r>
              <a:rPr lang="de-DE" dirty="0"/>
              <a:t> </a:t>
            </a:r>
            <a:r>
              <a:rPr lang="de-DE" dirty="0" err="1"/>
              <a:t>allowed</a:t>
            </a:r>
            <a:r>
              <a:rPr lang="de-DE" dirty="0"/>
              <a:t> on </a:t>
            </a:r>
            <a:r>
              <a:rPr lang="de-DE" dirty="0" err="1"/>
              <a:t>the</a:t>
            </a:r>
            <a:r>
              <a:rPr lang="de-DE" dirty="0"/>
              <a:t> </a:t>
            </a:r>
            <a:r>
              <a:rPr lang="de-DE" dirty="0" err="1"/>
              <a:t>farm</a:t>
            </a:r>
            <a:r>
              <a:rPr lang="de-DE" dirty="0"/>
              <a:t>?</a:t>
            </a:r>
          </a:p>
          <a:p>
            <a:pPr marL="342900" indent="-342900">
              <a:buFont typeface="Arial" panose="020B0604020202020204" pitchFamily="34" charset="0"/>
              <a:buChar char="•"/>
            </a:pPr>
            <a:r>
              <a:rPr lang="de-DE" dirty="0" err="1"/>
              <a:t>Storing</a:t>
            </a:r>
            <a:r>
              <a:rPr lang="de-DE" dirty="0"/>
              <a:t> </a:t>
            </a:r>
            <a:r>
              <a:rPr lang="de-DE" dirty="0" err="1"/>
              <a:t>hazardous</a:t>
            </a:r>
            <a:r>
              <a:rPr lang="de-DE" dirty="0"/>
              <a:t> </a:t>
            </a:r>
            <a:r>
              <a:rPr lang="de-DE" dirty="0" err="1"/>
              <a:t>materials</a:t>
            </a:r>
            <a:r>
              <a:rPr lang="de-DE" dirty="0"/>
              <a:t> </a:t>
            </a:r>
            <a:r>
              <a:rPr lang="de-DE" dirty="0" err="1"/>
              <a:t>properly</a:t>
            </a:r>
            <a:endParaRPr lang="de-DE" dirty="0"/>
          </a:p>
          <a:p>
            <a:pPr marL="342900" indent="-342900">
              <a:buFont typeface="Arial" panose="020B0604020202020204" pitchFamily="34" charset="0"/>
              <a:buChar char="•"/>
            </a:pPr>
            <a:r>
              <a:rPr lang="de-DE" dirty="0" err="1"/>
              <a:t>Locking</a:t>
            </a:r>
            <a:r>
              <a:rPr lang="de-DE" dirty="0"/>
              <a:t> </a:t>
            </a:r>
            <a:r>
              <a:rPr lang="de-DE" dirty="0" err="1"/>
              <a:t>up</a:t>
            </a:r>
            <a:r>
              <a:rPr lang="de-DE" dirty="0"/>
              <a:t> </a:t>
            </a:r>
            <a:r>
              <a:rPr lang="de-DE" dirty="0" err="1"/>
              <a:t>machinery</a:t>
            </a:r>
            <a:r>
              <a:rPr lang="de-DE" dirty="0"/>
              <a:t> </a:t>
            </a:r>
            <a:r>
              <a:rPr lang="de-DE" dirty="0" err="1"/>
              <a:t>that</a:t>
            </a:r>
            <a:r>
              <a:rPr lang="de-DE" dirty="0"/>
              <a:t> </a:t>
            </a:r>
            <a:r>
              <a:rPr lang="de-DE" dirty="0" err="1"/>
              <a:t>participants</a:t>
            </a:r>
            <a:r>
              <a:rPr lang="de-DE" dirty="0"/>
              <a:t> </a:t>
            </a:r>
            <a:r>
              <a:rPr lang="de-DE" dirty="0" err="1"/>
              <a:t>might</a:t>
            </a:r>
            <a:r>
              <a:rPr lang="de-DE" dirty="0"/>
              <a:t> </a:t>
            </a:r>
            <a:r>
              <a:rPr lang="de-DE" dirty="0" err="1"/>
              <a:t>use</a:t>
            </a:r>
            <a:r>
              <a:rPr lang="de-DE" dirty="0"/>
              <a:t> </a:t>
            </a:r>
            <a:r>
              <a:rPr lang="de-DE" dirty="0" err="1"/>
              <a:t>without</a:t>
            </a:r>
            <a:r>
              <a:rPr lang="de-DE" dirty="0"/>
              <a:t> </a:t>
            </a:r>
            <a:r>
              <a:rPr lang="de-DE" dirty="0" err="1"/>
              <a:t>authorization</a:t>
            </a:r>
            <a:endParaRPr lang="de-DE" dirty="0"/>
          </a:p>
          <a:p>
            <a:pPr marL="342900" indent="-342900">
              <a:buFont typeface="Arial" panose="020B0604020202020204" pitchFamily="34" charset="0"/>
              <a:buChar char="•"/>
            </a:pPr>
            <a:r>
              <a:rPr lang="en-GB" dirty="0"/>
              <a:t>Protection from adverse weather conditions and high temperatures </a:t>
            </a:r>
          </a:p>
          <a:p>
            <a:pPr marL="342900" indent="-342900">
              <a:buFont typeface="Arial" panose="020B0604020202020204" pitchFamily="34" charset="0"/>
              <a:buChar char="•"/>
            </a:pPr>
            <a:r>
              <a:rPr lang="de-DE" dirty="0"/>
              <a:t>Rules </a:t>
            </a:r>
            <a:r>
              <a:rPr lang="de-DE" dirty="0" err="1"/>
              <a:t>for</a:t>
            </a:r>
            <a:r>
              <a:rPr lang="de-DE" dirty="0"/>
              <a:t> </a:t>
            </a:r>
            <a:r>
              <a:rPr lang="de-DE" dirty="0" err="1"/>
              <a:t>the</a:t>
            </a:r>
            <a:r>
              <a:rPr lang="de-DE" dirty="0"/>
              <a:t> </a:t>
            </a:r>
            <a:r>
              <a:rPr lang="de-DE" dirty="0" err="1"/>
              <a:t>work</a:t>
            </a:r>
            <a:r>
              <a:rPr lang="de-DE" dirty="0"/>
              <a:t> </a:t>
            </a:r>
            <a:r>
              <a:rPr lang="de-DE" dirty="0" err="1"/>
              <a:t>with</a:t>
            </a:r>
            <a:r>
              <a:rPr lang="de-DE" dirty="0"/>
              <a:t> </a:t>
            </a:r>
            <a:r>
              <a:rPr lang="de-DE" dirty="0" err="1"/>
              <a:t>animals</a:t>
            </a:r>
            <a:r>
              <a:rPr lang="de-DE" dirty="0"/>
              <a:t> (e.g. </a:t>
            </a:r>
            <a:r>
              <a:rPr lang="de-DE" dirty="0" err="1"/>
              <a:t>cleaning</a:t>
            </a:r>
            <a:r>
              <a:rPr lang="de-DE" dirty="0"/>
              <a:t> </a:t>
            </a:r>
            <a:r>
              <a:rPr lang="de-DE" dirty="0" err="1"/>
              <a:t>and</a:t>
            </a:r>
            <a:r>
              <a:rPr lang="de-DE" dirty="0"/>
              <a:t> </a:t>
            </a:r>
            <a:r>
              <a:rPr lang="de-DE" dirty="0" err="1"/>
              <a:t>tethering</a:t>
            </a:r>
            <a:r>
              <a:rPr lang="de-DE" dirty="0"/>
              <a:t> </a:t>
            </a:r>
            <a:r>
              <a:rPr lang="de-DE" dirty="0" err="1"/>
              <a:t>of</a:t>
            </a:r>
            <a:r>
              <a:rPr lang="de-DE" dirty="0"/>
              <a:t> </a:t>
            </a:r>
            <a:r>
              <a:rPr lang="de-DE" dirty="0" err="1"/>
              <a:t>animals</a:t>
            </a:r>
            <a:r>
              <a:rPr lang="de-DE" dirty="0"/>
              <a:t> </a:t>
            </a:r>
            <a:r>
              <a:rPr lang="de-DE" dirty="0" err="1"/>
              <a:t>is</a:t>
            </a:r>
            <a:r>
              <a:rPr lang="de-DE" dirty="0"/>
              <a:t> </a:t>
            </a:r>
            <a:r>
              <a:rPr lang="de-DE" dirty="0" err="1"/>
              <a:t>always</a:t>
            </a:r>
            <a:r>
              <a:rPr lang="de-DE" dirty="0"/>
              <a:t> </a:t>
            </a:r>
            <a:r>
              <a:rPr lang="de-DE" dirty="0" err="1"/>
              <a:t>carried</a:t>
            </a:r>
            <a:r>
              <a:rPr lang="de-DE" dirty="0"/>
              <a:t> out </a:t>
            </a:r>
            <a:r>
              <a:rPr lang="de-DE" dirty="0" err="1"/>
              <a:t>from</a:t>
            </a:r>
            <a:r>
              <a:rPr lang="de-DE" dirty="0"/>
              <a:t> </a:t>
            </a:r>
            <a:r>
              <a:rPr lang="de-DE" dirty="0" err="1"/>
              <a:t>the</a:t>
            </a:r>
            <a:r>
              <a:rPr lang="de-DE" dirty="0"/>
              <a:t> </a:t>
            </a:r>
            <a:r>
              <a:rPr lang="de-DE" dirty="0" err="1"/>
              <a:t>side</a:t>
            </a:r>
            <a:r>
              <a:rPr lang="de-DE" dirty="0"/>
              <a:t> </a:t>
            </a:r>
            <a:r>
              <a:rPr lang="de-DE" dirty="0" err="1"/>
              <a:t>where</a:t>
            </a:r>
            <a:r>
              <a:rPr lang="de-DE" dirty="0"/>
              <a:t> </a:t>
            </a:r>
            <a:r>
              <a:rPr lang="de-DE" dirty="0" err="1"/>
              <a:t>there</a:t>
            </a:r>
            <a:r>
              <a:rPr lang="de-DE" dirty="0"/>
              <a:t> </a:t>
            </a:r>
            <a:r>
              <a:rPr lang="de-DE" dirty="0" err="1"/>
              <a:t>is</a:t>
            </a:r>
            <a:r>
              <a:rPr lang="de-DE" dirty="0"/>
              <a:t> minimal </a:t>
            </a:r>
            <a:r>
              <a:rPr lang="de-DE" dirty="0" err="1"/>
              <a:t>risk</a:t>
            </a:r>
            <a:r>
              <a:rPr lang="de-DE" dirty="0"/>
              <a:t> </a:t>
            </a:r>
            <a:r>
              <a:rPr lang="de-DE" dirty="0" err="1"/>
              <a:t>of</a:t>
            </a:r>
            <a:r>
              <a:rPr lang="de-DE" dirty="0"/>
              <a:t> </a:t>
            </a:r>
            <a:r>
              <a:rPr lang="de-DE" dirty="0" err="1"/>
              <a:t>being</a:t>
            </a:r>
            <a:r>
              <a:rPr lang="de-DE" dirty="0"/>
              <a:t> </a:t>
            </a:r>
            <a:r>
              <a:rPr lang="de-DE" dirty="0" err="1"/>
              <a:t>pushed</a:t>
            </a:r>
            <a:r>
              <a:rPr lang="de-DE" dirty="0"/>
              <a:t> </a:t>
            </a:r>
            <a:r>
              <a:rPr lang="de-DE" dirty="0" err="1"/>
              <a:t>or</a:t>
            </a:r>
            <a:r>
              <a:rPr lang="de-DE" dirty="0"/>
              <a:t> </a:t>
            </a:r>
            <a:r>
              <a:rPr lang="de-DE" dirty="0" err="1"/>
              <a:t>pressed</a:t>
            </a:r>
            <a:r>
              <a:rPr lang="de-DE" dirty="0"/>
              <a:t> </a:t>
            </a:r>
            <a:r>
              <a:rPr lang="de-DE" dirty="0" err="1"/>
              <a:t>by</a:t>
            </a:r>
            <a:r>
              <a:rPr lang="de-DE" dirty="0"/>
              <a:t> </a:t>
            </a:r>
            <a:r>
              <a:rPr lang="de-DE" dirty="0" err="1"/>
              <a:t>the</a:t>
            </a:r>
            <a:r>
              <a:rPr lang="de-DE" dirty="0"/>
              <a:t> </a:t>
            </a:r>
            <a:r>
              <a:rPr lang="de-DE" dirty="0" err="1"/>
              <a:t>animal</a:t>
            </a:r>
            <a:r>
              <a:rPr lang="de-DE" dirty="0"/>
              <a:t>)</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807104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0F104A0-7F31-E09D-2473-4DA8C225CE6C}"/>
              </a:ext>
            </a:extLst>
          </p:cNvPr>
          <p:cNvSpPr>
            <a:spLocks noGrp="1"/>
          </p:cNvSpPr>
          <p:nvPr>
            <p:ph type="title"/>
          </p:nvPr>
        </p:nvSpPr>
        <p:spPr/>
        <p:txBody>
          <a:bodyPr>
            <a:normAutofit/>
          </a:bodyPr>
          <a:lstStyle/>
          <a:p>
            <a:r>
              <a:rPr lang="en-US" sz="2400" dirty="0"/>
              <a:t>Work Management</a:t>
            </a:r>
          </a:p>
        </p:txBody>
      </p:sp>
      <p:sp>
        <p:nvSpPr>
          <p:cNvPr id="9" name="Text Placeholder 8">
            <a:extLst>
              <a:ext uri="{FF2B5EF4-FFF2-40B4-BE49-F238E27FC236}">
                <a16:creationId xmlns:a16="http://schemas.microsoft.com/office/drawing/2014/main" id="{B50BE4DF-9D96-7325-94CB-6CCE8FF68801}"/>
              </a:ext>
            </a:extLst>
          </p:cNvPr>
          <p:cNvSpPr>
            <a:spLocks noGrp="1"/>
          </p:cNvSpPr>
          <p:nvPr>
            <p:ph type="body" idx="1"/>
          </p:nvPr>
        </p:nvSpPr>
        <p:spPr>
          <a:xfrm>
            <a:off x="633742" y="1388074"/>
            <a:ext cx="7391142" cy="742950"/>
          </a:xfrm>
        </p:spPr>
        <p:txBody>
          <a:bodyPr/>
          <a:lstStyle/>
          <a:p>
            <a:r>
              <a:rPr lang="en-AU" sz="2400" dirty="0"/>
              <a:t>The basic conditions must be right so that participants can learn new things, work independently and perhaps even take responsibility for an area of activity. </a:t>
            </a:r>
            <a:r>
              <a:rPr lang="en-AU" dirty="0"/>
              <a:t>	</a:t>
            </a:r>
            <a:endParaRPr lang="en-GB" dirty="0"/>
          </a:p>
        </p:txBody>
      </p:sp>
      <p:sp>
        <p:nvSpPr>
          <p:cNvPr id="4" name="Zástupný obsah 3">
            <a:extLst>
              <a:ext uri="{FF2B5EF4-FFF2-40B4-BE49-F238E27FC236}">
                <a16:creationId xmlns:a16="http://schemas.microsoft.com/office/drawing/2014/main" id="{B5153235-D48A-4704-8C0E-FAF44D06773E}"/>
              </a:ext>
            </a:extLst>
          </p:cNvPr>
          <p:cNvSpPr>
            <a:spLocks noGrp="1"/>
          </p:cNvSpPr>
          <p:nvPr>
            <p:ph sz="half" idx="2"/>
          </p:nvPr>
        </p:nvSpPr>
        <p:spPr>
          <a:xfrm>
            <a:off x="633742" y="2850758"/>
            <a:ext cx="7568562" cy="3684588"/>
          </a:xfrm>
        </p:spPr>
        <p:txBody>
          <a:bodyPr/>
          <a:lstStyle/>
          <a:p>
            <a:pPr marL="342900" indent="-342900">
              <a:buFont typeface="Arial" panose="020B0604020202020204" pitchFamily="34" charset="0"/>
              <a:buChar char="•"/>
            </a:pPr>
            <a:r>
              <a:rPr lang="de-DE" sz="2400" dirty="0" err="1"/>
              <a:t>Ideally</a:t>
            </a:r>
            <a:r>
              <a:rPr lang="de-DE" sz="2400" dirty="0"/>
              <a:t> </a:t>
            </a:r>
            <a:r>
              <a:rPr lang="de-DE" sz="2400" dirty="0" err="1"/>
              <a:t>there</a:t>
            </a:r>
            <a:r>
              <a:rPr lang="de-DE" sz="2400" dirty="0"/>
              <a:t> </a:t>
            </a:r>
            <a:r>
              <a:rPr lang="de-DE" sz="2400" dirty="0" err="1"/>
              <a:t>should</a:t>
            </a:r>
            <a:r>
              <a:rPr lang="de-DE" sz="2400" dirty="0"/>
              <a:t> </a:t>
            </a:r>
            <a:r>
              <a:rPr lang="de-DE" sz="2400" dirty="0" err="1"/>
              <a:t>be</a:t>
            </a:r>
            <a:r>
              <a:rPr lang="de-DE" sz="2400" dirty="0"/>
              <a:t> at least </a:t>
            </a:r>
            <a:r>
              <a:rPr lang="de-DE" sz="2400" dirty="0" err="1"/>
              <a:t>part</a:t>
            </a:r>
            <a:r>
              <a:rPr lang="de-DE" sz="2400" dirty="0"/>
              <a:t>-time </a:t>
            </a:r>
            <a:r>
              <a:rPr lang="de-DE" sz="2400" dirty="0" err="1"/>
              <a:t>one</a:t>
            </a:r>
            <a:r>
              <a:rPr lang="de-DE" sz="2400" dirty="0"/>
              <a:t> </a:t>
            </a:r>
            <a:r>
              <a:rPr lang="de-DE" sz="2400" dirty="0" err="1"/>
              <a:t>social</a:t>
            </a:r>
            <a:r>
              <a:rPr lang="de-DE" sz="2400" dirty="0"/>
              <a:t> </a:t>
            </a:r>
            <a:r>
              <a:rPr lang="de-DE" sz="2400" dirty="0" err="1"/>
              <a:t>worker</a:t>
            </a:r>
            <a:r>
              <a:rPr lang="de-DE" sz="2400" dirty="0"/>
              <a:t> on </a:t>
            </a:r>
            <a:r>
              <a:rPr lang="de-DE" sz="2400" dirty="0" err="1"/>
              <a:t>site</a:t>
            </a:r>
            <a:r>
              <a:rPr lang="de-DE" sz="2400" dirty="0"/>
              <a:t> </a:t>
            </a:r>
            <a:r>
              <a:rPr lang="de-DE" sz="2400" dirty="0" err="1"/>
              <a:t>to</a:t>
            </a:r>
            <a:r>
              <a:rPr lang="de-DE" sz="2400" dirty="0"/>
              <a:t> </a:t>
            </a:r>
            <a:r>
              <a:rPr lang="de-DE" sz="2400" dirty="0" err="1"/>
              <a:t>guide</a:t>
            </a:r>
            <a:r>
              <a:rPr lang="de-DE" sz="2400" dirty="0"/>
              <a:t> </a:t>
            </a:r>
            <a:r>
              <a:rPr lang="de-DE" sz="2400" dirty="0" err="1"/>
              <a:t>the</a:t>
            </a:r>
            <a:r>
              <a:rPr lang="de-DE" sz="2400" dirty="0"/>
              <a:t> </a:t>
            </a:r>
            <a:r>
              <a:rPr lang="de-DE" sz="2400" dirty="0" err="1"/>
              <a:t>participants</a:t>
            </a:r>
            <a:r>
              <a:rPr lang="de-DE" sz="2400" dirty="0"/>
              <a:t>.</a:t>
            </a:r>
          </a:p>
          <a:p>
            <a:pPr marL="342900" indent="-342900">
              <a:buFont typeface="Arial" panose="020B0604020202020204" pitchFamily="34" charset="0"/>
              <a:buChar char="•"/>
            </a:pPr>
            <a:r>
              <a:rPr lang="de-DE" sz="2400" dirty="0" err="1"/>
              <a:t>Decouple</a:t>
            </a:r>
            <a:r>
              <a:rPr lang="de-DE" sz="2400" dirty="0"/>
              <a:t> </a:t>
            </a:r>
            <a:r>
              <a:rPr lang="de-DE" sz="2400" dirty="0" err="1"/>
              <a:t>the</a:t>
            </a:r>
            <a:r>
              <a:rPr lang="de-DE" sz="2400" dirty="0"/>
              <a:t> </a:t>
            </a:r>
            <a:r>
              <a:rPr lang="de-DE" sz="2400" dirty="0" err="1"/>
              <a:t>educational</a:t>
            </a:r>
            <a:r>
              <a:rPr lang="de-DE" sz="2400" dirty="0"/>
              <a:t> </a:t>
            </a:r>
            <a:r>
              <a:rPr lang="de-DE" sz="2400" dirty="0" err="1"/>
              <a:t>work</a:t>
            </a:r>
            <a:r>
              <a:rPr lang="de-DE" sz="2400" dirty="0"/>
              <a:t> </a:t>
            </a:r>
            <a:r>
              <a:rPr lang="de-DE" sz="2400" dirty="0" err="1"/>
              <a:t>from</a:t>
            </a:r>
            <a:r>
              <a:rPr lang="de-DE" sz="2400" dirty="0"/>
              <a:t> </a:t>
            </a:r>
            <a:r>
              <a:rPr lang="de-DE" sz="2400" dirty="0" err="1"/>
              <a:t>the</a:t>
            </a:r>
            <a:r>
              <a:rPr lang="de-DE" sz="2400" dirty="0"/>
              <a:t> </a:t>
            </a:r>
            <a:r>
              <a:rPr lang="de-DE" sz="2400" dirty="0" err="1"/>
              <a:t>agricultural</a:t>
            </a:r>
            <a:r>
              <a:rPr lang="de-DE" sz="2400" dirty="0"/>
              <a:t> </a:t>
            </a:r>
            <a:r>
              <a:rPr lang="de-DE" sz="2400" dirty="0" err="1"/>
              <a:t>processes</a:t>
            </a:r>
            <a:r>
              <a:rPr lang="de-DE" sz="2400" dirty="0"/>
              <a:t>.</a:t>
            </a:r>
          </a:p>
          <a:p>
            <a:pPr marL="342900" indent="-342900">
              <a:buFont typeface="Arial" panose="020B0604020202020204" pitchFamily="34" charset="0"/>
              <a:buChar char="•"/>
            </a:pPr>
            <a:r>
              <a:rPr lang="de-DE" sz="2400" dirty="0" err="1"/>
              <a:t>Activities</a:t>
            </a:r>
            <a:r>
              <a:rPr lang="de-DE" sz="2400" dirty="0"/>
              <a:t> </a:t>
            </a:r>
            <a:r>
              <a:rPr lang="de-DE" sz="2400" dirty="0" err="1"/>
              <a:t>that</a:t>
            </a:r>
            <a:r>
              <a:rPr lang="de-DE" sz="2400" dirty="0"/>
              <a:t> </a:t>
            </a:r>
            <a:r>
              <a:rPr lang="de-DE" sz="2400" dirty="0" err="1"/>
              <a:t>enable</a:t>
            </a:r>
            <a:r>
              <a:rPr lang="de-DE" sz="2400" dirty="0"/>
              <a:t> </a:t>
            </a:r>
            <a:r>
              <a:rPr lang="de-DE" sz="2400" dirty="0" err="1"/>
              <a:t>independent</a:t>
            </a:r>
            <a:r>
              <a:rPr lang="de-DE" sz="2400" dirty="0"/>
              <a:t> </a:t>
            </a:r>
            <a:r>
              <a:rPr lang="de-DE" sz="2400" dirty="0" err="1"/>
              <a:t>and</a:t>
            </a:r>
            <a:r>
              <a:rPr lang="de-DE" sz="2400" dirty="0"/>
              <a:t> </a:t>
            </a:r>
            <a:r>
              <a:rPr lang="de-DE" sz="2400" dirty="0" err="1"/>
              <a:t>self-determinded</a:t>
            </a:r>
            <a:r>
              <a:rPr lang="de-DE" sz="2400" dirty="0"/>
              <a:t> </a:t>
            </a:r>
            <a:r>
              <a:rPr lang="de-DE" sz="2400" dirty="0" err="1"/>
              <a:t>work</a:t>
            </a:r>
            <a:r>
              <a:rPr lang="de-DE" sz="2400" dirty="0"/>
              <a:t> </a:t>
            </a:r>
            <a:r>
              <a:rPr lang="de-DE" sz="2400" dirty="0" err="1"/>
              <a:t>of</a:t>
            </a:r>
            <a:r>
              <a:rPr lang="de-DE" sz="2400" dirty="0"/>
              <a:t> </a:t>
            </a:r>
            <a:r>
              <a:rPr lang="de-DE" sz="2400" dirty="0" err="1"/>
              <a:t>the</a:t>
            </a:r>
            <a:r>
              <a:rPr lang="de-DE" sz="2400" dirty="0"/>
              <a:t> </a:t>
            </a:r>
            <a:r>
              <a:rPr lang="de-DE" sz="2400" dirty="0" err="1"/>
              <a:t>participants</a:t>
            </a:r>
            <a:r>
              <a:rPr lang="de-DE" sz="2400" dirty="0"/>
              <a:t>.</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034883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2" y="809625"/>
            <a:ext cx="8584440" cy="3481718"/>
          </a:xfrm>
        </p:spPr>
        <p:txBody>
          <a:bodyPr/>
          <a:lstStyle/>
          <a:p>
            <a:r>
              <a:rPr lang="en-AU" sz="2800" dirty="0"/>
              <a:t>Example</a:t>
            </a:r>
          </a:p>
          <a:p>
            <a:pPr lvl="1"/>
            <a:r>
              <a:rPr lang="en-US" sz="2400" dirty="0"/>
              <a:t>Requirements for a social farm that works with people in recovery from addiction.</a:t>
            </a:r>
            <a:endParaRPr lang="en-GB" sz="2400" dirty="0"/>
          </a:p>
        </p:txBody>
      </p:sp>
    </p:spTree>
    <p:extLst>
      <p:ext uri="{BB962C8B-B14F-4D97-AF65-F5344CB8AC3E}">
        <p14:creationId xmlns:p14="http://schemas.microsoft.com/office/powerpoint/2010/main" val="3768531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BCCAE-642B-43F9-AD82-43DEEC766511}"/>
              </a:ext>
            </a:extLst>
          </p:cNvPr>
          <p:cNvSpPr>
            <a:spLocks noGrp="1"/>
          </p:cNvSpPr>
          <p:nvPr>
            <p:ph type="title"/>
          </p:nvPr>
        </p:nvSpPr>
        <p:spPr/>
        <p:txBody>
          <a:bodyPr>
            <a:normAutofit/>
          </a:bodyPr>
          <a:lstStyle/>
          <a:p>
            <a:r>
              <a:rPr lang="de-DE" sz="2400" dirty="0" err="1"/>
              <a:t>Example</a:t>
            </a:r>
            <a:r>
              <a:rPr lang="de-DE" sz="2400" dirty="0"/>
              <a:t>: P. in </a:t>
            </a:r>
            <a:r>
              <a:rPr lang="de-DE" sz="2400" dirty="0" err="1"/>
              <a:t>Recovery</a:t>
            </a:r>
            <a:r>
              <a:rPr lang="de-DE" sz="2400" dirty="0"/>
              <a:t> </a:t>
            </a:r>
            <a:r>
              <a:rPr lang="de-DE" sz="2400" dirty="0" err="1"/>
              <a:t>from</a:t>
            </a:r>
            <a:r>
              <a:rPr lang="de-DE" sz="2400" dirty="0"/>
              <a:t> </a:t>
            </a:r>
            <a:r>
              <a:rPr lang="de-DE" sz="2400" dirty="0" err="1"/>
              <a:t>Addiction</a:t>
            </a:r>
            <a:endParaRPr lang="cs-CZ" sz="2400" dirty="0"/>
          </a:p>
        </p:txBody>
      </p:sp>
      <p:graphicFrame>
        <p:nvGraphicFramePr>
          <p:cNvPr id="9" name="Zástupný obsah 8">
            <a:extLst>
              <a:ext uri="{FF2B5EF4-FFF2-40B4-BE49-F238E27FC236}">
                <a16:creationId xmlns:a16="http://schemas.microsoft.com/office/drawing/2014/main" id="{2C25C3B2-0FD0-4763-B140-50BFB7A879D3}"/>
              </a:ext>
            </a:extLst>
          </p:cNvPr>
          <p:cNvGraphicFramePr>
            <a:graphicFrameLocks noGrp="1"/>
          </p:cNvGraphicFramePr>
          <p:nvPr>
            <p:ph sz="quarter" idx="4"/>
            <p:extLst>
              <p:ext uri="{D42A27DB-BD31-4B8C-83A1-F6EECF244321}">
                <p14:modId xmlns:p14="http://schemas.microsoft.com/office/powerpoint/2010/main" val="1883827685"/>
              </p:ext>
            </p:extLst>
          </p:nvPr>
        </p:nvGraphicFramePr>
        <p:xfrm>
          <a:off x="633743" y="1837189"/>
          <a:ext cx="7614907" cy="4299871"/>
        </p:xfrm>
        <a:graphic>
          <a:graphicData uri="http://schemas.openxmlformats.org/drawingml/2006/table">
            <a:tbl>
              <a:tblPr firstRow="1" bandRow="1">
                <a:tableStyleId>{5C22544A-7EE6-4342-B048-85BDC9FD1C3A}</a:tableStyleId>
              </a:tblPr>
              <a:tblGrid>
                <a:gridCol w="2310378">
                  <a:extLst>
                    <a:ext uri="{9D8B030D-6E8A-4147-A177-3AD203B41FA5}">
                      <a16:colId xmlns:a16="http://schemas.microsoft.com/office/drawing/2014/main" val="2051249019"/>
                    </a:ext>
                  </a:extLst>
                </a:gridCol>
                <a:gridCol w="5304529">
                  <a:extLst>
                    <a:ext uri="{9D8B030D-6E8A-4147-A177-3AD203B41FA5}">
                      <a16:colId xmlns:a16="http://schemas.microsoft.com/office/drawing/2014/main" val="119106494"/>
                    </a:ext>
                  </a:extLst>
                </a:gridCol>
              </a:tblGrid>
              <a:tr h="393279">
                <a:tc>
                  <a:txBody>
                    <a:bodyPr/>
                    <a:lstStyle/>
                    <a:p>
                      <a:pPr algn="ctr"/>
                      <a:r>
                        <a:rPr lang="de-DE" sz="2000" dirty="0" err="1">
                          <a:latin typeface="Arial" panose="020B0604020202020204" pitchFamily="34" charset="0"/>
                          <a:cs typeface="Arial" panose="020B0604020202020204" pitchFamily="34" charset="0"/>
                        </a:rPr>
                        <a:t>Section</a:t>
                      </a:r>
                      <a:endParaRPr lang="en-GB" sz="20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tc>
                  <a:txBody>
                    <a:bodyPr/>
                    <a:lstStyle/>
                    <a:p>
                      <a:r>
                        <a:rPr lang="de-DE" sz="2000" dirty="0" err="1">
                          <a:latin typeface="Arial" panose="020B0604020202020204" pitchFamily="34" charset="0"/>
                          <a:cs typeface="Arial" panose="020B0604020202020204" pitchFamily="34" charset="0"/>
                        </a:rPr>
                        <a:t>Requirements</a:t>
                      </a:r>
                      <a:endParaRPr lang="en-GB" sz="20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1119294"/>
                  </a:ext>
                </a:extLst>
              </a:tr>
              <a:tr h="1421004">
                <a:tc>
                  <a:txBody>
                    <a:bodyPr/>
                    <a:lstStyle/>
                    <a:p>
                      <a:pPr algn="ctr"/>
                      <a:r>
                        <a:rPr lang="de-DE" sz="2000" dirty="0">
                          <a:latin typeface="Arial" panose="020B0604020202020204" pitchFamily="34" charset="0"/>
                          <a:cs typeface="Arial" panose="020B0604020202020204" pitchFamily="34" charset="0"/>
                        </a:rPr>
                        <a:t>Organisational</a:t>
                      </a:r>
                      <a:r>
                        <a:rPr lang="de-DE" sz="2000" baseline="0" dirty="0">
                          <a:latin typeface="Arial" panose="020B0604020202020204" pitchFamily="34" charset="0"/>
                          <a:cs typeface="Arial" panose="020B0604020202020204" pitchFamily="34" charset="0"/>
                        </a:rPr>
                        <a:t> </a:t>
                      </a:r>
                      <a:r>
                        <a:rPr lang="de-DE" sz="2000" baseline="0" dirty="0" err="1">
                          <a:latin typeface="Arial" panose="020B0604020202020204" pitchFamily="34" charset="0"/>
                          <a:cs typeface="Arial" panose="020B0604020202020204" pitchFamily="34" charset="0"/>
                        </a:rPr>
                        <a:t>model</a:t>
                      </a:r>
                      <a:endParaRPr lang="en-GB" sz="20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tc>
                  <a:txBody>
                    <a:bodyPr/>
                    <a:lstStyle/>
                    <a:p>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Preferably a cooperative or social model, as the amount of supervision is quite high and participants are likely to need therapeutic guidance.</a:t>
                      </a:r>
                      <a:endParaRPr lang="en-GB" sz="20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668258731"/>
                  </a:ext>
                </a:extLst>
              </a:tr>
              <a:tr h="2482627">
                <a:tc>
                  <a:txBody>
                    <a:bodyPr/>
                    <a:lstStyle/>
                    <a:p>
                      <a:pPr algn="ctr"/>
                      <a:r>
                        <a:rPr lang="de-DE" sz="2000" dirty="0" err="1">
                          <a:latin typeface="Arial" panose="020B0604020202020204" pitchFamily="34" charset="0"/>
                          <a:cs typeface="Arial" panose="020B0604020202020204" pitchFamily="34" charset="0"/>
                        </a:rPr>
                        <a:t>Social</a:t>
                      </a:r>
                      <a:r>
                        <a:rPr lang="de-DE" sz="2000" dirty="0">
                          <a:latin typeface="Arial" panose="020B0604020202020204" pitchFamily="34" charset="0"/>
                          <a:cs typeface="Arial" panose="020B0604020202020204" pitchFamily="34" charset="0"/>
                        </a:rPr>
                        <a:t> Skills</a:t>
                      </a:r>
                      <a:r>
                        <a:rPr lang="de-DE" sz="2000" baseline="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r>
                        <a:rPr lang="en-AU" sz="2000" kern="1200" dirty="0">
                          <a:solidFill>
                            <a:schemeClr val="dk1"/>
                          </a:solidFill>
                          <a:effectLst/>
                          <a:latin typeface="Arial" panose="020B0604020202020204" pitchFamily="34" charset="0"/>
                          <a:ea typeface="+mn-ea"/>
                          <a:cs typeface="Arial" panose="020B0604020202020204" pitchFamily="34" charset="0"/>
                        </a:rPr>
                        <a:t>-</a:t>
                      </a:r>
                      <a:r>
                        <a:rPr lang="en-AU" sz="2000" kern="1200" baseline="0" dirty="0">
                          <a:solidFill>
                            <a:schemeClr val="dk1"/>
                          </a:solidFill>
                          <a:effectLst/>
                          <a:latin typeface="Arial" panose="020B0604020202020204" pitchFamily="34" charset="0"/>
                          <a:ea typeface="+mn-ea"/>
                          <a:cs typeface="Arial" panose="020B0604020202020204" pitchFamily="34" charset="0"/>
                        </a:rPr>
                        <a:t> </a:t>
                      </a:r>
                      <a:r>
                        <a:rPr lang="en-AU" sz="2000" kern="1200" dirty="0">
                          <a:solidFill>
                            <a:schemeClr val="dk1"/>
                          </a:solidFill>
                          <a:effectLst/>
                          <a:latin typeface="Arial" panose="020B0604020202020204" pitchFamily="34" charset="0"/>
                          <a:ea typeface="+mn-ea"/>
                          <a:cs typeface="Arial" panose="020B0604020202020204" pitchFamily="34" charset="0"/>
                        </a:rPr>
                        <a:t>Willingness and ability for the necessary cooperation with the social institution.</a:t>
                      </a:r>
                      <a:endParaRPr lang="de-DE" sz="2000" kern="1200" dirty="0">
                        <a:solidFill>
                          <a:schemeClr val="dk1"/>
                        </a:solidFill>
                        <a:effectLst/>
                        <a:latin typeface="Arial" panose="020B0604020202020204" pitchFamily="34" charset="0"/>
                        <a:ea typeface="+mn-ea"/>
                        <a:cs typeface="Arial" panose="020B0604020202020204" pitchFamily="34" charset="0"/>
                      </a:endParaRPr>
                    </a:p>
                    <a:p>
                      <a:r>
                        <a:rPr lang="en-AU" sz="2000" kern="1200" dirty="0">
                          <a:solidFill>
                            <a:schemeClr val="dk1"/>
                          </a:solidFill>
                          <a:effectLst/>
                          <a:latin typeface="Arial" panose="020B0604020202020204" pitchFamily="34" charset="0"/>
                          <a:ea typeface="+mn-ea"/>
                          <a:cs typeface="Arial" panose="020B0604020202020204" pitchFamily="34" charset="0"/>
                        </a:rPr>
                        <a:t>- A positive attitude towards people with addiction must be present.</a:t>
                      </a:r>
                      <a:endParaRPr lang="de-DE" sz="2000" kern="1200" dirty="0">
                        <a:solidFill>
                          <a:schemeClr val="dk1"/>
                        </a:solidFill>
                        <a:effectLst/>
                        <a:latin typeface="Arial" panose="020B0604020202020204" pitchFamily="34" charset="0"/>
                        <a:ea typeface="+mn-ea"/>
                        <a:cs typeface="Arial" panose="020B0604020202020204" pitchFamily="34" charset="0"/>
                      </a:endParaRPr>
                    </a:p>
                    <a:p>
                      <a:r>
                        <a:rPr lang="en-AU" sz="2000" kern="1200" dirty="0">
                          <a:solidFill>
                            <a:schemeClr val="dk1"/>
                          </a:solidFill>
                          <a:effectLst/>
                          <a:latin typeface="Arial" panose="020B0604020202020204" pitchFamily="34" charset="0"/>
                          <a:ea typeface="+mn-ea"/>
                          <a:cs typeface="Arial" panose="020B0604020202020204" pitchFamily="34" charset="0"/>
                        </a:rPr>
                        <a:t>- Empathy and patience in the integration into the work routine on the farm are required.</a:t>
                      </a:r>
                      <a:endParaRPr lang="de-DE" sz="2000" kern="1200" dirty="0">
                        <a:solidFill>
                          <a:schemeClr val="dk1"/>
                        </a:solidFill>
                        <a:effectLst/>
                        <a:latin typeface="Arial" panose="020B0604020202020204" pitchFamily="34" charset="0"/>
                        <a:ea typeface="+mn-ea"/>
                        <a:cs typeface="Arial" panose="020B0604020202020204" pitchFamily="34" charset="0"/>
                      </a:endParaRPr>
                    </a:p>
                    <a:p>
                      <a:r>
                        <a:rPr lang="en-AU" sz="2000" kern="1200" dirty="0">
                          <a:solidFill>
                            <a:schemeClr val="dk1"/>
                          </a:solidFill>
                          <a:effectLst/>
                          <a:latin typeface="Arial" panose="020B0604020202020204" pitchFamily="34" charset="0"/>
                          <a:ea typeface="+mn-ea"/>
                          <a:cs typeface="Arial" panose="020B0604020202020204" pitchFamily="34" charset="0"/>
                        </a:rPr>
                        <a:t>- no addiction problems of their own.</a:t>
                      </a:r>
                      <a:endParaRPr lang="en-GB" sz="20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1546638"/>
                  </a:ext>
                </a:extLst>
              </a:tr>
            </a:tbl>
          </a:graphicData>
        </a:graphic>
      </p:graphicFrame>
    </p:spTree>
    <p:extLst>
      <p:ext uri="{BB962C8B-B14F-4D97-AF65-F5344CB8AC3E}">
        <p14:creationId xmlns:p14="http://schemas.microsoft.com/office/powerpoint/2010/main" val="1577436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BCCAE-642B-43F9-AD82-43DEEC766511}"/>
              </a:ext>
            </a:extLst>
          </p:cNvPr>
          <p:cNvSpPr>
            <a:spLocks noGrp="1"/>
          </p:cNvSpPr>
          <p:nvPr>
            <p:ph type="title"/>
          </p:nvPr>
        </p:nvSpPr>
        <p:spPr/>
        <p:txBody>
          <a:bodyPr>
            <a:normAutofit/>
          </a:bodyPr>
          <a:lstStyle/>
          <a:p>
            <a:r>
              <a:rPr lang="de-DE" sz="2400" dirty="0" err="1"/>
              <a:t>Example</a:t>
            </a:r>
            <a:r>
              <a:rPr lang="de-DE" sz="2400" dirty="0"/>
              <a:t>: P. in </a:t>
            </a:r>
            <a:r>
              <a:rPr lang="de-DE" sz="2400" dirty="0" err="1"/>
              <a:t>Recovery</a:t>
            </a:r>
            <a:r>
              <a:rPr lang="de-DE" sz="2400" dirty="0"/>
              <a:t> </a:t>
            </a:r>
            <a:r>
              <a:rPr lang="de-DE" sz="2400" dirty="0" err="1"/>
              <a:t>from</a:t>
            </a:r>
            <a:r>
              <a:rPr lang="de-DE" sz="2400" dirty="0"/>
              <a:t> </a:t>
            </a:r>
            <a:r>
              <a:rPr lang="de-DE" sz="2400" dirty="0" err="1"/>
              <a:t>Addiction</a:t>
            </a:r>
            <a:endParaRPr lang="cs-CZ" sz="2400" dirty="0"/>
          </a:p>
        </p:txBody>
      </p:sp>
      <p:graphicFrame>
        <p:nvGraphicFramePr>
          <p:cNvPr id="9" name="Zástupný obsah 8">
            <a:extLst>
              <a:ext uri="{FF2B5EF4-FFF2-40B4-BE49-F238E27FC236}">
                <a16:creationId xmlns:a16="http://schemas.microsoft.com/office/drawing/2014/main" id="{2C25C3B2-0FD0-4763-B140-50BFB7A879D3}"/>
              </a:ext>
            </a:extLst>
          </p:cNvPr>
          <p:cNvGraphicFramePr>
            <a:graphicFrameLocks noGrp="1"/>
          </p:cNvGraphicFramePr>
          <p:nvPr>
            <p:ph sz="quarter" idx="4"/>
            <p:extLst>
              <p:ext uri="{D42A27DB-BD31-4B8C-83A1-F6EECF244321}">
                <p14:modId xmlns:p14="http://schemas.microsoft.com/office/powerpoint/2010/main" val="3977209235"/>
              </p:ext>
            </p:extLst>
          </p:nvPr>
        </p:nvGraphicFramePr>
        <p:xfrm>
          <a:off x="633743" y="1846715"/>
          <a:ext cx="7897312" cy="4361682"/>
        </p:xfrm>
        <a:graphic>
          <a:graphicData uri="http://schemas.openxmlformats.org/drawingml/2006/table">
            <a:tbl>
              <a:tblPr firstRow="1" bandRow="1">
                <a:tableStyleId>{5C22544A-7EE6-4342-B048-85BDC9FD1C3A}</a:tableStyleId>
              </a:tblPr>
              <a:tblGrid>
                <a:gridCol w="2396060">
                  <a:extLst>
                    <a:ext uri="{9D8B030D-6E8A-4147-A177-3AD203B41FA5}">
                      <a16:colId xmlns:a16="http://schemas.microsoft.com/office/drawing/2014/main" val="2051249019"/>
                    </a:ext>
                  </a:extLst>
                </a:gridCol>
                <a:gridCol w="5501252">
                  <a:extLst>
                    <a:ext uri="{9D8B030D-6E8A-4147-A177-3AD203B41FA5}">
                      <a16:colId xmlns:a16="http://schemas.microsoft.com/office/drawing/2014/main" val="119106494"/>
                    </a:ext>
                  </a:extLst>
                </a:gridCol>
              </a:tblGrid>
              <a:tr h="521202">
                <a:tc>
                  <a:txBody>
                    <a:bodyPr/>
                    <a:lstStyle/>
                    <a:p>
                      <a:pPr algn="ctr"/>
                      <a:r>
                        <a:rPr lang="de-DE" sz="2000" dirty="0" err="1">
                          <a:latin typeface="Arial" panose="020B0604020202020204" pitchFamily="34" charset="0"/>
                          <a:cs typeface="Arial" panose="020B0604020202020204" pitchFamily="34" charset="0"/>
                        </a:rPr>
                        <a:t>Section</a:t>
                      </a:r>
                      <a:endParaRPr lang="en-GB" sz="20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tc>
                  <a:txBody>
                    <a:bodyPr/>
                    <a:lstStyle/>
                    <a:p>
                      <a:r>
                        <a:rPr lang="de-DE" sz="2000" dirty="0" err="1">
                          <a:latin typeface="Arial" panose="020B0604020202020204" pitchFamily="34" charset="0"/>
                          <a:cs typeface="Arial" panose="020B0604020202020204" pitchFamily="34" charset="0"/>
                        </a:rPr>
                        <a:t>Requirements</a:t>
                      </a:r>
                      <a:endParaRPr lang="en-GB" sz="20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1119294"/>
                  </a:ext>
                </a:extLst>
              </a:tr>
              <a:tr h="771092">
                <a:tc>
                  <a:txBody>
                    <a:bodyPr/>
                    <a:lstStyle/>
                    <a:p>
                      <a:pPr algn="ctr"/>
                      <a:r>
                        <a:rPr lang="de-DE" sz="2000" dirty="0">
                          <a:latin typeface="Arial" panose="020B0604020202020204" pitchFamily="34" charset="0"/>
                          <a:cs typeface="Arial" panose="020B0604020202020204" pitchFamily="34" charset="0"/>
                        </a:rPr>
                        <a:t>Farm Environment &amp; </a:t>
                      </a:r>
                      <a:r>
                        <a:rPr lang="de-DE" sz="2000" dirty="0" err="1">
                          <a:latin typeface="Arial" panose="020B0604020202020204" pitchFamily="34" charset="0"/>
                          <a:cs typeface="Arial" panose="020B0604020202020204" pitchFamily="34" charset="0"/>
                        </a:rPr>
                        <a:t>Savety</a:t>
                      </a:r>
                      <a:endParaRPr lang="en-GB" sz="20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tc>
                  <a:txBody>
                    <a:bodyPr/>
                    <a:lstStyle/>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Preferantial</a:t>
                      </a:r>
                      <a:r>
                        <a:rPr lang="en-US" sz="2000" dirty="0">
                          <a:latin typeface="Arial" panose="020B0604020202020204" pitchFamily="34" charset="0"/>
                          <a:cs typeface="Arial" panose="020B0604020202020204" pitchFamily="34" charset="0"/>
                        </a:rPr>
                        <a:t> farms with animal husbandry and a not too high level of mechanization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Ensure the safety of workspace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Participants occupy their own room and use other rooms communally </a:t>
                      </a:r>
                      <a:endParaRPr lang="en-GB" sz="20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668258731"/>
                  </a:ext>
                </a:extLst>
              </a:tr>
              <a:tr h="771092">
                <a:tc>
                  <a:txBody>
                    <a:bodyPr/>
                    <a:lstStyle/>
                    <a:p>
                      <a:pPr algn="ctr"/>
                      <a:r>
                        <a:rPr lang="de-DE" sz="2000" dirty="0">
                          <a:latin typeface="Arial" panose="020B0604020202020204" pitchFamily="34" charset="0"/>
                          <a:cs typeface="Arial" panose="020B0604020202020204" pitchFamily="34" charset="0"/>
                        </a:rPr>
                        <a:t>Work </a:t>
                      </a:r>
                      <a:r>
                        <a:rPr lang="de-DE" sz="2000" dirty="0" err="1">
                          <a:latin typeface="Arial" panose="020B0604020202020204" pitchFamily="34" charset="0"/>
                          <a:cs typeface="Arial" panose="020B0604020202020204" pitchFamily="34" charset="0"/>
                        </a:rPr>
                        <a:t>management</a:t>
                      </a:r>
                      <a:endParaRPr lang="en-GB" sz="20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The range of work should be varied</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kern="1200" dirty="0">
                          <a:solidFill>
                            <a:schemeClr val="dk1"/>
                          </a:solidFill>
                          <a:effectLst/>
                          <a:latin typeface="Arial" panose="020B0604020202020204" pitchFamily="34" charset="0"/>
                          <a:ea typeface="+mn-ea"/>
                          <a:cs typeface="Arial" panose="020B0604020202020204" pitchFamily="34" charset="0"/>
                        </a:rPr>
                        <a:t>Sufficient work capacity must be available for the additional time required to guide people with addictive disorders.</a:t>
                      </a:r>
                      <a:endParaRPr lang="de-DE" sz="2000" kern="1200" dirty="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kern="1200" dirty="0">
                          <a:solidFill>
                            <a:schemeClr val="dk1"/>
                          </a:solidFill>
                          <a:effectLst/>
                          <a:latin typeface="Arial" panose="020B0604020202020204" pitchFamily="34" charset="0"/>
                          <a:ea typeface="+mn-ea"/>
                          <a:cs typeface="Arial" panose="020B0604020202020204" pitchFamily="34" charset="0"/>
                        </a:rPr>
                        <a:t>The maintenance of day-to-day operations should not be dependent on work performance.</a:t>
                      </a:r>
                      <a:endParaRPr lang="en-GB" sz="20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1546638"/>
                  </a:ext>
                </a:extLst>
              </a:tr>
            </a:tbl>
          </a:graphicData>
        </a:graphic>
      </p:graphicFrame>
    </p:spTree>
    <p:extLst>
      <p:ext uri="{BB962C8B-B14F-4D97-AF65-F5344CB8AC3E}">
        <p14:creationId xmlns:p14="http://schemas.microsoft.com/office/powerpoint/2010/main" val="1964109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2" y="809625"/>
            <a:ext cx="8584440" cy="3481718"/>
          </a:xfrm>
        </p:spPr>
        <p:txBody>
          <a:bodyPr/>
          <a:lstStyle/>
          <a:p>
            <a:r>
              <a:rPr lang="en-AU" sz="2800" dirty="0"/>
              <a:t>Assignment</a:t>
            </a:r>
          </a:p>
          <a:p>
            <a:pPr lvl="1"/>
            <a:r>
              <a:rPr lang="en-US" sz="2400" dirty="0"/>
              <a:t>What are the Requirements for a social farm for the Elderly?</a:t>
            </a:r>
            <a:endParaRPr lang="en-GB" sz="2400" dirty="0"/>
          </a:p>
        </p:txBody>
      </p:sp>
    </p:spTree>
    <p:extLst>
      <p:ext uri="{BB962C8B-B14F-4D97-AF65-F5344CB8AC3E}">
        <p14:creationId xmlns:p14="http://schemas.microsoft.com/office/powerpoint/2010/main" val="475516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a:t>Motivation</a:t>
            </a:r>
            <a:endParaRPr lang="cs-CZ" dirty="0"/>
          </a:p>
          <a:p>
            <a:pPr lvl="1"/>
            <a:r>
              <a:rPr lang="de-DE" dirty="0" err="1"/>
              <a:t>Why</a:t>
            </a:r>
            <a:r>
              <a:rPr lang="de-DE" dirty="0"/>
              <a:t> do </a:t>
            </a:r>
            <a:r>
              <a:rPr lang="de-DE" dirty="0" err="1"/>
              <a:t>farmers</a:t>
            </a:r>
            <a:r>
              <a:rPr lang="de-DE" dirty="0"/>
              <a:t> </a:t>
            </a:r>
            <a:r>
              <a:rPr lang="de-DE" dirty="0" err="1"/>
              <a:t>start</a:t>
            </a:r>
            <a:r>
              <a:rPr lang="de-DE" dirty="0"/>
              <a:t> a </a:t>
            </a:r>
            <a:r>
              <a:rPr lang="de-DE" dirty="0" err="1"/>
              <a:t>social</a:t>
            </a:r>
            <a:r>
              <a:rPr lang="de-DE" dirty="0"/>
              <a:t> </a:t>
            </a:r>
            <a:r>
              <a:rPr lang="de-DE" dirty="0" err="1"/>
              <a:t>farm</a:t>
            </a:r>
            <a:r>
              <a:rPr lang="de-DE" dirty="0"/>
              <a:t>?</a:t>
            </a:r>
            <a:endParaRPr lang="en-GB" dirty="0"/>
          </a:p>
        </p:txBody>
      </p:sp>
    </p:spTree>
    <p:extLst>
      <p:ext uri="{BB962C8B-B14F-4D97-AF65-F5344CB8AC3E}">
        <p14:creationId xmlns:p14="http://schemas.microsoft.com/office/powerpoint/2010/main" val="2321744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BCCAE-642B-43F9-AD82-43DEEC766511}"/>
              </a:ext>
            </a:extLst>
          </p:cNvPr>
          <p:cNvSpPr>
            <a:spLocks noGrp="1"/>
          </p:cNvSpPr>
          <p:nvPr>
            <p:ph type="title"/>
          </p:nvPr>
        </p:nvSpPr>
        <p:spPr/>
        <p:txBody>
          <a:bodyPr>
            <a:normAutofit/>
          </a:bodyPr>
          <a:lstStyle/>
          <a:p>
            <a:r>
              <a:rPr lang="de-DE" sz="2400" dirty="0" err="1"/>
              <a:t>Assignment</a:t>
            </a:r>
            <a:r>
              <a:rPr lang="de-DE" sz="2400" dirty="0"/>
              <a:t>: The </a:t>
            </a:r>
            <a:r>
              <a:rPr lang="de-DE" sz="2400" dirty="0" err="1"/>
              <a:t>Elderly</a:t>
            </a:r>
            <a:endParaRPr lang="cs-CZ" sz="2400" dirty="0"/>
          </a:p>
        </p:txBody>
      </p:sp>
      <p:graphicFrame>
        <p:nvGraphicFramePr>
          <p:cNvPr id="9" name="Zástupný obsah 8">
            <a:extLst>
              <a:ext uri="{FF2B5EF4-FFF2-40B4-BE49-F238E27FC236}">
                <a16:creationId xmlns:a16="http://schemas.microsoft.com/office/drawing/2014/main" id="{2C25C3B2-0FD0-4763-B140-50BFB7A879D3}"/>
              </a:ext>
            </a:extLst>
          </p:cNvPr>
          <p:cNvGraphicFramePr>
            <a:graphicFrameLocks noGrp="1"/>
          </p:cNvGraphicFramePr>
          <p:nvPr>
            <p:ph sz="quarter" idx="4"/>
            <p:extLst>
              <p:ext uri="{D42A27DB-BD31-4B8C-83A1-F6EECF244321}">
                <p14:modId xmlns:p14="http://schemas.microsoft.com/office/powerpoint/2010/main" val="535844652"/>
              </p:ext>
            </p:extLst>
          </p:nvPr>
        </p:nvGraphicFramePr>
        <p:xfrm>
          <a:off x="633743" y="1846715"/>
          <a:ext cx="7897312" cy="3605570"/>
        </p:xfrm>
        <a:graphic>
          <a:graphicData uri="http://schemas.openxmlformats.org/drawingml/2006/table">
            <a:tbl>
              <a:tblPr firstRow="1" bandRow="1">
                <a:tableStyleId>{5C22544A-7EE6-4342-B048-85BDC9FD1C3A}</a:tableStyleId>
              </a:tblPr>
              <a:tblGrid>
                <a:gridCol w="2396060">
                  <a:extLst>
                    <a:ext uri="{9D8B030D-6E8A-4147-A177-3AD203B41FA5}">
                      <a16:colId xmlns:a16="http://schemas.microsoft.com/office/drawing/2014/main" val="2051249019"/>
                    </a:ext>
                  </a:extLst>
                </a:gridCol>
                <a:gridCol w="5501252">
                  <a:extLst>
                    <a:ext uri="{9D8B030D-6E8A-4147-A177-3AD203B41FA5}">
                      <a16:colId xmlns:a16="http://schemas.microsoft.com/office/drawing/2014/main" val="119106494"/>
                    </a:ext>
                  </a:extLst>
                </a:gridCol>
              </a:tblGrid>
              <a:tr h="521202">
                <a:tc>
                  <a:txBody>
                    <a:bodyPr/>
                    <a:lstStyle/>
                    <a:p>
                      <a:pPr algn="ctr"/>
                      <a:r>
                        <a:rPr lang="de-DE" sz="1500" dirty="0" err="1">
                          <a:latin typeface="Arial" panose="020B0604020202020204" pitchFamily="34" charset="0"/>
                          <a:cs typeface="Arial" panose="020B0604020202020204" pitchFamily="34" charset="0"/>
                        </a:rPr>
                        <a:t>Section</a:t>
                      </a:r>
                      <a:endParaRPr lang="en-GB" sz="15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tc>
                  <a:txBody>
                    <a:bodyPr/>
                    <a:lstStyle/>
                    <a:p>
                      <a:r>
                        <a:rPr lang="de-DE" sz="1500" dirty="0" err="1">
                          <a:latin typeface="Arial" panose="020B0604020202020204" pitchFamily="34" charset="0"/>
                          <a:cs typeface="Arial" panose="020B0604020202020204" pitchFamily="34" charset="0"/>
                        </a:rPr>
                        <a:t>Requirements</a:t>
                      </a:r>
                      <a:endParaRPr lang="en-GB" sz="15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1119294"/>
                  </a:ext>
                </a:extLst>
              </a:tr>
              <a:tr h="771092">
                <a:tc>
                  <a:txBody>
                    <a:bodyPr/>
                    <a:lstStyle/>
                    <a:p>
                      <a:pPr algn="ctr"/>
                      <a:r>
                        <a:rPr lang="en-GB" sz="1800" dirty="0">
                          <a:latin typeface="Arial" panose="020B0604020202020204" pitchFamily="34" charset="0"/>
                          <a:cs typeface="Arial" panose="020B0604020202020204" pitchFamily="34" charset="0"/>
                        </a:rPr>
                        <a:t>Organisational</a:t>
                      </a:r>
                      <a:r>
                        <a:rPr lang="en-GB" sz="1800" baseline="0" dirty="0">
                          <a:latin typeface="Arial" panose="020B0604020202020204" pitchFamily="34" charset="0"/>
                          <a:cs typeface="Arial" panose="020B0604020202020204" pitchFamily="34" charset="0"/>
                        </a:rPr>
                        <a:t> model</a:t>
                      </a: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4160585795"/>
                  </a:ext>
                </a:extLst>
              </a:tr>
              <a:tr h="771092">
                <a:tc>
                  <a:txBody>
                    <a:bodyPr/>
                    <a:lstStyle/>
                    <a:p>
                      <a:pPr algn="ctr"/>
                      <a:r>
                        <a:rPr lang="en-GB" sz="1800" dirty="0">
                          <a:latin typeface="Arial" panose="020B0604020202020204" pitchFamily="34" charset="0"/>
                          <a:cs typeface="Arial" panose="020B0604020202020204" pitchFamily="34" charset="0"/>
                        </a:rPr>
                        <a:t>Social Skills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029304219"/>
                  </a:ext>
                </a:extLst>
              </a:tr>
              <a:tr h="771092">
                <a:tc>
                  <a:txBody>
                    <a:bodyPr/>
                    <a:lstStyle/>
                    <a:p>
                      <a:pPr algn="ctr"/>
                      <a:r>
                        <a:rPr lang="de-DE" sz="1800" dirty="0">
                          <a:latin typeface="Arial" panose="020B0604020202020204" pitchFamily="34" charset="0"/>
                          <a:cs typeface="Arial" panose="020B0604020202020204" pitchFamily="34" charset="0"/>
                        </a:rPr>
                        <a:t>Farm Environment &amp; </a:t>
                      </a:r>
                      <a:r>
                        <a:rPr lang="de-DE" sz="1800" dirty="0" err="1">
                          <a:latin typeface="Arial" panose="020B0604020202020204" pitchFamily="34" charset="0"/>
                          <a:cs typeface="Arial" panose="020B0604020202020204" pitchFamily="34" charset="0"/>
                        </a:rPr>
                        <a:t>Savety</a:t>
                      </a: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tc>
                  <a:txBody>
                    <a:bodyPr/>
                    <a:lstStyle/>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668258731"/>
                  </a:ext>
                </a:extLst>
              </a:tr>
              <a:tr h="771092">
                <a:tc>
                  <a:txBody>
                    <a:bodyPr/>
                    <a:lstStyle/>
                    <a:p>
                      <a:pPr algn="ctr"/>
                      <a:r>
                        <a:rPr lang="de-DE" sz="1800" dirty="0">
                          <a:latin typeface="Arial" panose="020B0604020202020204" pitchFamily="34" charset="0"/>
                          <a:cs typeface="Arial" panose="020B0604020202020204" pitchFamily="34" charset="0"/>
                        </a:rPr>
                        <a:t>Work </a:t>
                      </a:r>
                      <a:r>
                        <a:rPr lang="de-DE" sz="1800" dirty="0" err="1">
                          <a:latin typeface="Arial" panose="020B0604020202020204" pitchFamily="34" charset="0"/>
                          <a:cs typeface="Arial" panose="020B0604020202020204" pitchFamily="34" charset="0"/>
                        </a:rPr>
                        <a:t>management</a:t>
                      </a:r>
                      <a:endParaRPr lang="en-GB" sz="18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1546638"/>
                  </a:ext>
                </a:extLst>
              </a:tr>
            </a:tbl>
          </a:graphicData>
        </a:graphic>
      </p:graphicFrame>
    </p:spTree>
    <p:extLst>
      <p:ext uri="{BB962C8B-B14F-4D97-AF65-F5344CB8AC3E}">
        <p14:creationId xmlns:p14="http://schemas.microsoft.com/office/powerpoint/2010/main" val="3791328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BCCAE-642B-43F9-AD82-43DEEC766511}"/>
              </a:ext>
            </a:extLst>
          </p:cNvPr>
          <p:cNvSpPr>
            <a:spLocks noGrp="1"/>
          </p:cNvSpPr>
          <p:nvPr>
            <p:ph type="title"/>
          </p:nvPr>
        </p:nvSpPr>
        <p:spPr/>
        <p:txBody>
          <a:bodyPr>
            <a:normAutofit/>
          </a:bodyPr>
          <a:lstStyle/>
          <a:p>
            <a:r>
              <a:rPr lang="de-DE" sz="2400" dirty="0" err="1"/>
              <a:t>Assignment</a:t>
            </a:r>
            <a:r>
              <a:rPr lang="de-DE" sz="2400" dirty="0"/>
              <a:t>: The </a:t>
            </a:r>
            <a:r>
              <a:rPr lang="de-DE" sz="2400" dirty="0" err="1"/>
              <a:t>Elderly</a:t>
            </a:r>
            <a:endParaRPr lang="cs-CZ" sz="2400" dirty="0"/>
          </a:p>
        </p:txBody>
      </p:sp>
      <p:graphicFrame>
        <p:nvGraphicFramePr>
          <p:cNvPr id="9" name="Zástupný obsah 8">
            <a:extLst>
              <a:ext uri="{FF2B5EF4-FFF2-40B4-BE49-F238E27FC236}">
                <a16:creationId xmlns:a16="http://schemas.microsoft.com/office/drawing/2014/main" id="{2C25C3B2-0FD0-4763-B140-50BFB7A879D3}"/>
              </a:ext>
            </a:extLst>
          </p:cNvPr>
          <p:cNvGraphicFramePr>
            <a:graphicFrameLocks noGrp="1"/>
          </p:cNvGraphicFramePr>
          <p:nvPr>
            <p:ph sz="quarter" idx="4"/>
            <p:extLst>
              <p:ext uri="{D42A27DB-BD31-4B8C-83A1-F6EECF244321}">
                <p14:modId xmlns:p14="http://schemas.microsoft.com/office/powerpoint/2010/main" val="1497879811"/>
              </p:ext>
            </p:extLst>
          </p:nvPr>
        </p:nvGraphicFramePr>
        <p:xfrm>
          <a:off x="559282" y="1314453"/>
          <a:ext cx="8046234" cy="5132774"/>
        </p:xfrm>
        <a:graphic>
          <a:graphicData uri="http://schemas.openxmlformats.org/drawingml/2006/table">
            <a:tbl>
              <a:tblPr firstRow="1" bandRow="1">
                <a:tableStyleId>{5C22544A-7EE6-4342-B048-85BDC9FD1C3A}</a:tableStyleId>
              </a:tblPr>
              <a:tblGrid>
                <a:gridCol w="2441243">
                  <a:extLst>
                    <a:ext uri="{9D8B030D-6E8A-4147-A177-3AD203B41FA5}">
                      <a16:colId xmlns:a16="http://schemas.microsoft.com/office/drawing/2014/main" val="2051249019"/>
                    </a:ext>
                  </a:extLst>
                </a:gridCol>
                <a:gridCol w="5604991">
                  <a:extLst>
                    <a:ext uri="{9D8B030D-6E8A-4147-A177-3AD203B41FA5}">
                      <a16:colId xmlns:a16="http://schemas.microsoft.com/office/drawing/2014/main" val="119106494"/>
                    </a:ext>
                  </a:extLst>
                </a:gridCol>
              </a:tblGrid>
              <a:tr h="521202">
                <a:tc>
                  <a:txBody>
                    <a:bodyPr/>
                    <a:lstStyle/>
                    <a:p>
                      <a:pPr algn="ctr"/>
                      <a:r>
                        <a:rPr lang="de-DE" sz="1500" dirty="0" err="1">
                          <a:latin typeface="Arial" panose="020B0604020202020204" pitchFamily="34" charset="0"/>
                          <a:cs typeface="Arial" panose="020B0604020202020204" pitchFamily="34" charset="0"/>
                        </a:rPr>
                        <a:t>Section</a:t>
                      </a:r>
                      <a:endParaRPr lang="en-GB" sz="15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tc>
                  <a:txBody>
                    <a:bodyPr/>
                    <a:lstStyle/>
                    <a:p>
                      <a:r>
                        <a:rPr lang="de-DE" sz="1500" dirty="0" err="1">
                          <a:latin typeface="Arial" panose="020B0604020202020204" pitchFamily="34" charset="0"/>
                          <a:cs typeface="Arial" panose="020B0604020202020204" pitchFamily="34" charset="0"/>
                        </a:rPr>
                        <a:t>Requirements</a:t>
                      </a:r>
                      <a:endParaRPr lang="en-GB" sz="15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1119294"/>
                  </a:ext>
                </a:extLst>
              </a:tr>
              <a:tr h="771092">
                <a:tc>
                  <a:txBody>
                    <a:bodyPr/>
                    <a:lstStyle/>
                    <a:p>
                      <a:pPr algn="ctr"/>
                      <a:r>
                        <a:rPr lang="en-GB" sz="1800" dirty="0">
                          <a:latin typeface="Arial" panose="020B0604020202020204" pitchFamily="34" charset="0"/>
                          <a:cs typeface="Arial" panose="020B0604020202020204" pitchFamily="34" charset="0"/>
                        </a:rPr>
                        <a:t>Organisational</a:t>
                      </a:r>
                      <a:r>
                        <a:rPr lang="en-GB" sz="1800" baseline="0" dirty="0">
                          <a:latin typeface="Arial" panose="020B0604020202020204" pitchFamily="34" charset="0"/>
                          <a:cs typeface="Arial" panose="020B0604020202020204" pitchFamily="34" charset="0"/>
                        </a:rPr>
                        <a:t> model</a:t>
                      </a: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latin typeface="Arial" panose="020B0604020202020204" pitchFamily="34" charset="0"/>
                          <a:cs typeface="Arial" panose="020B0604020202020204" pitchFamily="34" charset="0"/>
                        </a:rPr>
                        <a:t>Cooperation with outpatient care services </a:t>
                      </a:r>
                      <a:endParaRPr lang="en-GB"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4160585795"/>
                  </a:ext>
                </a:extLst>
              </a:tr>
              <a:tr h="771092">
                <a:tc>
                  <a:txBody>
                    <a:bodyPr/>
                    <a:lstStyle/>
                    <a:p>
                      <a:pPr algn="ctr"/>
                      <a:r>
                        <a:rPr lang="en-GB" sz="1800" dirty="0">
                          <a:latin typeface="Arial" panose="020B0604020202020204" pitchFamily="34" charset="0"/>
                          <a:cs typeface="Arial" panose="020B0604020202020204" pitchFamily="34" charset="0"/>
                        </a:rPr>
                        <a:t>Social Skills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Affinity for dealing with older people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Basic social and nursing understanding for elderly people in need of help</a:t>
                      </a: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2029304219"/>
                  </a:ext>
                </a:extLst>
              </a:tr>
              <a:tr h="771092">
                <a:tc>
                  <a:txBody>
                    <a:bodyPr/>
                    <a:lstStyle/>
                    <a:p>
                      <a:pPr algn="ctr"/>
                      <a:r>
                        <a:rPr lang="de-DE" sz="1800" dirty="0">
                          <a:latin typeface="Arial" panose="020B0604020202020204" pitchFamily="34" charset="0"/>
                          <a:cs typeface="Arial" panose="020B0604020202020204" pitchFamily="34" charset="0"/>
                        </a:rPr>
                        <a:t>Farm Environment &amp; </a:t>
                      </a:r>
                      <a:r>
                        <a:rPr lang="de-DE" sz="1800" dirty="0" err="1">
                          <a:latin typeface="Arial" panose="020B0604020202020204" pitchFamily="34" charset="0"/>
                          <a:cs typeface="Arial" panose="020B0604020202020204" pitchFamily="34" charset="0"/>
                        </a:rPr>
                        <a:t>Savety</a:t>
                      </a:r>
                      <a:endParaRPr lang="en-GB" sz="18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tc>
                  <a:txBody>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Good infrastructure (doctors, pharmacy, hairdresser, shopping facilities...)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if necessary compensate by driving services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Clarify care and nursing care when reaching care levels</a:t>
                      </a: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668258731"/>
                  </a:ext>
                </a:extLst>
              </a:tr>
              <a:tr h="771092">
                <a:tc>
                  <a:txBody>
                    <a:bodyPr/>
                    <a:lstStyle/>
                    <a:p>
                      <a:pPr algn="ctr"/>
                      <a:r>
                        <a:rPr lang="de-DE" sz="1800" dirty="0">
                          <a:latin typeface="Arial" panose="020B0604020202020204" pitchFamily="34" charset="0"/>
                          <a:cs typeface="Arial" panose="020B0604020202020204" pitchFamily="34" charset="0"/>
                        </a:rPr>
                        <a:t>Work </a:t>
                      </a:r>
                      <a:r>
                        <a:rPr lang="de-DE" sz="1800" dirty="0" err="1">
                          <a:latin typeface="Arial" panose="020B0604020202020204" pitchFamily="34" charset="0"/>
                          <a:cs typeface="Arial" panose="020B0604020202020204" pitchFamily="34" charset="0"/>
                        </a:rPr>
                        <a:t>management</a:t>
                      </a:r>
                      <a:endParaRPr lang="en-GB" sz="18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With exclusive rental little labor capacity necessary</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The Elderly should be allowed to perform routine farm tasks to give them employment if they</a:t>
                      </a:r>
                      <a:r>
                        <a:rPr lang="en-US" sz="1800" baseline="0" dirty="0">
                          <a:latin typeface="Arial" panose="020B0604020202020204" pitchFamily="34" charset="0"/>
                          <a:cs typeface="Arial" panose="020B0604020202020204" pitchFamily="34" charset="0"/>
                        </a:rPr>
                        <a:t> want to</a:t>
                      </a:r>
                      <a:endParaRPr lang="en-GB" sz="18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1546638"/>
                  </a:ext>
                </a:extLst>
              </a:tr>
            </a:tbl>
          </a:graphicData>
        </a:graphic>
      </p:graphicFrame>
    </p:spTree>
    <p:extLst>
      <p:ext uri="{BB962C8B-B14F-4D97-AF65-F5344CB8AC3E}">
        <p14:creationId xmlns:p14="http://schemas.microsoft.com/office/powerpoint/2010/main" val="1780289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28452-4406-4BAF-9839-82ED7A42FE4C}"/>
              </a:ext>
            </a:extLst>
          </p:cNvPr>
          <p:cNvSpPr>
            <a:spLocks noGrp="1"/>
          </p:cNvSpPr>
          <p:nvPr>
            <p:ph type="title"/>
          </p:nvPr>
        </p:nvSpPr>
        <p:spPr>
          <a:xfrm>
            <a:off x="1262" y="2109457"/>
            <a:ext cx="8138185" cy="896293"/>
          </a:xfrm>
        </p:spPr>
        <p:txBody>
          <a:bodyPr>
            <a:normAutofit fontScale="90000"/>
          </a:bodyPr>
          <a:lstStyle/>
          <a:p>
            <a:r>
              <a:rPr lang="en-US" dirty="0"/>
              <a:t>thank you for your attention</a:t>
            </a:r>
            <a:endParaRPr lang="cs-CZ" dirty="0"/>
          </a:p>
        </p:txBody>
      </p:sp>
      <p:sp>
        <p:nvSpPr>
          <p:cNvPr id="3" name="Zástupný obsah 2">
            <a:extLst>
              <a:ext uri="{FF2B5EF4-FFF2-40B4-BE49-F238E27FC236}">
                <a16:creationId xmlns:a16="http://schemas.microsoft.com/office/drawing/2014/main" id="{9135C490-0737-45C2-A58B-F2D6F4101114}"/>
              </a:ext>
            </a:extLst>
          </p:cNvPr>
          <p:cNvSpPr>
            <a:spLocks noGrp="1"/>
          </p:cNvSpPr>
          <p:nvPr>
            <p:ph sz="half" idx="2"/>
          </p:nvPr>
        </p:nvSpPr>
        <p:spPr/>
        <p:txBody>
          <a:bodyPr/>
          <a:lstStyle/>
          <a:p>
            <a:pPr marL="0" lvl="0" indent="0" algn="l" rtl="0">
              <a:lnSpc>
                <a:spcPct val="120000"/>
              </a:lnSpc>
              <a:spcBef>
                <a:spcPts val="0"/>
              </a:spcBef>
              <a:spcAft>
                <a:spcPts val="0"/>
              </a:spcAft>
              <a:buClr>
                <a:schemeClr val="accent6"/>
              </a:buClr>
              <a:buSzPts val="1600"/>
              <a:buNone/>
            </a:pPr>
            <a:r>
              <a:rPr lang="en-US" sz="2000" dirty="0"/>
              <a:t>Name of Lecturer</a:t>
            </a:r>
          </a:p>
          <a:p>
            <a:pPr marL="0" lvl="1" indent="0" algn="l" rtl="0">
              <a:lnSpc>
                <a:spcPct val="120000"/>
              </a:lnSpc>
              <a:spcBef>
                <a:spcPts val="200"/>
              </a:spcBef>
              <a:spcAft>
                <a:spcPts val="0"/>
              </a:spcAft>
              <a:buSzPts val="1200"/>
              <a:buNone/>
            </a:pPr>
            <a:r>
              <a:rPr lang="en-US" sz="1600" dirty="0">
                <a:solidFill>
                  <a:schemeClr val="accent6"/>
                </a:solidFill>
              </a:rPr>
              <a:t>Institution of Lecturer</a:t>
            </a:r>
          </a:p>
        </p:txBody>
      </p:sp>
      <p:sp>
        <p:nvSpPr>
          <p:cNvPr id="5" name="Zástupný obsah 4">
            <a:extLst>
              <a:ext uri="{FF2B5EF4-FFF2-40B4-BE49-F238E27FC236}">
                <a16:creationId xmlns:a16="http://schemas.microsoft.com/office/drawing/2014/main" id="{FDB0F70C-A834-4236-A1BF-29790ECF981C}"/>
              </a:ext>
            </a:extLst>
          </p:cNvPr>
          <p:cNvSpPr>
            <a:spLocks noGrp="1"/>
          </p:cNvSpPr>
          <p:nvPr>
            <p:ph sz="half" idx="13"/>
          </p:nvPr>
        </p:nvSpPr>
        <p:spPr/>
        <p:txBody>
          <a:bodyPr/>
          <a:lstStyle/>
          <a:p>
            <a:pPr marL="0" marR="0" lvl="0" indent="0" algn="l" rtl="0">
              <a:lnSpc>
                <a:spcPct val="100000"/>
              </a:lnSpc>
              <a:spcBef>
                <a:spcPts val="0"/>
              </a:spcBef>
              <a:spcAft>
                <a:spcPts val="0"/>
              </a:spcAft>
              <a:buClr>
                <a:schemeClr val="lt1"/>
              </a:buClr>
              <a:buSzPct val="100000"/>
              <a:buFont typeface="Arial"/>
              <a:buNone/>
            </a:pPr>
            <a:r>
              <a:rPr lang="de-DE" dirty="0">
                <a:solidFill>
                  <a:schemeClr val="bg1"/>
                </a:solidFill>
              </a:rPr>
              <a:t>name@xyz.com</a:t>
            </a:r>
          </a:p>
        </p:txBody>
      </p:sp>
      <p:sp>
        <p:nvSpPr>
          <p:cNvPr id="6" name="Zástupný symbol pro zápatí 3">
            <a:extLst>
              <a:ext uri="{FF2B5EF4-FFF2-40B4-BE49-F238E27FC236}">
                <a16:creationId xmlns:a16="http://schemas.microsoft.com/office/drawing/2014/main" id="{C5DA4A21-BA48-4FE8-A76D-9949B6D9D265}"/>
              </a:ext>
            </a:extLst>
          </p:cNvPr>
          <p:cNvSpPr>
            <a:spLocks noGrp="1"/>
          </p:cNvSpPr>
          <p:nvPr>
            <p:ph type="ftr" sz="quarter" idx="11"/>
          </p:nvPr>
        </p:nvSpPr>
        <p:spPr>
          <a:xfrm>
            <a:off x="940750" y="5396847"/>
            <a:ext cx="2495550" cy="279301"/>
          </a:xfrm>
        </p:spPr>
        <p:txBody>
          <a:bodyPr/>
          <a:lstStyle/>
          <a:p>
            <a:pPr marL="0" lvl="0" indent="0" algn="l" rtl="0">
              <a:lnSpc>
                <a:spcPct val="100000"/>
              </a:lnSpc>
              <a:spcBef>
                <a:spcPts val="0"/>
              </a:spcBef>
              <a:spcAft>
                <a:spcPts val="0"/>
              </a:spcAft>
              <a:buClr>
                <a:schemeClr val="lt1"/>
              </a:buClr>
              <a:buSzPts val="1600"/>
              <a:buFont typeface="Arial"/>
              <a:buNone/>
            </a:pPr>
            <a:r>
              <a:rPr lang="cs-CZ" dirty="0"/>
              <a:t>+ call number</a:t>
            </a:r>
            <a:endParaRPr lang="cs-CZ" baseline="30000" dirty="0"/>
          </a:p>
        </p:txBody>
      </p:sp>
    </p:spTree>
    <p:extLst>
      <p:ext uri="{BB962C8B-B14F-4D97-AF65-F5344CB8AC3E}">
        <p14:creationId xmlns:p14="http://schemas.microsoft.com/office/powerpoint/2010/main" val="1028277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mirrors.creativecommons.org/presskit/buttons/88x31/png/by-nc.png">
            <a:extLst>
              <a:ext uri="{FF2B5EF4-FFF2-40B4-BE49-F238E27FC236}">
                <a16:creationId xmlns:a16="http://schemas.microsoft.com/office/drawing/2014/main" id="{943CE453-1748-4065-A194-BC57175D6A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77" y="2529431"/>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404E71EA-1A7F-4810-B404-BA3328352EB9}"/>
              </a:ext>
            </a:extLst>
          </p:cNvPr>
          <p:cNvSpPr/>
          <p:nvPr/>
        </p:nvSpPr>
        <p:spPr>
          <a:xfrm>
            <a:off x="1781173" y="2444391"/>
            <a:ext cx="6588127" cy="646331"/>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a:t>
            </a:r>
            <a:br>
              <a:rPr lang="en-US" sz="1200" dirty="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 2023 </a:t>
            </a:r>
            <a:r>
              <a:rPr lang="en-US" sz="1200" dirty="0">
                <a:solidFill>
                  <a:schemeClr val="bg1"/>
                </a:solidFill>
                <a:latin typeface="Arial" panose="020B0604020202020204" pitchFamily="34" charset="0"/>
                <a:cs typeface="Arial" panose="020B0604020202020204" pitchFamily="34" charset="0"/>
              </a:rPr>
              <a:t>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4B421088-825D-4CD7-800E-BDEFF0EFC534}"/>
              </a:ext>
            </a:extLst>
          </p:cNvPr>
          <p:cNvSpPr/>
          <p:nvPr/>
        </p:nvSpPr>
        <p:spPr>
          <a:xfrm>
            <a:off x="564757" y="3566116"/>
            <a:ext cx="6106499" cy="1815882"/>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Lisa </a:t>
            </a:r>
            <a:r>
              <a:rPr lang="en-US" sz="1600" dirty="0" err="1">
                <a:solidFill>
                  <a:schemeClr val="bg1"/>
                </a:solidFill>
                <a:latin typeface="Arial" panose="020B0604020202020204" pitchFamily="34" charset="0"/>
                <a:cs typeface="Arial" panose="020B0604020202020204" pitchFamily="34" charset="0"/>
              </a:rPr>
              <a:t>Essich</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en-US" sz="1600" dirty="0">
                <a:solidFill>
                  <a:schemeClr val="bg1"/>
                </a:solidFill>
                <a:latin typeface="Arial" panose="020B0604020202020204" pitchFamily="34" charset="0"/>
                <a:cs typeface="Arial" panose="020B0604020202020204" pitchFamily="34" charset="0"/>
              </a:rPr>
              <a:t>University of Applied Science Neubrandenburg</a:t>
            </a:r>
          </a:p>
          <a:p>
            <a:r>
              <a:rPr lang="en-US" sz="1600" dirty="0" err="1">
                <a:solidFill>
                  <a:schemeClr val="bg1"/>
                </a:solidFill>
                <a:latin typeface="Arial" panose="020B0604020202020204" pitchFamily="34" charset="0"/>
                <a:cs typeface="Arial" panose="020B0604020202020204" pitchFamily="34" charset="0"/>
              </a:rPr>
              <a:t>Brodaer</a:t>
            </a:r>
            <a:r>
              <a:rPr lang="en-US" sz="1600" dirty="0">
                <a:solidFill>
                  <a:schemeClr val="bg1"/>
                </a:solidFill>
                <a:latin typeface="Arial" panose="020B0604020202020204" pitchFamily="34" charset="0"/>
                <a:cs typeface="Arial" panose="020B0604020202020204" pitchFamily="34" charset="0"/>
              </a:rPr>
              <a:t> Str. 2</a:t>
            </a:r>
          </a:p>
          <a:p>
            <a:r>
              <a:rPr lang="en-US" sz="1600" dirty="0">
                <a:solidFill>
                  <a:schemeClr val="bg1"/>
                </a:solidFill>
                <a:latin typeface="Arial" panose="020B0604020202020204" pitchFamily="34" charset="0"/>
                <a:cs typeface="Arial" panose="020B0604020202020204" pitchFamily="34" charset="0"/>
              </a:rPr>
              <a:t>17033 Neubrandenburg, Germany</a:t>
            </a:r>
          </a:p>
          <a:p>
            <a:endParaRPr lang="de-DE" sz="1600" dirty="0">
              <a:solidFill>
                <a:schemeClr val="bg1"/>
              </a:solidFill>
              <a:latin typeface="Arial" panose="020B0604020202020204" pitchFamily="34" charset="0"/>
              <a:cs typeface="Arial" panose="020B0604020202020204" pitchFamily="34" charset="0"/>
            </a:endParaRPr>
          </a:p>
        </p:txBody>
      </p:sp>
      <p:sp>
        <p:nvSpPr>
          <p:cNvPr id="8" name="Zástupný obsah 4">
            <a:extLst>
              <a:ext uri="{FF2B5EF4-FFF2-40B4-BE49-F238E27FC236}">
                <a16:creationId xmlns:a16="http://schemas.microsoft.com/office/drawing/2014/main" id="{A0A55B5B-EE42-47AD-8D3B-DC875C111BFF}"/>
              </a:ext>
            </a:extLst>
          </p:cNvPr>
          <p:cNvSpPr txBox="1">
            <a:spLocks/>
          </p:cNvSpPr>
          <p:nvPr/>
        </p:nvSpPr>
        <p:spPr>
          <a:xfrm>
            <a:off x="942975" y="5676149"/>
            <a:ext cx="2495549" cy="400802"/>
          </a:xfrm>
          <a:prstGeom prst="rect">
            <a:avLst/>
          </a:prstGeom>
        </p:spPr>
        <p:txBody>
          <a:bodyPr vert="horz" lIns="0" tIns="72000" rIns="91440" bIns="45720" rtlCol="0">
            <a:normAutofit/>
          </a:bodyPr>
          <a:lstStyle>
            <a:lvl1pPr marL="0" marR="0" indent="0" algn="l" defTabSz="914377"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ts val="1440"/>
              </a:lnSpc>
              <a:spcBef>
                <a:spcPts val="0"/>
              </a:spcBef>
              <a:buClr>
                <a:schemeClr val="tx2"/>
              </a:buClr>
              <a:buFontTx/>
              <a:buNone/>
              <a:defRPr sz="1200" kern="1200">
                <a:solidFill>
                  <a:schemeClr val="tx1"/>
                </a:solidFill>
                <a:latin typeface="Arial" panose="020B0604020202020204" pitchFamily="34" charset="0"/>
                <a:ea typeface="+mn-ea"/>
                <a:cs typeface="Arial" panose="020B0604020202020204" pitchFamily="34" charset="0"/>
              </a:defRPr>
            </a:lvl2pPr>
            <a:lvl3pPr marL="359991" indent="-179996" algn="l" defTabSz="914377" rtl="0" eaLnBrk="1" latinLnBrk="0" hangingPunct="1">
              <a:lnSpc>
                <a:spcPts val="1900"/>
              </a:lnSpc>
              <a:spcBef>
                <a:spcPts val="5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essich@hs-nb.de</a:t>
            </a:r>
          </a:p>
        </p:txBody>
      </p:sp>
      <p:sp>
        <p:nvSpPr>
          <p:cNvPr id="9" name="Rechteck 8">
            <a:extLst>
              <a:ext uri="{FF2B5EF4-FFF2-40B4-BE49-F238E27FC236}">
                <a16:creationId xmlns:a16="http://schemas.microsoft.com/office/drawing/2014/main" id="{5D9FF22F-AA6F-4105-AE58-D04ADD208A2C}"/>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728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a:t>Motivation</a:t>
            </a:r>
            <a:endParaRPr lang="cs-CZ" dirty="0"/>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p:txBody>
          <a:bodyPr>
            <a:normAutofit/>
          </a:bodyPr>
          <a:lstStyle/>
          <a:p>
            <a:pPr marL="342900" indent="-342900" algn="just">
              <a:lnSpc>
                <a:spcPct val="107000"/>
              </a:lnSpc>
              <a:spcAft>
                <a:spcPts val="600"/>
              </a:spcAft>
              <a:buFont typeface="Arial" panose="020B0604020202020204" pitchFamily="34" charset="0"/>
              <a:buChar char="•"/>
            </a:pPr>
            <a:r>
              <a:rPr lang="de-DE" sz="2400" dirty="0">
                <a:ea typeface="Calibri" panose="020F0502020204030204" pitchFamily="34" charset="0"/>
              </a:rPr>
              <a:t>Personal Involvement &amp; Experience </a:t>
            </a:r>
          </a:p>
          <a:p>
            <a:pPr marL="342900" indent="-342900">
              <a:lnSpc>
                <a:spcPct val="107000"/>
              </a:lnSpc>
              <a:spcAft>
                <a:spcPts val="0"/>
              </a:spcAft>
              <a:buFont typeface="Arial" panose="020B0604020202020204" pitchFamily="34" charset="0"/>
              <a:buChar char="•"/>
            </a:pPr>
            <a:r>
              <a:rPr lang="de-DE" sz="2400" dirty="0" err="1">
                <a:ea typeface="Calibri" panose="020F0502020204030204" pitchFamily="34" charset="0"/>
              </a:rPr>
              <a:t>Use</a:t>
            </a:r>
            <a:r>
              <a:rPr lang="de-DE" sz="2400" dirty="0">
                <a:ea typeface="Calibri" panose="020F0502020204030204" pitchFamily="34" charset="0"/>
              </a:rPr>
              <a:t> </a:t>
            </a:r>
            <a:r>
              <a:rPr lang="de-DE" sz="2400" dirty="0" err="1">
                <a:ea typeface="Calibri" panose="020F0502020204030204" pitchFamily="34" charset="0"/>
              </a:rPr>
              <a:t>of</a:t>
            </a:r>
            <a:r>
              <a:rPr lang="de-DE" sz="2400" dirty="0">
                <a:ea typeface="Calibri" panose="020F0502020204030204" pitchFamily="34" charset="0"/>
              </a:rPr>
              <a:t> </a:t>
            </a:r>
            <a:r>
              <a:rPr lang="de-DE" sz="2400" dirty="0" err="1">
                <a:ea typeface="Calibri" panose="020F0502020204030204" pitchFamily="34" charset="0"/>
              </a:rPr>
              <a:t>skills</a:t>
            </a:r>
            <a:r>
              <a:rPr lang="de-DE" sz="2400" dirty="0">
                <a:ea typeface="Calibri" panose="020F0502020204030204" pitchFamily="34" charset="0"/>
              </a:rPr>
              <a:t> / professional </a:t>
            </a:r>
            <a:r>
              <a:rPr lang="de-DE" sz="2400" dirty="0" err="1">
                <a:ea typeface="Calibri" panose="020F0502020204030204" pitchFamily="34" charset="0"/>
              </a:rPr>
              <a:t>qualification</a:t>
            </a:r>
            <a:endParaRPr lang="de-DE" sz="2400" dirty="0">
              <a:ea typeface="Calibri" panose="020F0502020204030204" pitchFamily="34" charset="0"/>
            </a:endParaRPr>
          </a:p>
          <a:p>
            <a:pPr marL="342900" indent="-342900">
              <a:lnSpc>
                <a:spcPct val="107000"/>
              </a:lnSpc>
              <a:spcAft>
                <a:spcPts val="0"/>
              </a:spcAft>
              <a:buFont typeface="Arial" panose="020B0604020202020204" pitchFamily="34" charset="0"/>
              <a:buChar char="•"/>
            </a:pPr>
            <a:r>
              <a:rPr lang="de-DE" sz="2400" dirty="0">
                <a:ea typeface="Calibri" panose="020F0502020204030204" pitchFamily="34" charset="0"/>
              </a:rPr>
              <a:t>Farm Development/ </a:t>
            </a:r>
            <a:r>
              <a:rPr lang="de-DE" sz="2400" dirty="0" err="1">
                <a:ea typeface="Calibri" panose="020F0502020204030204" pitchFamily="34" charset="0"/>
              </a:rPr>
              <a:t>Diversification</a:t>
            </a:r>
            <a:endParaRPr lang="de-DE" sz="2400" dirty="0">
              <a:ea typeface="Calibri" panose="020F0502020204030204" pitchFamily="34" charset="0"/>
            </a:endParaRPr>
          </a:p>
          <a:p>
            <a:pPr marL="342900" indent="-342900" algn="just">
              <a:lnSpc>
                <a:spcPct val="110000"/>
              </a:lnSpc>
              <a:spcAft>
                <a:spcPts val="600"/>
              </a:spcAft>
              <a:buFont typeface="Arial" panose="020B0604020202020204" pitchFamily="34" charset="0"/>
              <a:buChar char="•"/>
            </a:pPr>
            <a:r>
              <a:rPr lang="de-DE" sz="2400" dirty="0">
                <a:ea typeface="Calibri" panose="020F0502020204030204" pitchFamily="34" charset="0"/>
              </a:rPr>
              <a:t>The </a:t>
            </a:r>
            <a:r>
              <a:rPr lang="de-DE" sz="2400" dirty="0" err="1">
                <a:ea typeface="Calibri" panose="020F0502020204030204" pitchFamily="34" charset="0"/>
              </a:rPr>
              <a:t>offer</a:t>
            </a:r>
            <a:r>
              <a:rPr lang="de-DE" sz="2400" dirty="0">
                <a:ea typeface="Calibri" panose="020F0502020204030204" pitchFamily="34" charset="0"/>
              </a:rPr>
              <a:t> </a:t>
            </a:r>
            <a:r>
              <a:rPr lang="de-DE" sz="2400" dirty="0" err="1">
                <a:ea typeface="Calibri" panose="020F0502020204030204" pitchFamily="34" charset="0"/>
              </a:rPr>
              <a:t>of</a:t>
            </a:r>
            <a:r>
              <a:rPr lang="de-DE" sz="2400" dirty="0">
                <a:ea typeface="Calibri" panose="020F0502020204030204" pitchFamily="34" charset="0"/>
              </a:rPr>
              <a:t> innovative </a:t>
            </a:r>
            <a:r>
              <a:rPr lang="de-DE" sz="2400" dirty="0" err="1">
                <a:ea typeface="Calibri" panose="020F0502020204030204" pitchFamily="34" charset="0"/>
              </a:rPr>
              <a:t>nature-based</a:t>
            </a:r>
            <a:r>
              <a:rPr lang="de-DE" sz="2400" dirty="0">
                <a:ea typeface="Calibri" panose="020F0502020204030204" pitchFamily="34" charset="0"/>
              </a:rPr>
              <a:t> </a:t>
            </a:r>
            <a:r>
              <a:rPr lang="de-DE" sz="2400" dirty="0" err="1">
                <a:ea typeface="Calibri" panose="020F0502020204030204" pitchFamily="34" charset="0"/>
              </a:rPr>
              <a:t>services</a:t>
            </a:r>
            <a:r>
              <a:rPr lang="de-DE" sz="2400" dirty="0">
                <a:ea typeface="Calibri" panose="020F0502020204030204" pitchFamily="34" charset="0"/>
              </a:rPr>
              <a:t> in a </a:t>
            </a:r>
            <a:r>
              <a:rPr lang="de-DE" sz="2400" dirty="0" err="1">
                <a:ea typeface="Calibri" panose="020F0502020204030204" pitchFamily="34" charset="0"/>
              </a:rPr>
              <a:t>social</a:t>
            </a:r>
            <a:r>
              <a:rPr lang="de-DE" sz="2400" dirty="0">
                <a:ea typeface="Calibri" panose="020F0502020204030204" pitchFamily="34" charset="0"/>
              </a:rPr>
              <a:t> </a:t>
            </a:r>
            <a:r>
              <a:rPr lang="de-DE" sz="2400" dirty="0" err="1">
                <a:ea typeface="Calibri" panose="020F0502020204030204" pitchFamily="34" charset="0"/>
              </a:rPr>
              <a:t>facility</a:t>
            </a:r>
            <a:endParaRPr lang="de-DE" sz="2400" dirty="0">
              <a:ea typeface="Calibri" panose="020F0502020204030204" pitchFamily="34" charset="0"/>
            </a:endParaRPr>
          </a:p>
          <a:p>
            <a:pPr marL="342900" indent="-342900" algn="just">
              <a:lnSpc>
                <a:spcPct val="110000"/>
              </a:lnSpc>
              <a:spcAft>
                <a:spcPts val="600"/>
              </a:spcAft>
              <a:buFont typeface="Arial" panose="020B0604020202020204" pitchFamily="34" charset="0"/>
              <a:buChar char="•"/>
            </a:pPr>
            <a:r>
              <a:rPr lang="de-DE" sz="2400" dirty="0">
                <a:ea typeface="Calibri" panose="020F0502020204030204" pitchFamily="34" charset="0"/>
              </a:rPr>
              <a:t>…</a:t>
            </a:r>
          </a:p>
          <a:p>
            <a:pPr marL="0" lvl="1" indent="0">
              <a:buNone/>
            </a:pPr>
            <a:endParaRPr lang="en-GB" dirty="0"/>
          </a:p>
        </p:txBody>
      </p:sp>
      <p:sp>
        <p:nvSpPr>
          <p:cNvPr id="2" name="Textplatzhalter 1"/>
          <p:cNvSpPr>
            <a:spLocks noGrp="1"/>
          </p:cNvSpPr>
          <p:nvPr>
            <p:ph type="body" idx="1"/>
          </p:nvPr>
        </p:nvSpPr>
        <p:spPr>
          <a:xfrm>
            <a:off x="660903" y="1690693"/>
            <a:ext cx="7822194" cy="427769"/>
          </a:xfrm>
        </p:spPr>
        <p:txBody>
          <a:bodyPr>
            <a:normAutofit/>
          </a:bodyPr>
          <a:lstStyle/>
          <a:p>
            <a:r>
              <a:rPr lang="de-DE" dirty="0"/>
              <a:t>Potential Motivation </a:t>
            </a:r>
            <a:r>
              <a:rPr lang="de-DE" dirty="0" err="1"/>
              <a:t>to</a:t>
            </a:r>
            <a:r>
              <a:rPr lang="de-DE" dirty="0"/>
              <a:t> </a:t>
            </a:r>
            <a:r>
              <a:rPr lang="de-DE" dirty="0" err="1"/>
              <a:t>enter</a:t>
            </a:r>
            <a:r>
              <a:rPr lang="de-DE" dirty="0"/>
              <a:t> </a:t>
            </a:r>
            <a:r>
              <a:rPr lang="de-DE" dirty="0" err="1"/>
              <a:t>Social</a:t>
            </a:r>
            <a:r>
              <a:rPr lang="de-DE" dirty="0"/>
              <a:t> </a:t>
            </a:r>
            <a:r>
              <a:rPr lang="de-DE" dirty="0" err="1"/>
              <a:t>Farming</a:t>
            </a:r>
            <a:r>
              <a:rPr lang="de-DE" dirty="0"/>
              <a:t>:</a:t>
            </a:r>
          </a:p>
        </p:txBody>
      </p:sp>
    </p:spTree>
    <p:extLst>
      <p:ext uri="{BB962C8B-B14F-4D97-AF65-F5344CB8AC3E}">
        <p14:creationId xmlns:p14="http://schemas.microsoft.com/office/powerpoint/2010/main" val="329557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a:t>Forms </a:t>
            </a:r>
            <a:r>
              <a:rPr lang="de-DE" dirty="0" err="1"/>
              <a:t>of</a:t>
            </a:r>
            <a:r>
              <a:rPr lang="de-DE" dirty="0"/>
              <a:t> </a:t>
            </a:r>
            <a:r>
              <a:rPr lang="de-DE" dirty="0" err="1"/>
              <a:t>offer</a:t>
            </a:r>
            <a:endParaRPr lang="cs-CZ" dirty="0"/>
          </a:p>
          <a:p>
            <a:pPr lvl="1"/>
            <a:r>
              <a:rPr lang="en-US" dirty="0"/>
              <a:t>What are the organizational models in social farming? </a:t>
            </a:r>
            <a:endParaRPr lang="en-GB" dirty="0"/>
          </a:p>
        </p:txBody>
      </p:sp>
    </p:spTree>
    <p:extLst>
      <p:ext uri="{BB962C8B-B14F-4D97-AF65-F5344CB8AC3E}">
        <p14:creationId xmlns:p14="http://schemas.microsoft.com/office/powerpoint/2010/main" val="350486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D9703-00F2-4D7C-92C3-898DAB7E04C2}"/>
              </a:ext>
            </a:extLst>
          </p:cNvPr>
          <p:cNvSpPr>
            <a:spLocks noGrp="1"/>
          </p:cNvSpPr>
          <p:nvPr>
            <p:ph type="title"/>
          </p:nvPr>
        </p:nvSpPr>
        <p:spPr/>
        <p:txBody>
          <a:bodyPr>
            <a:normAutofit/>
          </a:bodyPr>
          <a:lstStyle/>
          <a:p>
            <a:r>
              <a:rPr lang="de-DE" dirty="0"/>
              <a:t>Organisational Models</a:t>
            </a:r>
            <a:endParaRPr lang="cs-CZ" dirty="0"/>
          </a:p>
        </p:txBody>
      </p:sp>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p:txBody>
          <a:bodyPr/>
          <a:lstStyle/>
          <a:p>
            <a:r>
              <a:rPr lang="en-US" dirty="0"/>
              <a:t>Agricultural Model</a:t>
            </a:r>
            <a:endParaRPr lang="cs-CZ" dirty="0"/>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p:txBody>
          <a:bodyPr/>
          <a:lstStyle/>
          <a:p>
            <a:r>
              <a:rPr lang="en-AU" dirty="0"/>
              <a:t>An agricultural enterprise offers social services as an additional entrepreneurial activity. </a:t>
            </a:r>
          </a:p>
          <a:p>
            <a:endParaRPr lang="en-AU" dirty="0"/>
          </a:p>
          <a:p>
            <a:r>
              <a:rPr lang="en-AU" dirty="0"/>
              <a:t>Comparable to activities in rural tourism or direct marketing, for example, the service offer is integrated into the agricultural enterprise as a "side business" without its own legal form. </a:t>
            </a:r>
          </a:p>
        </p:txBody>
      </p:sp>
      <p:graphicFrame>
        <p:nvGraphicFramePr>
          <p:cNvPr id="19" name="Diagramm 18"/>
          <p:cNvGraphicFramePr/>
          <p:nvPr>
            <p:extLst>
              <p:ext uri="{D42A27DB-BD31-4B8C-83A1-F6EECF244321}">
                <p14:modId xmlns:p14="http://schemas.microsoft.com/office/powerpoint/2010/main" val="574468871"/>
              </p:ext>
            </p:extLst>
          </p:nvPr>
        </p:nvGraphicFramePr>
        <p:xfrm>
          <a:off x="4477622" y="2477916"/>
          <a:ext cx="4344537" cy="329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4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D9703-00F2-4D7C-92C3-898DAB7E04C2}"/>
              </a:ext>
            </a:extLst>
          </p:cNvPr>
          <p:cNvSpPr>
            <a:spLocks noGrp="1"/>
          </p:cNvSpPr>
          <p:nvPr>
            <p:ph type="title"/>
          </p:nvPr>
        </p:nvSpPr>
        <p:spPr/>
        <p:txBody>
          <a:bodyPr>
            <a:normAutofit/>
          </a:bodyPr>
          <a:lstStyle/>
          <a:p>
            <a:r>
              <a:rPr lang="de-DE" dirty="0"/>
              <a:t>Organisational Models</a:t>
            </a:r>
            <a:endParaRPr lang="cs-CZ" dirty="0"/>
          </a:p>
        </p:txBody>
      </p:sp>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p:txBody>
          <a:bodyPr/>
          <a:lstStyle/>
          <a:p>
            <a:r>
              <a:rPr lang="en-US" dirty="0"/>
              <a:t>Examples for the agricultural model</a:t>
            </a:r>
            <a:endParaRPr lang="cs-CZ" dirty="0"/>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a:xfrm>
            <a:off x="624688" y="2505075"/>
            <a:ext cx="3888006" cy="3295224"/>
          </a:xfrm>
        </p:spPr>
        <p:txBody>
          <a:bodyPr/>
          <a:lstStyle/>
          <a:p>
            <a:pPr marL="342900" indent="-342900">
              <a:buFont typeface="Arial" panose="020B0604020202020204" pitchFamily="34" charset="0"/>
              <a:buChar char="•"/>
            </a:pPr>
            <a:r>
              <a:rPr lang="en-AU" dirty="0"/>
              <a:t>Short-term support for groups, e.g. day trips for residents of retirement homes, groups from a sheltered workshop</a:t>
            </a:r>
            <a:endParaRPr lang="de-DE"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047" y="1754016"/>
            <a:ext cx="4129701" cy="2322957"/>
          </a:xfrm>
          <a:prstGeom prst="rect">
            <a:avLst/>
          </a:prstGeom>
        </p:spPr>
      </p:pic>
    </p:spTree>
    <p:extLst>
      <p:ext uri="{BB962C8B-B14F-4D97-AF65-F5344CB8AC3E}">
        <p14:creationId xmlns:p14="http://schemas.microsoft.com/office/powerpoint/2010/main" val="8688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45759E3-9777-46E7-B766-8DD5242A86C8}"/>
              </a:ext>
            </a:extLst>
          </p:cNvPr>
          <p:cNvSpPr>
            <a:spLocks noGrp="1"/>
          </p:cNvSpPr>
          <p:nvPr>
            <p:ph type="title"/>
          </p:nvPr>
        </p:nvSpPr>
        <p:spPr/>
        <p:txBody>
          <a:bodyPr/>
          <a:lstStyle/>
          <a:p>
            <a:r>
              <a:rPr lang="en-US" dirty="0" err="1"/>
              <a:t>Organisational</a:t>
            </a:r>
            <a:r>
              <a:rPr lang="en-US" dirty="0"/>
              <a:t> Models</a:t>
            </a:r>
            <a:endParaRPr lang="cs-CZ" dirty="0"/>
          </a:p>
        </p:txBody>
      </p:sp>
      <p:sp>
        <p:nvSpPr>
          <p:cNvPr id="5" name="Zástupný text 4">
            <a:extLst>
              <a:ext uri="{FF2B5EF4-FFF2-40B4-BE49-F238E27FC236}">
                <a16:creationId xmlns:a16="http://schemas.microsoft.com/office/drawing/2014/main" id="{E50A5FBC-1756-4F31-96E6-90E5C941A658}"/>
              </a:ext>
            </a:extLst>
          </p:cNvPr>
          <p:cNvSpPr>
            <a:spLocks noGrp="1"/>
          </p:cNvSpPr>
          <p:nvPr>
            <p:ph type="body" idx="1"/>
          </p:nvPr>
        </p:nvSpPr>
        <p:spPr>
          <a:xfrm>
            <a:off x="660903" y="1528131"/>
            <a:ext cx="7822194" cy="2047583"/>
          </a:xfrm>
        </p:spPr>
        <p:txBody>
          <a:bodyPr>
            <a:normAutofit/>
          </a:bodyPr>
          <a:lstStyle/>
          <a:p>
            <a:pPr>
              <a:lnSpc>
                <a:spcPct val="107000"/>
              </a:lnSpc>
              <a:spcAft>
                <a:spcPts val="800"/>
              </a:spcAft>
            </a:pPr>
            <a:r>
              <a:rPr lang="en-AU" sz="2400" dirty="0">
                <a:ea typeface="Calibri" panose="020F0502020204030204" pitchFamily="34" charset="0"/>
                <a:cs typeface="Times New Roman" panose="02020603050405020304" pitchFamily="18" charset="0"/>
              </a:rPr>
              <a:t>The agricultural model accounts for only a small part of social farming. There are several reasons for this, such as:</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ástupný obsah 5">
            <a:extLst>
              <a:ext uri="{FF2B5EF4-FFF2-40B4-BE49-F238E27FC236}">
                <a16:creationId xmlns:a16="http://schemas.microsoft.com/office/drawing/2014/main" id="{5A643A00-C710-432C-8712-00C2466FC982}"/>
              </a:ext>
            </a:extLst>
          </p:cNvPr>
          <p:cNvSpPr>
            <a:spLocks noGrp="1"/>
          </p:cNvSpPr>
          <p:nvPr>
            <p:ph sz="half" idx="2"/>
          </p:nvPr>
        </p:nvSpPr>
        <p:spPr>
          <a:xfrm>
            <a:off x="660903" y="2897188"/>
            <a:ext cx="7822194" cy="3080532"/>
          </a:xfrm>
        </p:spPr>
        <p:txBody>
          <a:bodyPr/>
          <a:lstStyle/>
          <a:p>
            <a:r>
              <a:rPr lang="en-AU" dirty="0"/>
              <a:t>- Proof of minimum qualifications in the social sector,</a:t>
            </a:r>
            <a:endParaRPr lang="de-DE" dirty="0"/>
          </a:p>
          <a:p>
            <a:r>
              <a:rPr lang="en-AU" dirty="0"/>
              <a:t>- Professional management to avoid competition between agriculture and social services,</a:t>
            </a:r>
            <a:endParaRPr lang="de-DE" dirty="0"/>
          </a:p>
          <a:p>
            <a:r>
              <a:rPr lang="en-AU" dirty="0"/>
              <a:t>- More frequently changing clients and target groups, usually no continuous workload,</a:t>
            </a:r>
            <a:endParaRPr lang="de-DE" dirty="0"/>
          </a:p>
          <a:p>
            <a:r>
              <a:rPr lang="en-AU" dirty="0"/>
              <a:t>- High degree of personal flexibility required,</a:t>
            </a:r>
            <a:endParaRPr lang="de-DE" dirty="0"/>
          </a:p>
          <a:p>
            <a:r>
              <a:rPr lang="en-AU" dirty="0"/>
              <a:t>- No fixed cooperation with a social service provider, therefore high administrative effort.</a:t>
            </a:r>
            <a:endParaRPr lang="de-DE" dirty="0"/>
          </a:p>
          <a:p>
            <a:endParaRPr lang="de-DE" dirty="0"/>
          </a:p>
        </p:txBody>
      </p:sp>
    </p:spTree>
    <p:extLst>
      <p:ext uri="{BB962C8B-B14F-4D97-AF65-F5344CB8AC3E}">
        <p14:creationId xmlns:p14="http://schemas.microsoft.com/office/powerpoint/2010/main" val="386554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D9703-00F2-4D7C-92C3-898DAB7E04C2}"/>
              </a:ext>
            </a:extLst>
          </p:cNvPr>
          <p:cNvSpPr>
            <a:spLocks noGrp="1"/>
          </p:cNvSpPr>
          <p:nvPr>
            <p:ph type="title"/>
          </p:nvPr>
        </p:nvSpPr>
        <p:spPr/>
        <p:txBody>
          <a:bodyPr>
            <a:normAutofit/>
          </a:bodyPr>
          <a:lstStyle/>
          <a:p>
            <a:r>
              <a:rPr lang="de-DE" dirty="0"/>
              <a:t>Organisational Models</a:t>
            </a:r>
            <a:endParaRPr lang="cs-CZ" dirty="0"/>
          </a:p>
        </p:txBody>
      </p:sp>
      <p:sp>
        <p:nvSpPr>
          <p:cNvPr id="3" name="Zástupný text 2">
            <a:extLst>
              <a:ext uri="{FF2B5EF4-FFF2-40B4-BE49-F238E27FC236}">
                <a16:creationId xmlns:a16="http://schemas.microsoft.com/office/drawing/2014/main" id="{F0B690BE-21CB-4CC5-AB93-5508C5844CD5}"/>
              </a:ext>
            </a:extLst>
          </p:cNvPr>
          <p:cNvSpPr>
            <a:spLocks noGrp="1"/>
          </p:cNvSpPr>
          <p:nvPr>
            <p:ph type="body" idx="1"/>
          </p:nvPr>
        </p:nvSpPr>
        <p:spPr/>
        <p:txBody>
          <a:bodyPr/>
          <a:lstStyle/>
          <a:p>
            <a:r>
              <a:rPr lang="en-US" dirty="0"/>
              <a:t>Social Model</a:t>
            </a:r>
            <a:endParaRPr lang="cs-CZ" dirty="0"/>
          </a:p>
        </p:txBody>
      </p:sp>
      <p:sp>
        <p:nvSpPr>
          <p:cNvPr id="4" name="Zástupný obsah 3">
            <a:extLst>
              <a:ext uri="{FF2B5EF4-FFF2-40B4-BE49-F238E27FC236}">
                <a16:creationId xmlns:a16="http://schemas.microsoft.com/office/drawing/2014/main" id="{DE2B7241-F8BB-4CF3-AB59-28EADF005A3E}"/>
              </a:ext>
            </a:extLst>
          </p:cNvPr>
          <p:cNvSpPr>
            <a:spLocks noGrp="1"/>
          </p:cNvSpPr>
          <p:nvPr>
            <p:ph sz="half" idx="2"/>
          </p:nvPr>
        </p:nvSpPr>
        <p:spPr/>
        <p:txBody>
          <a:bodyPr>
            <a:normAutofit/>
          </a:bodyPr>
          <a:lstStyle/>
          <a:p>
            <a:r>
              <a:rPr lang="en-AU" dirty="0"/>
              <a:t>The starting point is professional providers in the care, nursing or therapy sector who, as independent entrepreneurs, want to combine their services with the advantages of an agricultural environment. </a:t>
            </a:r>
          </a:p>
        </p:txBody>
      </p:sp>
      <p:graphicFrame>
        <p:nvGraphicFramePr>
          <p:cNvPr id="6" name="Diagramm 5">
            <a:extLst>
              <a:ext uri="{FF2B5EF4-FFF2-40B4-BE49-F238E27FC236}">
                <a16:creationId xmlns:a16="http://schemas.microsoft.com/office/drawing/2014/main" id="{80537408-0A92-4C69-A821-F6595E0DDBF7}"/>
              </a:ext>
            </a:extLst>
          </p:cNvPr>
          <p:cNvGraphicFramePr/>
          <p:nvPr>
            <p:extLst>
              <p:ext uri="{D42A27DB-BD31-4B8C-83A1-F6EECF244321}">
                <p14:modId xmlns:p14="http://schemas.microsoft.com/office/powerpoint/2010/main" val="1931738849"/>
              </p:ext>
            </p:extLst>
          </p:nvPr>
        </p:nvGraphicFramePr>
        <p:xfrm>
          <a:off x="4631308" y="1701168"/>
          <a:ext cx="3642360" cy="400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791764"/>
      </p:ext>
    </p:extLst>
  </p:cSld>
  <p:clrMapOvr>
    <a:masterClrMapping/>
  </p:clrMapOvr>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39ED67-B1EF-4AA6-8A13-4B02BCF30A37}" vid="{56B3D632-66FB-46E6-91BF-B08A7FD7419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Powerpoint_sofarteam_4_3</Template>
  <TotalTime>0</TotalTime>
  <Words>3181</Words>
  <Application>Microsoft Office PowerPoint</Application>
  <PresentationFormat>Bildschirmpräsentation (4:3)</PresentationFormat>
  <Paragraphs>253</Paragraphs>
  <Slides>33</Slides>
  <Notes>25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33</vt:i4>
      </vt:variant>
    </vt:vector>
  </HeadingPairs>
  <TitlesOfParts>
    <vt:vector size="37" baseType="lpstr">
      <vt:lpstr>Arial</vt:lpstr>
      <vt:lpstr>Calibri</vt:lpstr>
      <vt:lpstr>Calibri Light</vt:lpstr>
      <vt:lpstr>Motiv Office</vt:lpstr>
      <vt:lpstr>Requirements</vt:lpstr>
      <vt:lpstr>Content Overview</vt:lpstr>
      <vt:lpstr>PowerPoint-Präsentation</vt:lpstr>
      <vt:lpstr>Motivation</vt:lpstr>
      <vt:lpstr>PowerPoint-Präsentation</vt:lpstr>
      <vt:lpstr>Organisational Models</vt:lpstr>
      <vt:lpstr>Organisational Models</vt:lpstr>
      <vt:lpstr>Organisational Models</vt:lpstr>
      <vt:lpstr>Organisational Models</vt:lpstr>
      <vt:lpstr>Organisational Models</vt:lpstr>
      <vt:lpstr>Organisational Models</vt:lpstr>
      <vt:lpstr>Organisational Models</vt:lpstr>
      <vt:lpstr>PowerPoint-Präsentation</vt:lpstr>
      <vt:lpstr>Education</vt:lpstr>
      <vt:lpstr>PowerPoint-Präsentation</vt:lpstr>
      <vt:lpstr>Social SKills</vt:lpstr>
      <vt:lpstr>Social SKills</vt:lpstr>
      <vt:lpstr>Social SKills</vt:lpstr>
      <vt:lpstr>Social SKills</vt:lpstr>
      <vt:lpstr>Social SKills</vt:lpstr>
      <vt:lpstr>Social SKills</vt:lpstr>
      <vt:lpstr>PowerPoint-Präsentation</vt:lpstr>
      <vt:lpstr>Farm Environment</vt:lpstr>
      <vt:lpstr>Working, hygienic and safety measures</vt:lpstr>
      <vt:lpstr>Work Management</vt:lpstr>
      <vt:lpstr>PowerPoint-Präsentation</vt:lpstr>
      <vt:lpstr>Example: P. in Recovery from Addiction</vt:lpstr>
      <vt:lpstr>Example: P. in Recovery from Addiction</vt:lpstr>
      <vt:lpstr>PowerPoint-Präsentation</vt:lpstr>
      <vt:lpstr>Assignment: The Elderly</vt:lpstr>
      <vt:lpstr>Assignment: The Elderly</vt:lpstr>
      <vt:lpstr>thank you for your attention</vt:lpstr>
      <vt:lpstr>PowerPoint-Präsentation</vt:lpstr>
    </vt:vector>
  </TitlesOfParts>
  <Company>Hochschule Neubrandenburg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Powerpoint presentation, maximum eight lines, aligned from top left</dc:title>
  <dc:creator>Essich, Lisa</dc:creator>
  <cp:lastModifiedBy>Michael Harth</cp:lastModifiedBy>
  <cp:revision>44</cp:revision>
  <cp:lastPrinted>2019-04-08T12:55:43Z</cp:lastPrinted>
  <dcterms:created xsi:type="dcterms:W3CDTF">2022-09-14T10:05:51Z</dcterms:created>
  <dcterms:modified xsi:type="dcterms:W3CDTF">2023-07-07T13:33:37Z</dcterms:modified>
</cp:coreProperties>
</file>