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7" r:id="rId2"/>
    <p:sldId id="257" r:id="rId3"/>
    <p:sldId id="258" r:id="rId4"/>
    <p:sldId id="268" r:id="rId5"/>
    <p:sldId id="270" r:id="rId6"/>
    <p:sldId id="271" r:id="rId7"/>
    <p:sldId id="272" r:id="rId8"/>
    <p:sldId id="273" r:id="rId9"/>
    <p:sldId id="274" r:id="rId10"/>
    <p:sldId id="275" r:id="rId11"/>
    <p:sldId id="259" r:id="rId12"/>
    <p:sldId id="269" r:id="rId13"/>
    <p:sldId id="278" r:id="rId14"/>
    <p:sldId id="276" r:id="rId15"/>
    <p:sldId id="281" r:id="rId16"/>
    <p:sldId id="277" r:id="rId17"/>
    <p:sldId id="280" r:id="rId18"/>
    <p:sldId id="283" r:id="rId19"/>
    <p:sldId id="282" r:id="rId20"/>
    <p:sldId id="279" r:id="rId21"/>
    <p:sldId id="284" r:id="rId22"/>
    <p:sldId id="285" r:id="rId23"/>
    <p:sldId id="286" r:id="rId24"/>
    <p:sldId id="289" r:id="rId25"/>
    <p:sldId id="288" r:id="rId26"/>
    <p:sldId id="292" r:id="rId27"/>
    <p:sldId id="287" r:id="rId28"/>
    <p:sldId id="293" r:id="rId29"/>
    <p:sldId id="294" r:id="rId30"/>
    <p:sldId id="291" r:id="rId31"/>
    <p:sldId id="266"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69616" autoAdjust="0"/>
  </p:normalViewPr>
  <p:slideViewPr>
    <p:cSldViewPr snapToGrid="0" showGuides="1">
      <p:cViewPr varScale="1">
        <p:scale>
          <a:sx n="59" d="100"/>
          <a:sy n="59" d="100"/>
        </p:scale>
        <p:origin x="78" y="534"/>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0B1BF-F8A8-4203-A661-0B7F58BE5CA6}"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de-DE"/>
        </a:p>
      </dgm:t>
    </dgm:pt>
    <dgm:pt modelId="{8A0D7395-A36D-40A7-9C34-130A31428106}">
      <dgm:prSet phldrT="[Text]"/>
      <dgm:spPr>
        <a:solidFill>
          <a:schemeClr val="accent2"/>
        </a:solidFill>
      </dgm:spPr>
      <dgm:t>
        <a:bodyPr/>
        <a:lstStyle/>
        <a:p>
          <a:r>
            <a:rPr lang="de-DE" dirty="0">
              <a:solidFill>
                <a:schemeClr val="bg1"/>
              </a:solidFill>
            </a:rPr>
            <a:t>Farm</a:t>
          </a:r>
        </a:p>
      </dgm:t>
    </dgm:pt>
    <dgm:pt modelId="{3BE0AF01-5D50-47CA-8415-579D8DC8BAE1}" type="parTrans" cxnId="{9FD5046D-69CA-40F3-A2F2-AF1A1DC8C747}">
      <dgm:prSet/>
      <dgm:spPr/>
      <dgm:t>
        <a:bodyPr/>
        <a:lstStyle/>
        <a:p>
          <a:endParaRPr lang="de-DE"/>
        </a:p>
      </dgm:t>
    </dgm:pt>
    <dgm:pt modelId="{95EF96A6-7F4D-451C-8526-380CA549E8F8}" type="sibTrans" cxnId="{9FD5046D-69CA-40F3-A2F2-AF1A1DC8C747}">
      <dgm:prSet/>
      <dgm:spPr/>
      <dgm:t>
        <a:bodyPr/>
        <a:lstStyle/>
        <a:p>
          <a:endParaRPr lang="de-DE"/>
        </a:p>
      </dgm:t>
    </dgm:pt>
    <dgm:pt modelId="{7908D074-FD45-4B5B-9FCD-47C2D210DBC2}">
      <dgm:prSet phldrT="[Text]"/>
      <dgm:spPr>
        <a:solidFill>
          <a:srgbClr val="FFC000"/>
        </a:solidFill>
      </dgm:spPr>
      <dgm:t>
        <a:bodyPr/>
        <a:lstStyle/>
        <a:p>
          <a:r>
            <a:rPr lang="de-DE" dirty="0" err="1"/>
            <a:t>Social</a:t>
          </a:r>
          <a:r>
            <a:rPr lang="de-DE" dirty="0"/>
            <a:t> Services</a:t>
          </a:r>
        </a:p>
      </dgm:t>
    </dgm:pt>
    <dgm:pt modelId="{795B52FD-920D-47AF-BEC1-A00443CF5087}" type="parTrans" cxnId="{9DE1EE7D-9124-4032-AB9F-E07793507DBC}">
      <dgm:prSet/>
      <dgm:spPr/>
      <dgm:t>
        <a:bodyPr/>
        <a:lstStyle/>
        <a:p>
          <a:endParaRPr lang="de-DE"/>
        </a:p>
      </dgm:t>
    </dgm:pt>
    <dgm:pt modelId="{F4ED7217-17AC-4C0C-A97E-D17F62FB1FE7}" type="sibTrans" cxnId="{9DE1EE7D-9124-4032-AB9F-E07793507DBC}">
      <dgm:prSet/>
      <dgm:spPr/>
      <dgm:t>
        <a:bodyPr/>
        <a:lstStyle/>
        <a:p>
          <a:endParaRPr lang="de-DE"/>
        </a:p>
      </dgm:t>
    </dgm:pt>
    <dgm:pt modelId="{BE4DC56E-73E1-4DDD-B5BD-4F88950CE193}" type="pres">
      <dgm:prSet presAssocID="{77C0B1BF-F8A8-4203-A661-0B7F58BE5CA6}" presName="Name0" presStyleCnt="0">
        <dgm:presLayoutVars>
          <dgm:chMax val="7"/>
          <dgm:resizeHandles val="exact"/>
        </dgm:presLayoutVars>
      </dgm:prSet>
      <dgm:spPr/>
    </dgm:pt>
    <dgm:pt modelId="{F743C0EC-8F2F-47A3-A640-3F6ADFF3CE91}" type="pres">
      <dgm:prSet presAssocID="{77C0B1BF-F8A8-4203-A661-0B7F58BE5CA6}" presName="comp1" presStyleCnt="0"/>
      <dgm:spPr/>
    </dgm:pt>
    <dgm:pt modelId="{E9ACBFAF-A8D6-4F7C-A1F7-BC2A22488338}" type="pres">
      <dgm:prSet presAssocID="{77C0B1BF-F8A8-4203-A661-0B7F58BE5CA6}" presName="circle1" presStyleLbl="node1" presStyleIdx="0" presStyleCnt="2"/>
      <dgm:spPr/>
    </dgm:pt>
    <dgm:pt modelId="{C7A37E48-5AE7-4704-A9D7-77E828FD698F}" type="pres">
      <dgm:prSet presAssocID="{77C0B1BF-F8A8-4203-A661-0B7F58BE5CA6}" presName="c1text" presStyleLbl="node1" presStyleIdx="0" presStyleCnt="2">
        <dgm:presLayoutVars>
          <dgm:bulletEnabled val="1"/>
        </dgm:presLayoutVars>
      </dgm:prSet>
      <dgm:spPr/>
    </dgm:pt>
    <dgm:pt modelId="{59841BA6-BE50-4E4B-BD84-A966EF0DFB16}" type="pres">
      <dgm:prSet presAssocID="{77C0B1BF-F8A8-4203-A661-0B7F58BE5CA6}" presName="comp2" presStyleCnt="0"/>
      <dgm:spPr/>
    </dgm:pt>
    <dgm:pt modelId="{B3A561D6-8A8B-485A-9664-50D67145BC7A}" type="pres">
      <dgm:prSet presAssocID="{77C0B1BF-F8A8-4203-A661-0B7F58BE5CA6}" presName="circle2" presStyleLbl="node1" presStyleIdx="1" presStyleCnt="2" custScaleX="64278" custScaleY="64665"/>
      <dgm:spPr/>
    </dgm:pt>
    <dgm:pt modelId="{258DF0E7-E80A-4DD0-A776-966A14377DD3}" type="pres">
      <dgm:prSet presAssocID="{77C0B1BF-F8A8-4203-A661-0B7F58BE5CA6}" presName="c2text" presStyleLbl="node1" presStyleIdx="1" presStyleCnt="2">
        <dgm:presLayoutVars>
          <dgm:bulletEnabled val="1"/>
        </dgm:presLayoutVars>
      </dgm:prSet>
      <dgm:spPr/>
    </dgm:pt>
  </dgm:ptLst>
  <dgm:cxnLst>
    <dgm:cxn modelId="{D3372204-BE44-4AE9-AFB6-B13D2D952106}" type="presOf" srcId="{7908D074-FD45-4B5B-9FCD-47C2D210DBC2}" destId="{B3A561D6-8A8B-485A-9664-50D67145BC7A}" srcOrd="0" destOrd="0" presId="urn:microsoft.com/office/officeart/2005/8/layout/venn2"/>
    <dgm:cxn modelId="{235B2B3E-6484-4CF5-9A1E-87ED6865972F}" type="presOf" srcId="{8A0D7395-A36D-40A7-9C34-130A31428106}" destId="{C7A37E48-5AE7-4704-A9D7-77E828FD698F}" srcOrd="1" destOrd="0" presId="urn:microsoft.com/office/officeart/2005/8/layout/venn2"/>
    <dgm:cxn modelId="{70833A41-06DF-4779-9497-9EC20097E5AF}" type="presOf" srcId="{77C0B1BF-F8A8-4203-A661-0B7F58BE5CA6}" destId="{BE4DC56E-73E1-4DDD-B5BD-4F88950CE193}" srcOrd="0" destOrd="0" presId="urn:microsoft.com/office/officeart/2005/8/layout/venn2"/>
    <dgm:cxn modelId="{9FD5046D-69CA-40F3-A2F2-AF1A1DC8C747}" srcId="{77C0B1BF-F8A8-4203-A661-0B7F58BE5CA6}" destId="{8A0D7395-A36D-40A7-9C34-130A31428106}" srcOrd="0" destOrd="0" parTransId="{3BE0AF01-5D50-47CA-8415-579D8DC8BAE1}" sibTransId="{95EF96A6-7F4D-451C-8526-380CA549E8F8}"/>
    <dgm:cxn modelId="{9DE1EE7D-9124-4032-AB9F-E07793507DBC}" srcId="{77C0B1BF-F8A8-4203-A661-0B7F58BE5CA6}" destId="{7908D074-FD45-4B5B-9FCD-47C2D210DBC2}" srcOrd="1" destOrd="0" parTransId="{795B52FD-920D-47AF-BEC1-A00443CF5087}" sibTransId="{F4ED7217-17AC-4C0C-A97E-D17F62FB1FE7}"/>
    <dgm:cxn modelId="{148685C4-26C5-4027-81D9-30F431B37F0A}" type="presOf" srcId="{8A0D7395-A36D-40A7-9C34-130A31428106}" destId="{E9ACBFAF-A8D6-4F7C-A1F7-BC2A22488338}" srcOrd="0" destOrd="0" presId="urn:microsoft.com/office/officeart/2005/8/layout/venn2"/>
    <dgm:cxn modelId="{3F4039C7-17C4-4A89-839D-AC1FC19F8B50}" type="presOf" srcId="{7908D074-FD45-4B5B-9FCD-47C2D210DBC2}" destId="{258DF0E7-E80A-4DD0-A776-966A14377DD3}" srcOrd="1" destOrd="0" presId="urn:microsoft.com/office/officeart/2005/8/layout/venn2"/>
    <dgm:cxn modelId="{670AC7BF-CF32-4BCF-9ED5-5CC8CE2BBA50}" type="presParOf" srcId="{BE4DC56E-73E1-4DDD-B5BD-4F88950CE193}" destId="{F743C0EC-8F2F-47A3-A640-3F6ADFF3CE91}" srcOrd="0" destOrd="0" presId="urn:microsoft.com/office/officeart/2005/8/layout/venn2"/>
    <dgm:cxn modelId="{6700BE16-D7ED-407C-975C-AC9B5AB964F9}" type="presParOf" srcId="{F743C0EC-8F2F-47A3-A640-3F6ADFF3CE91}" destId="{E9ACBFAF-A8D6-4F7C-A1F7-BC2A22488338}" srcOrd="0" destOrd="0" presId="urn:microsoft.com/office/officeart/2005/8/layout/venn2"/>
    <dgm:cxn modelId="{39674A5B-E0D9-4A5C-A703-E37567E5B9CE}" type="presParOf" srcId="{F743C0EC-8F2F-47A3-A640-3F6ADFF3CE91}" destId="{C7A37E48-5AE7-4704-A9D7-77E828FD698F}" srcOrd="1" destOrd="0" presId="urn:microsoft.com/office/officeart/2005/8/layout/venn2"/>
    <dgm:cxn modelId="{2F129E0C-84F5-4135-9DD2-27D087695B4A}" type="presParOf" srcId="{BE4DC56E-73E1-4DDD-B5BD-4F88950CE193}" destId="{59841BA6-BE50-4E4B-BD84-A966EF0DFB16}" srcOrd="1" destOrd="0" presId="urn:microsoft.com/office/officeart/2005/8/layout/venn2"/>
    <dgm:cxn modelId="{B1C06769-67BF-4204-90AC-E45BB7546761}" type="presParOf" srcId="{59841BA6-BE50-4E4B-BD84-A966EF0DFB16}" destId="{B3A561D6-8A8B-485A-9664-50D67145BC7A}" srcOrd="0" destOrd="0" presId="urn:microsoft.com/office/officeart/2005/8/layout/venn2"/>
    <dgm:cxn modelId="{703DAA7F-3D19-466E-A838-526D8514B5BC}" type="presParOf" srcId="{59841BA6-BE50-4E4B-BD84-A966EF0DFB16}" destId="{258DF0E7-E80A-4DD0-A776-966A14377DD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920A0-3501-48B8-A7CD-2525F92D02AA}" type="doc">
      <dgm:prSet loTypeId="urn:microsoft.com/office/officeart/2005/8/layout/venn1" loCatId="relationship" qsTypeId="urn:microsoft.com/office/officeart/2005/8/quickstyle/3d4" qsCatId="3D" csTypeId="urn:microsoft.com/office/officeart/2005/8/colors/accent1_2" csCatId="accent1" phldr="1"/>
      <dgm:spPr/>
    </dgm:pt>
    <dgm:pt modelId="{CA6C9B7A-10C7-4921-936B-A11B738DAE82}">
      <dgm:prSet phldrT="[Text]" custT="1"/>
      <dgm:spPr>
        <a:solidFill>
          <a:schemeClr val="accent2">
            <a:alpha val="50000"/>
          </a:schemeClr>
        </a:solidFill>
      </dgm:spPr>
      <dgm:t>
        <a:bodyPr/>
        <a:lstStyle/>
        <a:p>
          <a:r>
            <a:rPr lang="de-DE" sz="2000">
              <a:latin typeface="Arial" panose="020B0604020202020204" pitchFamily="34" charset="0"/>
              <a:cs typeface="Arial" panose="020B0604020202020204" pitchFamily="34" charset="0"/>
            </a:rPr>
            <a:t>farm</a:t>
          </a:r>
          <a:endParaRPr lang="de-DE" sz="4900" dirty="0">
            <a:latin typeface="Arial" panose="020B0604020202020204" pitchFamily="34" charset="0"/>
            <a:cs typeface="Arial" panose="020B0604020202020204" pitchFamily="34" charset="0"/>
          </a:endParaRPr>
        </a:p>
      </dgm:t>
    </dgm:pt>
    <dgm:pt modelId="{F40ADE71-F3C5-4A7D-83B3-8C99F80CD324}" type="parTrans" cxnId="{2D209C0F-9E88-490A-AEF6-B7B7C5B69383}">
      <dgm:prSet/>
      <dgm:spPr/>
      <dgm:t>
        <a:bodyPr/>
        <a:lstStyle/>
        <a:p>
          <a:endParaRPr lang="de-DE"/>
        </a:p>
      </dgm:t>
    </dgm:pt>
    <dgm:pt modelId="{9580849E-B7E7-45ED-98AD-73CC0FDA511F}" type="sibTrans" cxnId="{2D209C0F-9E88-490A-AEF6-B7B7C5B69383}">
      <dgm:prSet/>
      <dgm:spPr/>
      <dgm:t>
        <a:bodyPr/>
        <a:lstStyle/>
        <a:p>
          <a:endParaRPr lang="de-DE"/>
        </a:p>
      </dgm:t>
    </dgm:pt>
    <dgm:pt modelId="{35F37533-F3E2-4F69-9F14-291E1EF72817}">
      <dgm:prSet phldrT="[Text]" custT="1"/>
      <dgm:spPr>
        <a:solidFill>
          <a:schemeClr val="accent6">
            <a:alpha val="50000"/>
          </a:schemeClr>
        </a:solidFill>
      </dgm:spPr>
      <dgm:t>
        <a:bodyPr/>
        <a:lstStyle/>
        <a:p>
          <a:r>
            <a:rPr lang="de-DE" sz="2000" dirty="0" err="1">
              <a:latin typeface="Arial" panose="020B0604020202020204" pitchFamily="34" charset="0"/>
              <a:cs typeface="Arial" panose="020B0604020202020204" pitchFamily="34" charset="0"/>
            </a:rPr>
            <a:t>Social</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services</a:t>
          </a:r>
          <a:endParaRPr lang="de-DE" sz="2000" dirty="0">
            <a:latin typeface="Arial" panose="020B0604020202020204" pitchFamily="34" charset="0"/>
            <a:cs typeface="Arial" panose="020B0604020202020204" pitchFamily="34" charset="0"/>
          </a:endParaRPr>
        </a:p>
      </dgm:t>
    </dgm:pt>
    <dgm:pt modelId="{50B2DCAE-F83E-4863-88D8-1D3396AA0437}" type="parTrans" cxnId="{EBAAF061-4E38-4681-9650-F397BDD4D729}">
      <dgm:prSet/>
      <dgm:spPr/>
      <dgm:t>
        <a:bodyPr/>
        <a:lstStyle/>
        <a:p>
          <a:endParaRPr lang="de-DE"/>
        </a:p>
      </dgm:t>
    </dgm:pt>
    <dgm:pt modelId="{2C6DBB30-E3C2-488E-AAB3-3FA7D8B2640C}" type="sibTrans" cxnId="{EBAAF061-4E38-4681-9650-F397BDD4D729}">
      <dgm:prSet/>
      <dgm:spPr/>
      <dgm:t>
        <a:bodyPr/>
        <a:lstStyle/>
        <a:p>
          <a:endParaRPr lang="de-DE"/>
        </a:p>
      </dgm:t>
    </dgm:pt>
    <dgm:pt modelId="{F07032E3-433C-4336-AF12-6C6E2ABCE932}" type="pres">
      <dgm:prSet presAssocID="{4E4920A0-3501-48B8-A7CD-2525F92D02AA}" presName="compositeShape" presStyleCnt="0">
        <dgm:presLayoutVars>
          <dgm:chMax val="7"/>
          <dgm:dir/>
          <dgm:resizeHandles val="exact"/>
        </dgm:presLayoutVars>
      </dgm:prSet>
      <dgm:spPr/>
    </dgm:pt>
    <dgm:pt modelId="{BD12C43A-B898-442B-8756-9EBECCE9EF13}" type="pres">
      <dgm:prSet presAssocID="{CA6C9B7A-10C7-4921-936B-A11B738DAE82}" presName="circ1" presStyleLbl="vennNode1" presStyleIdx="0" presStyleCnt="2"/>
      <dgm:spPr/>
    </dgm:pt>
    <dgm:pt modelId="{1712C508-9F48-4AA2-8EE3-A576476A7623}" type="pres">
      <dgm:prSet presAssocID="{CA6C9B7A-10C7-4921-936B-A11B738DAE82}" presName="circ1Tx" presStyleLbl="revTx" presStyleIdx="0" presStyleCnt="0">
        <dgm:presLayoutVars>
          <dgm:chMax val="0"/>
          <dgm:chPref val="0"/>
          <dgm:bulletEnabled val="1"/>
        </dgm:presLayoutVars>
      </dgm:prSet>
      <dgm:spPr/>
    </dgm:pt>
    <dgm:pt modelId="{8F2A99CF-1A94-4209-962A-AD43941C77D3}" type="pres">
      <dgm:prSet presAssocID="{35F37533-F3E2-4F69-9F14-291E1EF72817}" presName="circ2" presStyleLbl="vennNode1" presStyleIdx="1" presStyleCnt="2" custLinFactNeighborX="958" custLinFactNeighborY="-958"/>
      <dgm:spPr/>
    </dgm:pt>
    <dgm:pt modelId="{75EFEC72-4F13-4A1D-AF36-19A50B77F518}" type="pres">
      <dgm:prSet presAssocID="{35F37533-F3E2-4F69-9F14-291E1EF72817}" presName="circ2Tx" presStyleLbl="revTx" presStyleIdx="0" presStyleCnt="0">
        <dgm:presLayoutVars>
          <dgm:chMax val="0"/>
          <dgm:chPref val="0"/>
          <dgm:bulletEnabled val="1"/>
        </dgm:presLayoutVars>
      </dgm:prSet>
      <dgm:spPr/>
    </dgm:pt>
  </dgm:ptLst>
  <dgm:cxnLst>
    <dgm:cxn modelId="{2D209C0F-9E88-490A-AEF6-B7B7C5B69383}" srcId="{4E4920A0-3501-48B8-A7CD-2525F92D02AA}" destId="{CA6C9B7A-10C7-4921-936B-A11B738DAE82}" srcOrd="0" destOrd="0" parTransId="{F40ADE71-F3C5-4A7D-83B3-8C99F80CD324}" sibTransId="{9580849E-B7E7-45ED-98AD-73CC0FDA511F}"/>
    <dgm:cxn modelId="{EE686B38-6211-4988-A211-7ABDDFFDAF34}" type="presOf" srcId="{35F37533-F3E2-4F69-9F14-291E1EF72817}" destId="{8F2A99CF-1A94-4209-962A-AD43941C77D3}" srcOrd="0" destOrd="0" presId="urn:microsoft.com/office/officeart/2005/8/layout/venn1"/>
    <dgm:cxn modelId="{EBAAF061-4E38-4681-9650-F397BDD4D729}" srcId="{4E4920A0-3501-48B8-A7CD-2525F92D02AA}" destId="{35F37533-F3E2-4F69-9F14-291E1EF72817}" srcOrd="1" destOrd="0" parTransId="{50B2DCAE-F83E-4863-88D8-1D3396AA0437}" sibTransId="{2C6DBB30-E3C2-488E-AAB3-3FA7D8B2640C}"/>
    <dgm:cxn modelId="{A2F53F67-931F-43AC-A6C2-155DD176CA38}" type="presOf" srcId="{35F37533-F3E2-4F69-9F14-291E1EF72817}" destId="{75EFEC72-4F13-4A1D-AF36-19A50B77F518}" srcOrd="1" destOrd="0" presId="urn:microsoft.com/office/officeart/2005/8/layout/venn1"/>
    <dgm:cxn modelId="{69917378-EB96-4C4C-8091-FE529C07B68F}" type="presOf" srcId="{CA6C9B7A-10C7-4921-936B-A11B738DAE82}" destId="{1712C508-9F48-4AA2-8EE3-A576476A7623}" srcOrd="1" destOrd="0" presId="urn:microsoft.com/office/officeart/2005/8/layout/venn1"/>
    <dgm:cxn modelId="{050CEEB6-C751-4173-BF24-CFACA16E7EAC}" type="presOf" srcId="{4E4920A0-3501-48B8-A7CD-2525F92D02AA}" destId="{F07032E3-433C-4336-AF12-6C6E2ABCE932}" srcOrd="0" destOrd="0" presId="urn:microsoft.com/office/officeart/2005/8/layout/venn1"/>
    <dgm:cxn modelId="{58E09BE2-6D6E-4EFF-B0BD-C26D080F1FF9}" type="presOf" srcId="{CA6C9B7A-10C7-4921-936B-A11B738DAE82}" destId="{BD12C43A-B898-442B-8756-9EBECCE9EF13}" srcOrd="0" destOrd="0" presId="urn:microsoft.com/office/officeart/2005/8/layout/venn1"/>
    <dgm:cxn modelId="{6FA70068-B9E2-4976-9ACA-2C2A05BFAAE8}" type="presParOf" srcId="{F07032E3-433C-4336-AF12-6C6E2ABCE932}" destId="{BD12C43A-B898-442B-8756-9EBECCE9EF13}" srcOrd="0" destOrd="0" presId="urn:microsoft.com/office/officeart/2005/8/layout/venn1"/>
    <dgm:cxn modelId="{F499BE1A-E9A2-40E3-9B5C-C0A93589263E}" type="presParOf" srcId="{F07032E3-433C-4336-AF12-6C6E2ABCE932}" destId="{1712C508-9F48-4AA2-8EE3-A576476A7623}" srcOrd="1" destOrd="0" presId="urn:microsoft.com/office/officeart/2005/8/layout/venn1"/>
    <dgm:cxn modelId="{8F1B362D-C6C3-4F9E-B33A-602B7E3E8B53}" type="presParOf" srcId="{F07032E3-433C-4336-AF12-6C6E2ABCE932}" destId="{8F2A99CF-1A94-4209-962A-AD43941C77D3}" srcOrd="2" destOrd="0" presId="urn:microsoft.com/office/officeart/2005/8/layout/venn1"/>
    <dgm:cxn modelId="{8DFF0819-FB17-426F-A4F8-9FB01AA5B5A6}" type="presParOf" srcId="{F07032E3-433C-4336-AF12-6C6E2ABCE932}" destId="{75EFEC72-4F13-4A1D-AF36-19A50B77F51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CBFAF-A8D6-4F7C-A1F7-BC2A22488338}">
      <dsp:nvSpPr>
        <dsp:cNvPr id="0" name=""/>
        <dsp:cNvSpPr/>
      </dsp:nvSpPr>
      <dsp:spPr>
        <a:xfrm>
          <a:off x="523186" y="0"/>
          <a:ext cx="3298163" cy="3298163"/>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rPr>
            <a:t>Farm</a:t>
          </a:r>
        </a:p>
      </dsp:txBody>
      <dsp:txXfrm>
        <a:off x="1306500" y="247362"/>
        <a:ext cx="1731535" cy="560687"/>
      </dsp:txXfrm>
    </dsp:sp>
    <dsp:sp modelId="{B3A561D6-8A8B-485A-9664-50D67145BC7A}">
      <dsp:nvSpPr>
        <dsp:cNvPr id="0" name=""/>
        <dsp:cNvSpPr/>
      </dsp:nvSpPr>
      <dsp:spPr>
        <a:xfrm>
          <a:off x="1377271" y="1261567"/>
          <a:ext cx="1589994" cy="1599567"/>
        </a:xfrm>
        <a:prstGeom prst="ellipse">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err="1"/>
            <a:t>Social</a:t>
          </a:r>
          <a:r>
            <a:rPr lang="de-DE" sz="1800" kern="1200" dirty="0"/>
            <a:t> Services</a:t>
          </a:r>
        </a:p>
      </dsp:txBody>
      <dsp:txXfrm>
        <a:off x="1610120" y="1661459"/>
        <a:ext cx="1124296" cy="799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C43A-B898-442B-8756-9EBECCE9EF13}">
      <dsp:nvSpPr>
        <dsp:cNvPr id="0" name=""/>
        <dsp:cNvSpPr/>
      </dsp:nvSpPr>
      <dsp:spPr>
        <a:xfrm>
          <a:off x="93684" y="266570"/>
          <a:ext cx="2310892" cy="2310892"/>
        </a:xfrm>
        <a:prstGeom prst="ellipse">
          <a:avLst/>
        </a:prstGeom>
        <a:solidFill>
          <a:schemeClr val="accent2">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a:latin typeface="Arial" panose="020B0604020202020204" pitchFamily="34" charset="0"/>
              <a:cs typeface="Arial" panose="020B0604020202020204" pitchFamily="34" charset="0"/>
            </a:rPr>
            <a:t>farm</a:t>
          </a:r>
          <a:endParaRPr lang="de-DE" sz="4900" kern="1200" dirty="0">
            <a:latin typeface="Arial" panose="020B0604020202020204" pitchFamily="34" charset="0"/>
            <a:cs typeface="Arial" panose="020B0604020202020204" pitchFamily="34" charset="0"/>
          </a:endParaRPr>
        </a:p>
      </dsp:txBody>
      <dsp:txXfrm>
        <a:off x="416377" y="539073"/>
        <a:ext cx="1332406" cy="1765885"/>
      </dsp:txXfrm>
    </dsp:sp>
    <dsp:sp modelId="{8F2A99CF-1A94-4209-962A-AD43941C77D3}">
      <dsp:nvSpPr>
        <dsp:cNvPr id="0" name=""/>
        <dsp:cNvSpPr/>
      </dsp:nvSpPr>
      <dsp:spPr>
        <a:xfrm>
          <a:off x="1781331" y="244431"/>
          <a:ext cx="2310892" cy="2310892"/>
        </a:xfrm>
        <a:prstGeom prst="ellipse">
          <a:avLst/>
        </a:prstGeom>
        <a:solidFill>
          <a:schemeClr val="accent6">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err="1">
              <a:latin typeface="Arial" panose="020B0604020202020204" pitchFamily="34" charset="0"/>
              <a:cs typeface="Arial" panose="020B0604020202020204" pitchFamily="34" charset="0"/>
            </a:rPr>
            <a:t>Social</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services</a:t>
          </a:r>
          <a:endParaRPr lang="de-DE" sz="2000" kern="1200" dirty="0">
            <a:latin typeface="Arial" panose="020B0604020202020204" pitchFamily="34" charset="0"/>
            <a:cs typeface="Arial" panose="020B0604020202020204" pitchFamily="34" charset="0"/>
          </a:endParaRPr>
        </a:p>
      </dsp:txBody>
      <dsp:txXfrm>
        <a:off x="2437125" y="516935"/>
        <a:ext cx="1332406" cy="176588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why do farmers start a social farm? The Reasons vary from person to person, however there are some quite common motives.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a:t>
            </a:fld>
            <a:endParaRPr lang="en-GB"/>
          </a:p>
        </p:txBody>
      </p:sp>
    </p:spTree>
    <p:extLst>
      <p:ext uri="{BB962C8B-B14F-4D97-AF65-F5344CB8AC3E}">
        <p14:creationId xmlns:p14="http://schemas.microsoft.com/office/powerpoint/2010/main" val="187320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The combination of social work and agriculture requires a high level of qualification.</a:t>
            </a:r>
          </a:p>
          <a:p>
            <a:r>
              <a:rPr lang="en-AU" sz="1200" kern="1200" dirty="0">
                <a:solidFill>
                  <a:schemeClr val="tx1"/>
                </a:solidFill>
                <a:effectLst/>
                <a:latin typeface="+mn-lt"/>
                <a:ea typeface="+mn-ea"/>
                <a:cs typeface="+mn-cs"/>
              </a:rPr>
              <a:t>On a farm that is new to social farming, the staff is most likely to have training in the agricultural field. In order to instruct and guide the participants in the work, additional professionals from the social sector must be present. </a:t>
            </a:r>
            <a:endParaRPr lang="de-DE"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Essential areas of knowledge of the farmer that must be taken into account are, for example, the work-pedagogical processing of agricultural activities or the knowledge of which activities the participants can be entrusted with according to their needs and abilities. </a:t>
            </a:r>
          </a:p>
          <a:p>
            <a:r>
              <a:rPr lang="en-US" sz="1200" b="0" i="0" u="none" strike="noStrike" kern="1200" baseline="0" dirty="0">
                <a:solidFill>
                  <a:schemeClr val="tx1"/>
                </a:solidFill>
                <a:latin typeface="+mn-lt"/>
                <a:ea typeface="+mn-ea"/>
                <a:cs typeface="+mn-cs"/>
              </a:rPr>
              <a:t>Beside the conventional care education and training, there are for example also courses, </a:t>
            </a:r>
            <a:r>
              <a:rPr lang="en-US" sz="1200" b="0" i="0" u="none" strike="noStrike" kern="1200" baseline="0" dirty="0" err="1">
                <a:solidFill>
                  <a:schemeClr val="tx1"/>
                </a:solidFill>
                <a:latin typeface="+mn-lt"/>
                <a:ea typeface="+mn-ea"/>
                <a:cs typeface="+mn-cs"/>
              </a:rPr>
              <a:t>focussed</a:t>
            </a:r>
            <a:r>
              <a:rPr lang="en-US" sz="1200" b="0" i="0" u="none" strike="noStrike" kern="1200" baseline="0" dirty="0">
                <a:solidFill>
                  <a:schemeClr val="tx1"/>
                </a:solidFill>
                <a:latin typeface="+mn-lt"/>
                <a:ea typeface="+mn-ea"/>
                <a:cs typeface="+mn-cs"/>
              </a:rPr>
              <a:t> on starting a social farm and guidance of participants. </a:t>
            </a:r>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14</a:t>
            </a:fld>
            <a:endParaRPr lang="en-GB"/>
          </a:p>
        </p:txBody>
      </p:sp>
    </p:spTree>
    <p:extLst>
      <p:ext uri="{BB962C8B-B14F-4D97-AF65-F5344CB8AC3E}">
        <p14:creationId xmlns:p14="http://schemas.microsoft.com/office/powerpoint/2010/main" val="51115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Generally spoken a correct basis attitude, sufficiently social skills, affinity and experience</a:t>
            </a:r>
          </a:p>
          <a:p>
            <a:r>
              <a:rPr lang="en-US" sz="1200" b="0" i="0" u="none" strike="noStrike" kern="1200" baseline="0" dirty="0">
                <a:solidFill>
                  <a:schemeClr val="tx1"/>
                </a:solidFill>
                <a:latin typeface="+mn-lt"/>
                <a:ea typeface="+mn-ea"/>
                <a:cs typeface="+mn-cs"/>
              </a:rPr>
              <a:t>with the target group is more important than having specific diplomas. There are several possibilities to require necessary knowledge and skills. </a:t>
            </a:r>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15</a:t>
            </a:fld>
            <a:endParaRPr lang="en-GB"/>
          </a:p>
        </p:txBody>
      </p:sp>
    </p:spTree>
    <p:extLst>
      <p:ext uri="{BB962C8B-B14F-4D97-AF65-F5344CB8AC3E}">
        <p14:creationId xmlns:p14="http://schemas.microsoft.com/office/powerpoint/2010/main" val="283670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Employment in social agriculture requires strongly developed personal skills. With any target group, it is important to be able to </a:t>
            </a:r>
            <a:r>
              <a:rPr lang="en-AU" sz="1200" b="1" kern="1200" dirty="0">
                <a:solidFill>
                  <a:schemeClr val="tx1"/>
                </a:solidFill>
                <a:effectLst/>
                <a:latin typeface="+mn-lt"/>
                <a:ea typeface="+mn-ea"/>
                <a:cs typeface="+mn-cs"/>
              </a:rPr>
              <a:t>empathize</a:t>
            </a:r>
            <a:r>
              <a:rPr lang="en-AU" sz="1200" kern="1200" dirty="0">
                <a:solidFill>
                  <a:schemeClr val="tx1"/>
                </a:solidFill>
                <a:effectLst/>
                <a:latin typeface="+mn-lt"/>
                <a:ea typeface="+mn-ea"/>
                <a:cs typeface="+mn-cs"/>
              </a:rPr>
              <a:t>. If you for instance look at supervising refugees, it is sometimes difficult to understand their side of the story because supervisors have not often been in situations of war and violence. Directly linked to this is the ability to be open to people and, in the case of refugees, to other cultures and their stories.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25350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important to be patient in working with the target group so people can take their time to learn new things and skills.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17</a:t>
            </a:fld>
            <a:endParaRPr lang="en-GB"/>
          </a:p>
        </p:txBody>
      </p:sp>
    </p:spTree>
    <p:extLst>
      <p:ext uri="{BB962C8B-B14F-4D97-AF65-F5344CB8AC3E}">
        <p14:creationId xmlns:p14="http://schemas.microsoft.com/office/powerpoint/2010/main" val="279543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employees must be able to handle higher levels of pressure and stress. It is important to be persistent and stable, otherwise, you will soon run into yourself as the respondents indicated.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18</a:t>
            </a:fld>
            <a:endParaRPr lang="en-GB"/>
          </a:p>
        </p:txBody>
      </p:sp>
    </p:spTree>
    <p:extLst>
      <p:ext uri="{BB962C8B-B14F-4D97-AF65-F5344CB8AC3E}">
        <p14:creationId xmlns:p14="http://schemas.microsoft.com/office/powerpoint/2010/main" val="321288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Authenticity</a:t>
            </a:r>
            <a:r>
              <a:rPr lang="en-GB" sz="1200" kern="1200" dirty="0">
                <a:solidFill>
                  <a:schemeClr val="tx1"/>
                </a:solidFill>
                <a:effectLst/>
                <a:latin typeface="+mn-lt"/>
                <a:ea typeface="+mn-ea"/>
                <a:cs typeface="+mn-cs"/>
              </a:rPr>
              <a:t> is important working with every target group but according to</a:t>
            </a:r>
            <a:r>
              <a:rPr lang="en-GB" sz="1200" kern="1200" baseline="0" dirty="0">
                <a:solidFill>
                  <a:schemeClr val="tx1"/>
                </a:solidFill>
                <a:effectLst/>
                <a:latin typeface="+mn-lt"/>
                <a:ea typeface="+mn-ea"/>
                <a:cs typeface="+mn-cs"/>
              </a:rPr>
              <a:t> our interviews </a:t>
            </a:r>
            <a:r>
              <a:rPr lang="en-GB" sz="1200" kern="1200" dirty="0">
                <a:solidFill>
                  <a:schemeClr val="tx1"/>
                </a:solidFill>
                <a:effectLst/>
                <a:latin typeface="+mn-lt"/>
                <a:ea typeface="+mn-ea"/>
                <a:cs typeface="+mn-cs"/>
              </a:rPr>
              <a:t>especially if you are working with youth. As one of the respondents tells: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19</a:t>
            </a:fld>
            <a:endParaRPr lang="en-GB"/>
          </a:p>
        </p:txBody>
      </p:sp>
    </p:spTree>
    <p:extLst>
      <p:ext uri="{BB962C8B-B14F-4D97-AF65-F5344CB8AC3E}">
        <p14:creationId xmlns:p14="http://schemas.microsoft.com/office/powerpoint/2010/main" val="391902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Having an </a:t>
            </a:r>
            <a:r>
              <a:rPr lang="en-GB" sz="1200" b="1" kern="1200" dirty="0">
                <a:solidFill>
                  <a:schemeClr val="tx1"/>
                </a:solidFill>
                <a:effectLst/>
                <a:latin typeface="+mn-lt"/>
                <a:ea typeface="+mn-ea"/>
                <a:cs typeface="+mn-cs"/>
              </a:rPr>
              <a:t>open mind</a:t>
            </a:r>
            <a:r>
              <a:rPr lang="en-GB" sz="1200" kern="1200" dirty="0">
                <a:solidFill>
                  <a:schemeClr val="tx1"/>
                </a:solidFill>
                <a:effectLst/>
                <a:latin typeface="+mn-lt"/>
                <a:ea typeface="+mn-ea"/>
                <a:cs typeface="+mn-cs"/>
              </a:rPr>
              <a:t> is very important. An open mind toward participants but also toward new ideas and plans. This is related to the flexibility. As one of the social farmer tells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20</a:t>
            </a:fld>
            <a:endParaRPr lang="en-GB"/>
          </a:p>
        </p:txBody>
      </p:sp>
    </p:spTree>
    <p:extLst>
      <p:ext uri="{BB962C8B-B14F-4D97-AF65-F5344CB8AC3E}">
        <p14:creationId xmlns:p14="http://schemas.microsoft.com/office/powerpoint/2010/main" val="7307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Respondents who work with people with mental health problems indicate that </a:t>
            </a:r>
            <a:r>
              <a:rPr lang="en-GB" sz="1200" b="1" kern="1200" dirty="0">
                <a:solidFill>
                  <a:schemeClr val="tx1"/>
                </a:solidFill>
                <a:effectLst/>
                <a:latin typeface="+mn-lt"/>
                <a:ea typeface="+mn-ea"/>
                <a:cs typeface="+mn-cs"/>
              </a:rPr>
              <a:t>flexibility</a:t>
            </a:r>
            <a:r>
              <a:rPr lang="en-GB" sz="1200" kern="1200" dirty="0">
                <a:solidFill>
                  <a:schemeClr val="tx1"/>
                </a:solidFill>
                <a:effectLst/>
                <a:latin typeface="+mn-lt"/>
                <a:ea typeface="+mn-ea"/>
                <a:cs typeface="+mn-cs"/>
              </a:rPr>
              <a:t> is an important characteristic.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21</a:t>
            </a:fld>
            <a:endParaRPr lang="en-GB"/>
          </a:p>
        </p:txBody>
      </p:sp>
    </p:spTree>
    <p:extLst>
      <p:ext uri="{BB962C8B-B14F-4D97-AF65-F5344CB8AC3E}">
        <p14:creationId xmlns:p14="http://schemas.microsoft.com/office/powerpoint/2010/main" val="191552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Generally spoken a correct basis attitude, sufficiently social skills, affinity and experience</a:t>
            </a:r>
          </a:p>
          <a:p>
            <a:r>
              <a:rPr lang="en-US" sz="1200" b="0" i="0" u="none" strike="noStrike" kern="1200" baseline="0" dirty="0">
                <a:solidFill>
                  <a:schemeClr val="tx1"/>
                </a:solidFill>
                <a:latin typeface="+mn-lt"/>
                <a:ea typeface="+mn-ea"/>
                <a:cs typeface="+mn-cs"/>
              </a:rPr>
              <a:t>with the target group is more important than having specific diplomas. There are several possibilities to require necessary knowledge and skills. </a:t>
            </a:r>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22</a:t>
            </a:fld>
            <a:endParaRPr lang="en-GB"/>
          </a:p>
        </p:txBody>
      </p:sp>
    </p:spTree>
    <p:extLst>
      <p:ext uri="{BB962C8B-B14F-4D97-AF65-F5344CB8AC3E}">
        <p14:creationId xmlns:p14="http://schemas.microsoft.com/office/powerpoint/2010/main" val="3781713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farm is not automatically suitable to serve participants. In most cases, modifications have to be made when starting a new project. These adaptations depend on the target group, the type of offer and the number of participants. A suitable break and recreation room as well as sanitary facilities are necessary in every form of offer. With an increasing number of participants, a canteen or similar large-scale catering facilities may be necessary.	</a:t>
            </a:r>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178068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Personal Involvement &amp; Experience </a:t>
            </a:r>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Some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particular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target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group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family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member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similar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experiences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desire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care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grow</a:t>
            </a:r>
            <a:r>
              <a:rPr lang="de-DE"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Use </a:t>
            </a:r>
            <a:r>
              <a:rPr lang="de-DE" sz="1200" b="1" kern="1200" dirty="0" err="1">
                <a:solidFill>
                  <a:schemeClr val="tx1"/>
                </a:solidFill>
                <a:effectLst/>
                <a:latin typeface="+mn-lt"/>
                <a:ea typeface="+mn-ea"/>
                <a:cs typeface="+mn-cs"/>
              </a:rPr>
              <a:t>of</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skills</a:t>
            </a:r>
            <a:r>
              <a:rPr lang="de-DE" sz="1200" b="1" kern="1200" dirty="0">
                <a:solidFill>
                  <a:schemeClr val="tx1"/>
                </a:solidFill>
                <a:effectLst/>
                <a:latin typeface="+mn-lt"/>
                <a:ea typeface="+mn-ea"/>
                <a:cs typeface="+mn-cs"/>
              </a:rPr>
              <a:t> / professional </a:t>
            </a:r>
            <a:r>
              <a:rPr lang="de-DE" sz="1200" b="1" kern="1200" dirty="0" err="1">
                <a:solidFill>
                  <a:schemeClr val="tx1"/>
                </a:solidFill>
                <a:effectLst/>
                <a:latin typeface="+mn-lt"/>
                <a:ea typeface="+mn-ea"/>
                <a:cs typeface="+mn-cs"/>
              </a:rPr>
              <a:t>qualification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Many </a:t>
            </a:r>
            <a:r>
              <a:rPr lang="de-DE" sz="1200" kern="1200" dirty="0" err="1">
                <a:solidFill>
                  <a:schemeClr val="tx1"/>
                </a:solidFill>
                <a:effectLst/>
                <a:latin typeface="+mn-lt"/>
                <a:ea typeface="+mn-ea"/>
                <a:cs typeface="+mn-cs"/>
              </a:rPr>
              <a:t>employees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associate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entry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social </a:t>
            </a:r>
            <a:r>
              <a:rPr lang="de-DE" sz="1200" kern="1200" dirty="0" err="1">
                <a:solidFill>
                  <a:schemeClr val="tx1"/>
                </a:solidFill>
                <a:effectLst/>
                <a:latin typeface="+mn-lt"/>
                <a:ea typeface="+mn-ea"/>
                <a:cs typeface="+mn-cs"/>
              </a:rPr>
              <a:t>farming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opportunity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professional </a:t>
            </a:r>
            <a:r>
              <a:rPr lang="de-DE" sz="1200" kern="1200" dirty="0" err="1">
                <a:solidFill>
                  <a:schemeClr val="tx1"/>
                </a:solidFill>
                <a:effectLst/>
                <a:latin typeface="+mn-lt"/>
                <a:ea typeface="+mn-ea"/>
                <a:cs typeface="+mn-cs"/>
              </a:rPr>
              <a:t>qualifications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social </a:t>
            </a:r>
            <a:r>
              <a:rPr lang="de-DE" sz="1200" kern="1200" dirty="0" err="1">
                <a:solidFill>
                  <a:schemeClr val="tx1"/>
                </a:solidFill>
                <a:effectLst/>
                <a:latin typeface="+mn-lt"/>
                <a:ea typeface="+mn-ea"/>
                <a:cs typeface="+mn-cs"/>
              </a:rPr>
              <a:t>sector</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Farm Development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 high </a:t>
            </a:r>
            <a:r>
              <a:rPr lang="de-DE" sz="1200" kern="1200" dirty="0" err="1">
                <a:solidFill>
                  <a:schemeClr val="tx1"/>
                </a:solidFill>
                <a:effectLst/>
                <a:latin typeface="+mn-lt"/>
                <a:ea typeface="+mn-ea"/>
                <a:cs typeface="+mn-cs"/>
              </a:rPr>
              <a:t>income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expectation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rareks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reason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enter</a:t>
            </a:r>
            <a:r>
              <a:rPr lang="de-DE" sz="1200" kern="1200" dirty="0">
                <a:solidFill>
                  <a:schemeClr val="tx1"/>
                </a:solidFill>
                <a:effectLst/>
                <a:latin typeface="+mn-lt"/>
                <a:ea typeface="+mn-ea"/>
                <a:cs typeface="+mn-cs"/>
              </a:rPr>
              <a:t> social </a:t>
            </a:r>
            <a:r>
              <a:rPr lang="de-DE" sz="1200" kern="1200" dirty="0" err="1">
                <a:solidFill>
                  <a:schemeClr val="tx1"/>
                </a:solidFill>
                <a:effectLst/>
                <a:latin typeface="+mn-lt"/>
                <a:ea typeface="+mn-ea"/>
                <a:cs typeface="+mn-cs"/>
              </a:rPr>
              <a:t>farming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however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represents</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opportunity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consciously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oppose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intensification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agriculture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incorporate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conviction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something</a:t>
            </a:r>
            <a:r>
              <a:rPr lang="de-DE" sz="1200" kern="1200" dirty="0">
                <a:solidFill>
                  <a:schemeClr val="tx1"/>
                </a:solidFill>
                <a:effectLst/>
                <a:latin typeface="+mn-lt"/>
                <a:ea typeface="+mn-ea"/>
                <a:cs typeface="+mn-cs"/>
              </a:rPr>
              <a:t> social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a:t>
            </a:r>
            <a:r>
              <a:rPr lang="de-DE" sz="1200" kern="1200" dirty="0">
                <a:solidFill>
                  <a:schemeClr val="tx1"/>
                </a:solidFill>
                <a:effectLst/>
                <a:latin typeface="+mn-lt"/>
                <a:ea typeface="+mn-ea"/>
                <a:cs typeface="+mn-cs"/>
              </a:rPr>
              <a:t>.</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The </a:t>
            </a:r>
            <a:r>
              <a:rPr lang="de-DE" sz="1200" b="1" kern="1200" dirty="0" err="1">
                <a:solidFill>
                  <a:schemeClr val="tx1"/>
                </a:solidFill>
                <a:effectLst/>
                <a:latin typeface="+mn-lt"/>
                <a:ea typeface="+mn-ea"/>
                <a:cs typeface="+mn-cs"/>
              </a:rPr>
              <a:t>offer</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of</a:t>
            </a:r>
            <a:r>
              <a:rPr lang="de-DE" sz="1200" b="1" kern="1200" dirty="0">
                <a:solidFill>
                  <a:schemeClr val="tx1"/>
                </a:solidFill>
                <a:effectLst/>
                <a:latin typeface="+mn-lt"/>
                <a:ea typeface="+mn-ea"/>
                <a:cs typeface="+mn-cs"/>
              </a:rPr>
              <a:t> innovative </a:t>
            </a:r>
            <a:r>
              <a:rPr lang="de-DE" sz="1200" b="1" kern="1200" dirty="0" err="1">
                <a:solidFill>
                  <a:schemeClr val="tx1"/>
                </a:solidFill>
                <a:effectLst/>
                <a:latin typeface="+mn-lt"/>
                <a:ea typeface="+mn-ea"/>
                <a:cs typeface="+mn-cs"/>
              </a:rPr>
              <a:t>nature-based</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services</a:t>
            </a:r>
            <a:r>
              <a:rPr lang="de-DE" sz="1200" b="1" kern="1200" dirty="0">
                <a:solidFill>
                  <a:schemeClr val="tx1"/>
                </a:solidFill>
                <a:effectLst/>
                <a:latin typeface="+mn-lt"/>
                <a:ea typeface="+mn-ea"/>
                <a:cs typeface="+mn-cs"/>
              </a:rPr>
              <a:t> in a social </a:t>
            </a:r>
            <a:r>
              <a:rPr lang="de-DE" sz="1200" b="1" kern="1200" dirty="0" err="1">
                <a:solidFill>
                  <a:schemeClr val="tx1"/>
                </a:solidFill>
                <a:effectLst/>
                <a:latin typeface="+mn-lt"/>
                <a:ea typeface="+mn-ea"/>
                <a:cs typeface="+mn-cs"/>
              </a:rPr>
              <a:t>facility</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it touches residential year-round care social farming </a:t>
            </a:r>
            <a:r>
              <a:rPr lang="en-GB" sz="1200" b="1" kern="1200" dirty="0">
                <a:solidFill>
                  <a:schemeClr val="tx1"/>
                </a:solidFill>
                <a:effectLst/>
                <a:latin typeface="+mn-lt"/>
                <a:ea typeface="+mn-ea"/>
                <a:cs typeface="+mn-cs"/>
              </a:rPr>
              <a:t>arises as a new offer</a:t>
            </a:r>
            <a:r>
              <a:rPr lang="en-GB" sz="1200" kern="1200" dirty="0">
                <a:solidFill>
                  <a:schemeClr val="tx1"/>
                </a:solidFill>
                <a:effectLst/>
                <a:latin typeface="+mn-lt"/>
                <a:ea typeface="+mn-ea"/>
                <a:cs typeface="+mn-cs"/>
              </a:rPr>
              <a:t> in their lives. It is </a:t>
            </a:r>
            <a:r>
              <a:rPr lang="en-GB" sz="1200" b="1" kern="1200" dirty="0">
                <a:solidFill>
                  <a:schemeClr val="tx1"/>
                </a:solidFill>
                <a:effectLst/>
                <a:latin typeface="+mn-lt"/>
                <a:ea typeface="+mn-ea"/>
                <a:cs typeface="+mn-cs"/>
              </a:rPr>
              <a:t>different care provided than in a regular social facility</a:t>
            </a:r>
            <a:r>
              <a:rPr lang="en-GB" sz="1200" kern="1200" dirty="0">
                <a:solidFill>
                  <a:schemeClr val="tx1"/>
                </a:solidFill>
                <a:effectLst/>
                <a:latin typeface="+mn-lt"/>
                <a:ea typeface="+mn-ea"/>
                <a:cs typeface="+mn-cs"/>
              </a:rPr>
              <a:t>. A close idea linked to this is to bring people, nature and animals in harmony with each other because of the </a:t>
            </a:r>
            <a:r>
              <a:rPr lang="en-GB" sz="1200" b="1" kern="1200" dirty="0">
                <a:solidFill>
                  <a:schemeClr val="tx1"/>
                </a:solidFill>
                <a:effectLst/>
                <a:latin typeface="+mn-lt"/>
                <a:ea typeface="+mn-ea"/>
                <a:cs typeface="+mn-cs"/>
              </a:rPr>
              <a:t>proven benefits of nature</a:t>
            </a:r>
            <a:r>
              <a:rPr lang="en-GB" sz="1200" kern="1200" dirty="0">
                <a:solidFill>
                  <a:schemeClr val="tx1"/>
                </a:solidFill>
                <a:effectLst/>
                <a:latin typeface="+mn-lt"/>
                <a:ea typeface="+mn-ea"/>
                <a:cs typeface="+mn-cs"/>
              </a:rPr>
              <a:t> to humankind. </a:t>
            </a:r>
            <a:endParaRPr lang="de-DE" sz="12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4</a:t>
            </a:fld>
            <a:endParaRPr lang="en-GB"/>
          </a:p>
        </p:txBody>
      </p:sp>
    </p:spTree>
    <p:extLst>
      <p:ext uri="{BB962C8B-B14F-4D97-AF65-F5344CB8AC3E}">
        <p14:creationId xmlns:p14="http://schemas.microsoft.com/office/powerpoint/2010/main" val="69517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farm is not automatically suitable to serve participants. In most cases, modifications have to be made when starting a new project. These adaptations depend on the target group, the type of offer and the number of participants. A suitable break and recreation room as well as sanitary facilities are necessary in every form of offer. With an increasing number of participants, a canteen or similar large-scale catering facilities may be necessary.	</a:t>
            </a:r>
            <a:br>
              <a:rPr lang="en-AU" sz="1200" kern="1200" dirty="0">
                <a:solidFill>
                  <a:schemeClr val="tx1"/>
                </a:solidFill>
                <a:effectLst/>
                <a:latin typeface="+mn-lt"/>
                <a:ea typeface="+mn-ea"/>
                <a:cs typeface="+mn-cs"/>
              </a:rPr>
            </a:br>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24</a:t>
            </a:fld>
            <a:endParaRPr lang="en-GB"/>
          </a:p>
        </p:txBody>
      </p:sp>
    </p:spTree>
    <p:extLst>
      <p:ext uri="{BB962C8B-B14F-4D97-AF65-F5344CB8AC3E}">
        <p14:creationId xmlns:p14="http://schemas.microsoft.com/office/powerpoint/2010/main" val="3038614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oft he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planned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conscientiously</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involvement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all </a:t>
            </a:r>
            <a:r>
              <a:rPr lang="de-DE" sz="1200" kern="1200" dirty="0" err="1">
                <a:solidFill>
                  <a:schemeClr val="tx1"/>
                </a:solidFill>
                <a:effectLst/>
                <a:latin typeface="+mn-lt"/>
                <a:ea typeface="+mn-ea"/>
                <a:cs typeface="+mn-cs"/>
              </a:rPr>
              <a:t>family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members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employees</a:t>
            </a:r>
            <a:r>
              <a:rPr lang="de-DE" sz="1200" kern="1200" dirty="0">
                <a:solidFill>
                  <a:schemeClr val="tx1"/>
                </a:solidFill>
                <a:effectLst/>
                <a:latin typeface="+mn-lt"/>
                <a:ea typeface="+mn-ea"/>
                <a:cs typeface="+mn-cs"/>
              </a:rPr>
              <a:t>. At least </a:t>
            </a:r>
            <a:r>
              <a:rPr lang="de-DE" sz="1200" kern="1200" dirty="0" err="1">
                <a:solidFill>
                  <a:schemeClr val="tx1"/>
                </a:solidFill>
                <a:effectLst/>
                <a:latin typeface="+mn-lt"/>
                <a:ea typeface="+mn-ea"/>
                <a:cs typeface="+mn-cs"/>
              </a:rPr>
              <a:t>one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educator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social </a:t>
            </a:r>
            <a:r>
              <a:rPr lang="de-DE" sz="1200" kern="1200" dirty="0" err="1">
                <a:solidFill>
                  <a:schemeClr val="tx1"/>
                </a:solidFill>
                <a:effectLst/>
                <a:latin typeface="+mn-lt"/>
                <a:ea typeface="+mn-ea"/>
                <a:cs typeface="+mn-cs"/>
              </a:rPr>
              <a:t>worker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least </a:t>
            </a:r>
            <a:r>
              <a:rPr lang="de-DE" sz="1200" kern="1200" dirty="0" err="1">
                <a:solidFill>
                  <a:schemeClr val="tx1"/>
                </a:solidFill>
                <a:effectLst/>
                <a:latin typeface="+mn-lt"/>
                <a:ea typeface="+mn-ea"/>
                <a:cs typeface="+mn-cs"/>
              </a:rPr>
              <a:t>part</a:t>
            </a:r>
            <a:r>
              <a:rPr lang="de-DE" sz="1200" kern="1200" dirty="0">
                <a:solidFill>
                  <a:schemeClr val="tx1"/>
                </a:solidFill>
                <a:effectLst/>
                <a:latin typeface="+mn-lt"/>
                <a:ea typeface="+mn-ea"/>
                <a:cs typeface="+mn-cs"/>
              </a:rPr>
              <a:t>-times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site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order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guide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appropriate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profession</a:t>
            </a:r>
            <a:r>
              <a:rPr lang="de-DE" sz="1200" kern="1200" dirty="0">
                <a:solidFill>
                  <a:schemeClr val="tx1"/>
                </a:solidFill>
                <a:effectLst/>
                <a:latin typeface="+mn-lt"/>
                <a:ea typeface="+mn-ea"/>
                <a:cs typeface="+mn-cs"/>
              </a:rPr>
              <a:t>. </a:t>
            </a:r>
          </a:p>
          <a:p>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advisable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decouple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educational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agricultural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The social </a:t>
            </a:r>
            <a:r>
              <a:rPr lang="de-DE" sz="1200" kern="1200" dirty="0" err="1">
                <a:solidFill>
                  <a:schemeClr val="tx1"/>
                </a:solidFill>
                <a:effectLst/>
                <a:latin typeface="+mn-lt"/>
                <a:ea typeface="+mn-ea"/>
                <a:cs typeface="+mn-cs"/>
              </a:rPr>
              <a:t>workers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responsible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but not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agricultural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activities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themselves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done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farmers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must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aware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delays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operational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care </a:t>
            </a:r>
            <a:r>
              <a:rPr lang="de-DE" sz="1200" kern="1200" dirty="0" err="1">
                <a:solidFill>
                  <a:schemeClr val="tx1"/>
                </a:solidFill>
                <a:effectLst/>
                <a:latin typeface="+mn-lt"/>
                <a:ea typeface="+mn-ea"/>
                <a:cs typeface="+mn-cs"/>
              </a:rPr>
              <a:t>takes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lot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time. This </a:t>
            </a:r>
            <a:r>
              <a:rPr lang="de-DE" sz="1200" kern="1200" dirty="0" err="1">
                <a:solidFill>
                  <a:schemeClr val="tx1"/>
                </a:solidFill>
                <a:effectLst/>
                <a:latin typeface="+mn-lt"/>
                <a:ea typeface="+mn-ea"/>
                <a:cs typeface="+mn-cs"/>
              </a:rPr>
              <a:t>increases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required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capacities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must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taken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division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Depending</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target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group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possible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lack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cognitive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physical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abilities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operate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demanding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machines</a:t>
            </a:r>
            <a:r>
              <a:rPr lang="de-DE" sz="1200" kern="1200" dirty="0">
                <a:solidFill>
                  <a:schemeClr val="tx1"/>
                </a:solidFill>
                <a:effectLst/>
                <a:latin typeface="+mn-lt"/>
                <a:ea typeface="+mn-ea"/>
                <a:cs typeface="+mn-cs"/>
              </a:rPr>
              <a:t>. Technical and extensive </a:t>
            </a:r>
            <a:r>
              <a:rPr lang="de-DE" sz="1200" kern="1200" dirty="0" err="1">
                <a:solidFill>
                  <a:schemeClr val="tx1"/>
                </a:solidFill>
                <a:effectLst/>
                <a:latin typeface="+mn-lt"/>
                <a:ea typeface="+mn-ea"/>
                <a:cs typeface="+mn-cs"/>
              </a:rPr>
              <a:t>activities</a:t>
            </a:r>
            <a:r>
              <a:rPr lang="de-DE" sz="1200" kern="1200" dirty="0">
                <a:solidFill>
                  <a:schemeClr val="tx1"/>
                </a:solidFill>
                <a:effectLst/>
                <a:latin typeface="+mn-lt"/>
                <a:ea typeface="+mn-ea"/>
                <a:cs typeface="+mn-cs"/>
              </a:rPr>
              <a:t>, such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cultivation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vegetables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fruits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therefore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advantageous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operational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As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oriented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conflict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social and </a:t>
            </a:r>
            <a:r>
              <a:rPr lang="de-DE" sz="1200" kern="1200" dirty="0" err="1">
                <a:solidFill>
                  <a:schemeClr val="tx1"/>
                </a:solidFill>
                <a:effectLst/>
                <a:latin typeface="+mn-lt"/>
                <a:ea typeface="+mn-ea"/>
                <a:cs typeface="+mn-cs"/>
              </a:rPr>
              <a:t>agricultural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tasks</a:t>
            </a:r>
            <a:r>
              <a:rPr lang="de-DE" sz="1200" kern="1200" dirty="0">
                <a:solidFill>
                  <a:schemeClr val="tx1"/>
                </a:solidFill>
                <a:effectLst/>
                <a:latin typeface="+mn-lt"/>
                <a:ea typeface="+mn-ea"/>
                <a:cs typeface="+mn-cs"/>
              </a:rPr>
              <a:t>. Due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relatively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hard-working</a:t>
            </a:r>
            <a:r>
              <a:rPr lang="de-DE" sz="1200" kern="1200" dirty="0">
                <a:solidFill>
                  <a:schemeClr val="tx1"/>
                </a:solidFill>
                <a:effectLst/>
                <a:latin typeface="+mn-lt"/>
                <a:ea typeface="+mn-ea"/>
                <a:cs typeface="+mn-cs"/>
              </a:rPr>
              <a:t> and adaptive </a:t>
            </a:r>
            <a:r>
              <a:rPr lang="de-DE" sz="1200" kern="1200" dirty="0" err="1">
                <a:solidFill>
                  <a:schemeClr val="tx1"/>
                </a:solidFill>
                <a:effectLst/>
                <a:latin typeface="+mn-lt"/>
                <a:ea typeface="+mn-ea"/>
                <a:cs typeface="+mn-cs"/>
              </a:rPr>
              <a:t>client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group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people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addictions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limits</a:t>
            </a:r>
            <a:r>
              <a:rPr lang="de-DE" sz="1200" kern="1200" dirty="0">
                <a:solidFill>
                  <a:schemeClr val="tx1"/>
                </a:solidFill>
                <a:effectLst/>
                <a:latin typeface="+mn-lt"/>
                <a:ea typeface="+mn-ea"/>
                <a:cs typeface="+mn-cs"/>
              </a:rPr>
              <a:t> do not </a:t>
            </a:r>
            <a:r>
              <a:rPr lang="de-DE" sz="1200" kern="1200" dirty="0" err="1">
                <a:solidFill>
                  <a:schemeClr val="tx1"/>
                </a:solidFill>
                <a:effectLst/>
                <a:latin typeface="+mn-lt"/>
                <a:ea typeface="+mn-ea"/>
                <a:cs typeface="+mn-cs"/>
              </a:rPr>
              <a:t>seem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great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companies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integrate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people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severe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disabilities</a:t>
            </a:r>
            <a:r>
              <a:rPr lang="de-DE" sz="1200" kern="1200" dirty="0">
                <a:solidFill>
                  <a:schemeClr val="tx1"/>
                </a:solidFill>
                <a:effectLst/>
                <a:latin typeface="+mn-lt"/>
                <a:ea typeface="+mn-ea"/>
                <a:cs typeface="+mn-cs"/>
              </a:rPr>
              <a:t>.</a:t>
            </a:r>
          </a:p>
          <a:p>
            <a:r>
              <a:rPr lang="de-DE" sz="1200" kern="1200" dirty="0" err="1">
                <a:solidFill>
                  <a:schemeClr val="tx1"/>
                </a:solidFill>
                <a:effectLst/>
                <a:latin typeface="+mn-lt"/>
                <a:ea typeface="+mn-ea"/>
                <a:cs typeface="+mn-cs"/>
              </a:rPr>
              <a:t>When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repetition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breaks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rhythms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steps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learned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steps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cycles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structure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in a </a:t>
            </a:r>
            <a:r>
              <a:rPr lang="de-DE" sz="1200" kern="1200" dirty="0" err="1">
                <a:solidFill>
                  <a:schemeClr val="tx1"/>
                </a:solidFill>
                <a:effectLst/>
                <a:latin typeface="+mn-lt"/>
                <a:ea typeface="+mn-ea"/>
                <a:cs typeface="+mn-cs"/>
              </a:rPr>
              <a:t>comprehensible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manner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essential. The </a:t>
            </a:r>
            <a:r>
              <a:rPr lang="de-DE" sz="1200" kern="1200" dirty="0" err="1">
                <a:solidFill>
                  <a:schemeClr val="tx1"/>
                </a:solidFill>
                <a:effectLst/>
                <a:latin typeface="+mn-lt"/>
                <a:ea typeface="+mn-ea"/>
                <a:cs typeface="+mn-cs"/>
              </a:rPr>
              <a:t>aim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independent</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self-determined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activity</a:t>
            </a:r>
            <a:r>
              <a:rPr lang="de-DE" sz="1200" kern="1200" dirty="0">
                <a:solidFill>
                  <a:schemeClr val="tx1"/>
                </a:solidFill>
                <a:effectLst/>
                <a:latin typeface="+mn-lt"/>
                <a:ea typeface="+mn-ea"/>
                <a:cs typeface="+mn-cs"/>
              </a:rPr>
              <a:t> possible. This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carried</a:t>
            </a:r>
            <a:r>
              <a:rPr lang="de-DE" sz="1200" kern="1200" dirty="0">
                <a:solidFill>
                  <a:schemeClr val="tx1"/>
                </a:solidFill>
                <a:effectLst/>
                <a:latin typeface="+mn-lt"/>
                <a:ea typeface="+mn-ea"/>
                <a:cs typeface="+mn-cs"/>
              </a:rPr>
              <a:t> out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individual </a:t>
            </a:r>
            <a:r>
              <a:rPr lang="de-DE" sz="1200" kern="1200" dirty="0" err="1">
                <a:solidFill>
                  <a:schemeClr val="tx1"/>
                </a:solidFill>
                <a:effectLst/>
                <a:latin typeface="+mn-lt"/>
                <a:ea typeface="+mn-ea"/>
                <a:cs typeface="+mn-cs"/>
              </a:rPr>
              <a:t>pace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little</a:t>
            </a:r>
            <a:r>
              <a:rPr lang="de-DE" sz="1200" kern="1200" dirty="0">
                <a:solidFill>
                  <a:schemeClr val="tx1"/>
                </a:solidFill>
                <a:effectLst/>
                <a:latin typeface="+mn-lt"/>
                <a:ea typeface="+mn-ea"/>
                <a:cs typeface="+mn-cs"/>
              </a:rPr>
              <a:t> external </a:t>
            </a:r>
            <a:r>
              <a:rPr lang="de-DE" sz="1200" kern="1200" dirty="0" err="1">
                <a:solidFill>
                  <a:schemeClr val="tx1"/>
                </a:solidFill>
                <a:effectLst/>
                <a:latin typeface="+mn-lt"/>
                <a:ea typeface="+mn-ea"/>
                <a:cs typeface="+mn-cs"/>
              </a:rPr>
              <a:t>pressure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successes</a:t>
            </a:r>
            <a:r>
              <a:rPr lang="de-DE" sz="1200" kern="1200" dirty="0">
                <a:solidFill>
                  <a:schemeClr val="tx1"/>
                </a:solidFill>
                <a:effectLst/>
                <a:latin typeface="+mn-lt"/>
                <a:ea typeface="+mn-ea"/>
                <a:cs typeface="+mn-cs"/>
              </a:rPr>
              <a:t> visible and tangible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those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carrying</a:t>
            </a:r>
            <a:r>
              <a:rPr lang="de-DE" sz="1200" kern="1200" dirty="0">
                <a:solidFill>
                  <a:schemeClr val="tx1"/>
                </a:solidFill>
                <a:effectLst/>
                <a:latin typeface="+mn-lt"/>
                <a:ea typeface="+mn-ea"/>
                <a:cs typeface="+mn-cs"/>
              </a:rPr>
              <a:t> out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rewarded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praise</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recognition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supervising</a:t>
            </a:r>
            <a:r>
              <a:rPr lang="de-DE" sz="1200" kern="1200" dirty="0">
                <a:solidFill>
                  <a:schemeClr val="tx1"/>
                </a:solidFill>
                <a:effectLst/>
                <a:latin typeface="+mn-lt"/>
                <a:ea typeface="+mn-ea"/>
                <a:cs typeface="+mn-cs"/>
              </a:rPr>
              <a:t> care </a:t>
            </a:r>
            <a:r>
              <a:rPr lang="de-DE" sz="1200" kern="1200" dirty="0" err="1">
                <a:solidFill>
                  <a:schemeClr val="tx1"/>
                </a:solidFill>
                <a:effectLst/>
                <a:latin typeface="+mn-lt"/>
                <a:ea typeface="+mn-ea"/>
                <a:cs typeface="+mn-cs"/>
              </a:rPr>
              <a:t>farmer</a:t>
            </a:r>
            <a:r>
              <a:rPr lang="de-DE" sz="1200" kern="1200" dirty="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25</a:t>
            </a:fld>
            <a:endParaRPr lang="en-GB"/>
          </a:p>
        </p:txBody>
      </p:sp>
    </p:spTree>
    <p:extLst>
      <p:ext uri="{BB962C8B-B14F-4D97-AF65-F5344CB8AC3E}">
        <p14:creationId xmlns:p14="http://schemas.microsoft.com/office/powerpoint/2010/main" val="2604352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Generally spoken a correct basis attitude, sufficiently social skills, affinity and experience</a:t>
            </a:r>
          </a:p>
          <a:p>
            <a:r>
              <a:rPr lang="en-US" sz="1200" b="0" i="0" u="none" strike="noStrike" kern="1200" baseline="0" dirty="0">
                <a:solidFill>
                  <a:schemeClr val="tx1"/>
                </a:solidFill>
                <a:latin typeface="+mn-lt"/>
                <a:ea typeface="+mn-ea"/>
                <a:cs typeface="+mn-cs"/>
              </a:rPr>
              <a:t>with the target group is more important than having specific diplomas. There are several possibilities to require necessary knowledge and skills. </a:t>
            </a:r>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26</a:t>
            </a:fld>
            <a:endParaRPr lang="en-GB"/>
          </a:p>
        </p:txBody>
      </p:sp>
    </p:spTree>
    <p:extLst>
      <p:ext uri="{BB962C8B-B14F-4D97-AF65-F5344CB8AC3E}">
        <p14:creationId xmlns:p14="http://schemas.microsoft.com/office/powerpoint/2010/main" val="2644862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27</a:t>
            </a:fld>
            <a:endParaRPr lang="en-GB"/>
          </a:p>
        </p:txBody>
      </p:sp>
    </p:spTree>
    <p:extLst>
      <p:ext uri="{BB962C8B-B14F-4D97-AF65-F5344CB8AC3E}">
        <p14:creationId xmlns:p14="http://schemas.microsoft.com/office/powerpoint/2010/main" val="1176808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28</a:t>
            </a:fld>
            <a:endParaRPr lang="en-GB"/>
          </a:p>
        </p:txBody>
      </p:sp>
    </p:spTree>
    <p:extLst>
      <p:ext uri="{BB962C8B-B14F-4D97-AF65-F5344CB8AC3E}">
        <p14:creationId xmlns:p14="http://schemas.microsoft.com/office/powerpoint/2010/main" val="1159438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Generally spoken a correct basis attitude, sufficiently social skills, affinity and experience</a:t>
            </a:r>
          </a:p>
          <a:p>
            <a:r>
              <a:rPr lang="en-US" sz="1200" b="0" i="0" u="none" strike="noStrike" kern="1200" baseline="0" dirty="0">
                <a:solidFill>
                  <a:schemeClr val="tx1"/>
                </a:solidFill>
                <a:latin typeface="+mn-lt"/>
                <a:ea typeface="+mn-ea"/>
                <a:cs typeface="+mn-cs"/>
              </a:rPr>
              <a:t>with the target group is more important than having specific diplomas. There are several possibilities to require necessary knowledge and skills. </a:t>
            </a:r>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29</a:t>
            </a:fld>
            <a:endParaRPr lang="en-GB"/>
          </a:p>
        </p:txBody>
      </p:sp>
    </p:spTree>
    <p:extLst>
      <p:ext uri="{BB962C8B-B14F-4D97-AF65-F5344CB8AC3E}">
        <p14:creationId xmlns:p14="http://schemas.microsoft.com/office/powerpoint/2010/main" val="3474985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30</a:t>
            </a:fld>
            <a:endParaRPr lang="en-GB"/>
          </a:p>
        </p:txBody>
      </p:sp>
    </p:spTree>
    <p:extLst>
      <p:ext uri="{BB962C8B-B14F-4D97-AF65-F5344CB8AC3E}">
        <p14:creationId xmlns:p14="http://schemas.microsoft.com/office/powerpoint/2010/main" val="876752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31</a:t>
            </a:fld>
            <a:endParaRPr lang="en-GB"/>
          </a:p>
        </p:txBody>
      </p:sp>
    </p:spTree>
    <p:extLst>
      <p:ext uri="{BB962C8B-B14F-4D97-AF65-F5344CB8AC3E}">
        <p14:creationId xmlns:p14="http://schemas.microsoft.com/office/powerpoint/2010/main" val="3945047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32</a:t>
            </a:fld>
            <a:endParaRPr lang="en-GB"/>
          </a:p>
        </p:txBody>
      </p:sp>
    </p:spTree>
    <p:extLst>
      <p:ext uri="{BB962C8B-B14F-4D97-AF65-F5344CB8AC3E}">
        <p14:creationId xmlns:p14="http://schemas.microsoft.com/office/powerpoint/2010/main" val="8833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why do farmers start a social farm? The Reasons vary from person to person, however there are some quite common motives.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5</a:t>
            </a:fld>
            <a:endParaRPr lang="en-GB"/>
          </a:p>
        </p:txBody>
      </p:sp>
    </p:spTree>
    <p:extLst>
      <p:ext uri="{BB962C8B-B14F-4D97-AF65-F5344CB8AC3E}">
        <p14:creationId xmlns:p14="http://schemas.microsoft.com/office/powerpoint/2010/main" val="50513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First, social farming can develop from a farm that already exists and is looking for further diversification opportunities. </a:t>
            </a:r>
            <a:endParaRPr lang="de-DE"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other words, an agricultural enterprise offers social services as an additional entrepreneurial activity. Comparable to activities in rural tourism or direct marketing, for example, the service offer is integrated into the agricultural enterprise as a "side business" without its own legal form. The farmer is responsible for providing the service and acquiring clients. Apart from the possibly necessary contacts to cost units, there are no direct cooperation partners.</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Farm</a:t>
            </a: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6</a:t>
            </a:fld>
            <a:endParaRPr lang="en-GB"/>
          </a:p>
        </p:txBody>
      </p:sp>
    </p:spTree>
    <p:extLst>
      <p:ext uri="{BB962C8B-B14F-4D97-AF65-F5344CB8AC3E}">
        <p14:creationId xmlns:p14="http://schemas.microsoft.com/office/powerpoint/2010/main" val="275955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8</a:t>
            </a:fld>
            <a:endParaRPr lang="en-GB"/>
          </a:p>
        </p:txBody>
      </p:sp>
    </p:spTree>
    <p:extLst>
      <p:ext uri="{BB962C8B-B14F-4D97-AF65-F5344CB8AC3E}">
        <p14:creationId xmlns:p14="http://schemas.microsoft.com/office/powerpoint/2010/main" val="3666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While it could previously be assumed that social service offerings would develop out of a farm or household, a second strategy now seems to be gaining a foothold in practice. It has its origins in existing social services, for the implementation of which an agricultural enterprise is sought. The starting point is professional providers in the care, nursing or therapy sector who, as independent entrepreneurs, want to combine their services with the advantages of an agricultural environment. In such cases, the focus is then on the development of this environment, e.g. by setting up animal husbandry, planting gardens, tending orchards and processing the products. </a:t>
            </a:r>
            <a:endParaRPr lang="de-DE"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focus of activity is on the care and therapy of people with different - even high - needs for help: mental or physical disability, developmental disorders of children and young people, vocational preparation after long-term unemployment, etc. Parts of the services are provided in cooperation with the farm, for example by offering part-time employment or integration into fixed farm work structures.</a:t>
            </a:r>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9</a:t>
            </a:fld>
            <a:endParaRPr lang="en-GB"/>
          </a:p>
        </p:txBody>
      </p:sp>
    </p:spTree>
    <p:extLst>
      <p:ext uri="{BB962C8B-B14F-4D97-AF65-F5344CB8AC3E}">
        <p14:creationId xmlns:p14="http://schemas.microsoft.com/office/powerpoint/2010/main" val="122499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10</a:t>
            </a:fld>
            <a:endParaRPr lang="en-GB"/>
          </a:p>
        </p:txBody>
      </p:sp>
    </p:spTree>
    <p:extLst>
      <p:ext uri="{BB962C8B-B14F-4D97-AF65-F5344CB8AC3E}">
        <p14:creationId xmlns:p14="http://schemas.microsoft.com/office/powerpoint/2010/main" val="312201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An agricultural enterprise or its manager and a social institution act jointly as service providers. The range of tasks of the partners can vary.</a:t>
            </a:r>
            <a:endParaRPr lang="de-DE"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most cases, agriculture provides the appropriate setting for a place of work, housing or therapy. The corresponding social service can be provided by the farmer alone or in cooperation with the social institution: The agricultural partner provides the living space, the catering and the necessary daily care. The social service provider talks to the clients and, if necessary, also with the farmer during regular visits to the farm, in order to tailor the social services as closely as possible to the needs of the people being cared for. The social service provider is also responsible for communication with the cost bearer, the billing of the services and the administrative handling of the offer.</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11</a:t>
            </a:fld>
            <a:endParaRPr lang="en-GB"/>
          </a:p>
        </p:txBody>
      </p:sp>
    </p:spTree>
    <p:extLst>
      <p:ext uri="{BB962C8B-B14F-4D97-AF65-F5344CB8AC3E}">
        <p14:creationId xmlns:p14="http://schemas.microsoft.com/office/powerpoint/2010/main" val="101003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Generally spoken a correct basis attitude, sufficiently social skills, affinity and experience</a:t>
            </a:r>
          </a:p>
          <a:p>
            <a:r>
              <a:rPr lang="en-US" sz="1200" b="0" i="0" u="none" strike="noStrike" kern="1200" baseline="0" dirty="0">
                <a:solidFill>
                  <a:schemeClr val="tx1"/>
                </a:solidFill>
                <a:latin typeface="+mn-lt"/>
                <a:ea typeface="+mn-ea"/>
                <a:cs typeface="+mn-cs"/>
              </a:rPr>
              <a:t>with the target group is more important than having specific diplomas. There are several possibilities to require necessary knowledge and skills. </a:t>
            </a:r>
            <a:endParaRPr lang="de-DE" dirty="0"/>
          </a:p>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13</a:t>
            </a:fld>
            <a:endParaRPr lang="en-GB"/>
          </a:p>
        </p:txBody>
      </p:sp>
    </p:spTree>
    <p:extLst>
      <p:ext uri="{BB962C8B-B14F-4D97-AF65-F5344CB8AC3E}">
        <p14:creationId xmlns:p14="http://schemas.microsoft.com/office/powerpoint/2010/main" val="2372074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2D9062BB-D0DE-49BA-B901-1B3F43D25F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2"/>
            <a:ext cx="7527866" cy="4315729"/>
          </a:xfrm>
        </p:spPr>
        <p:txBody>
          <a:bodyPr lIns="648000" tIns="414000" bIns="0" anchor="t" anchorCtr="0">
            <a:noAutofit/>
          </a:bodyPr>
          <a:lstStyle>
            <a:lvl1pPr algn="l">
              <a:lnSpc>
                <a:spcPts val="4400"/>
              </a:lnSpc>
              <a:defRPr sz="3800" cap="all" spc="100" baseline="0">
                <a:solidFill>
                  <a:schemeClr val="bg1"/>
                </a:solidFill>
                <a:latin typeface="Arial" panose="020B0604020202020204" pitchFamily="34" charset="0"/>
                <a:cs typeface="Arial" panose="020B0604020202020204" pitchFamily="34" charset="0"/>
              </a:defRPr>
            </a:lvl1pPr>
          </a:lstStyle>
          <a:p>
            <a:r>
              <a:rPr lang="cs-CZ" dirty="0"/>
              <a:t>Název </a:t>
            </a:r>
            <a:r>
              <a:rPr lang="cs-CZ" dirty="0" err="1"/>
              <a:t>powerpoint</a:t>
            </a:r>
            <a:r>
              <a:rPr lang="cs-CZ" dirty="0"/>
              <a:t> prezentace,</a:t>
            </a:r>
            <a:br>
              <a:rPr lang="cs-CZ" dirty="0"/>
            </a:br>
            <a:r>
              <a:rPr lang="cs-CZ" dirty="0"/>
              <a:t>maximum sedm </a:t>
            </a:r>
            <a:br>
              <a:rPr lang="cs-CZ" dirty="0"/>
            </a:br>
            <a:r>
              <a:rPr lang="cs-CZ" dirty="0"/>
              <a:t>řádek, zarovnáno </a:t>
            </a:r>
            <a:br>
              <a:rPr lang="cs-CZ" dirty="0"/>
            </a:br>
            <a:r>
              <a:rPr lang="cs-CZ" dirty="0"/>
              <a:t>zleva odshora, bez dělení slov cese </a:t>
            </a:r>
            <a:r>
              <a:rPr lang="cs-CZ" dirty="0" err="1"/>
              <a:t>voluptaspero</a:t>
            </a:r>
            <a:endParaRPr lang="en-GB" dirty="0"/>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7527866" y="4003489"/>
            <a:ext cx="31318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7871146" y="4003488"/>
            <a:ext cx="313183"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8230211" y="4003490"/>
            <a:ext cx="53433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7527866" y="2794475"/>
            <a:ext cx="4664134" cy="698512"/>
          </a:xfrm>
        </p:spPr>
        <p:txBody>
          <a:bodyPr lIns="72000" tIns="0" rIns="180000" bIns="0">
            <a:noAutofit/>
          </a:bodyPr>
          <a:lstStyle>
            <a:lvl1pPr marL="0" indent="0">
              <a:lnSpc>
                <a:spcPts val="1920"/>
              </a:lnSpc>
              <a:spcBef>
                <a:spcPts val="0"/>
              </a:spcBef>
              <a:spcAft>
                <a:spcPts val="200"/>
              </a:spcAft>
              <a:buNone/>
              <a:defRPr lang="cs-CZ" sz="1600" kern="1200" spc="30"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dirty="0"/>
              <a:t>Ing. Mgr. Bc. Jméno Příjmení, Ph.D.	</a:t>
            </a:r>
          </a:p>
          <a:p>
            <a:pPr lvl="1"/>
            <a:r>
              <a:rPr lang="cs-CZ" dirty="0"/>
              <a:t>Ces </a:t>
            </a:r>
            <a:r>
              <a:rPr lang="cs-CZ" dirty="0" err="1"/>
              <a:t>remoluptat</a:t>
            </a:r>
            <a:r>
              <a:rPr lang="cs-CZ" dirty="0"/>
              <a:t>. Fic </a:t>
            </a:r>
            <a:r>
              <a:rPr lang="cs-CZ" dirty="0" err="1"/>
              <a:t>testrum</a:t>
            </a:r>
            <a:r>
              <a:rPr lang="cs-CZ" dirty="0"/>
              <a:t>, </a:t>
            </a:r>
            <a:r>
              <a:rPr lang="cs-CZ" dirty="0" err="1"/>
              <a:t>culparumque</a:t>
            </a:r>
            <a:r>
              <a:rPr lang="cs-CZ" dirty="0"/>
              <a:t> </a:t>
            </a:r>
            <a:r>
              <a:rPr lang="cs-CZ" dirty="0" err="1"/>
              <a:t>dria</a:t>
            </a:r>
            <a:r>
              <a:rPr lang="cs-CZ" dirty="0"/>
              <a:t> </a:t>
            </a:r>
            <a:r>
              <a:rPr lang="cs-CZ" dirty="0" err="1"/>
              <a:t>plitatur</a:t>
            </a:r>
            <a:endParaRPr lang="cs-CZ" dirty="0"/>
          </a:p>
          <a:p>
            <a:pPr lvl="1"/>
            <a:r>
              <a:rPr lang="cs-CZ" dirty="0" err="1"/>
              <a:t>Ipsuntus</a:t>
            </a:r>
            <a:r>
              <a:rPr lang="cs-CZ" dirty="0"/>
              <a:t>. </a:t>
            </a:r>
            <a:r>
              <a:rPr lang="cs-CZ" dirty="0" err="1"/>
              <a:t>Porrovitatem</a:t>
            </a:r>
            <a:r>
              <a:rPr lang="cs-CZ" dirty="0"/>
              <a:t> </a:t>
            </a:r>
            <a:r>
              <a:rPr lang="cs-CZ" dirty="0" err="1"/>
              <a:t>fugiat</a:t>
            </a:r>
            <a:r>
              <a:rPr lang="cs-CZ" dirty="0"/>
              <a:t> </a:t>
            </a:r>
            <a:r>
              <a:rPr lang="cs-CZ" dirty="0" err="1"/>
              <a:t>odi</a:t>
            </a:r>
            <a:r>
              <a:rPr lang="cs-CZ" dirty="0"/>
              <a:t> </a:t>
            </a:r>
            <a:r>
              <a:rPr lang="cs-CZ" dirty="0" err="1"/>
              <a:t>occum</a:t>
            </a:r>
            <a:r>
              <a:rPr lang="cs-CZ" dirty="0"/>
              <a:t> </a:t>
            </a:r>
            <a:r>
              <a:rPr lang="cs-CZ" dirty="0" err="1"/>
              <a:t>aces</a:t>
            </a:r>
            <a:r>
              <a:rPr lang="cs-CZ" dirty="0"/>
              <a:t> </a:t>
            </a:r>
            <a:r>
              <a:rPr lang="cs-CZ"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7871146"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8184330"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9154C7A6-1035-4E50-9F3A-AB608FB80E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682" y="1998617"/>
            <a:ext cx="8712574" cy="1052639"/>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562" y="3626757"/>
            <a:ext cx="8713694"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40750" y="5396847"/>
            <a:ext cx="2495550" cy="279301"/>
          </a:xfrm>
        </p:spPr>
        <p:txBody>
          <a:bodyPr lIns="0" bIns="4680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40750" y="6075822"/>
            <a:ext cx="2495549"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dirty="0">
                <a:solidFill>
                  <a:schemeClr val="bg1"/>
                </a:solidFill>
              </a:rPr>
              <a:t>www.sofaredu.eu</a:t>
            </a:r>
            <a:endParaRPr lang="en-GB"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42975" y="5676149"/>
            <a:ext cx="2495549" cy="400802"/>
          </a:xfrm>
        </p:spPr>
        <p:txBody>
          <a:bodyPr lIns="0" tIns="72000">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638300"/>
            <a:ext cx="10353675" cy="4538663"/>
          </a:xfrm>
        </p:spPr>
        <p:txBody>
          <a:bodyPr lIns="648000" tIns="0" rIns="0" bIns="0"/>
          <a:lstStyle>
            <a:lvl1pPr marL="0" indent="0">
              <a:lnSpc>
                <a:spcPts val="276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80000" algn="l" defTabSz="914400" rtl="0" eaLnBrk="1" fontAlgn="auto" latinLnBrk="0" hangingPunct="1">
              <a:lnSpc>
                <a:spcPts val="1900"/>
              </a:lnSpc>
              <a:spcBef>
                <a:spcPts val="600"/>
              </a:spcBef>
              <a:spcAft>
                <a:spcPts val="0"/>
              </a:spcAft>
              <a:buClr>
                <a:schemeClr val="accent2"/>
              </a:buClr>
              <a:buSzTx/>
              <a:buFont typeface="Arial" panose="020B0604020202020204" pitchFamily="34" charset="0"/>
              <a:buChar cha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dirty="0"/>
              <a:t>Kapitola 1 								                    </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2</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3</a:t>
            </a:r>
          </a:p>
          <a:p>
            <a:pPr lvl="1"/>
            <a:endParaRPr lang="cs-CZ" dirty="0"/>
          </a:p>
          <a:p>
            <a:pPr lvl="1"/>
            <a:endParaRPr lang="cs-CZ" dirty="0"/>
          </a:p>
          <a:p>
            <a:pPr lvl="0"/>
            <a:r>
              <a:rPr lang="cs-CZ" dirty="0"/>
              <a:t>Kapitola 2</a:t>
            </a:r>
          </a:p>
          <a:p>
            <a:pPr lvl="1"/>
            <a:r>
              <a:rPr lang="cs-CZ" dirty="0" err="1"/>
              <a:t>Quis</a:t>
            </a:r>
            <a:r>
              <a:rPr lang="cs-CZ" dirty="0"/>
              <a:t> et </a:t>
            </a:r>
            <a:r>
              <a:rPr lang="cs-CZ" dirty="0" err="1"/>
              <a:t>venim</a:t>
            </a:r>
            <a:r>
              <a:rPr lang="cs-CZ" dirty="0"/>
              <a:t> </a:t>
            </a:r>
            <a:r>
              <a:rPr lang="cs-CZ" dirty="0" err="1"/>
              <a:t>numquam</a:t>
            </a:r>
            <a:r>
              <a:rPr lang="cs-CZ" dirty="0"/>
              <a:t>				               		                                    6</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681037"/>
            <a:ext cx="10506075"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4FA081AB-FA45-450F-8EF8-0A659E288D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12191999" cy="6857999"/>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1" y="809625"/>
            <a:ext cx="7715249" cy="3467100"/>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959798"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a:t>
            </a:r>
            <a:br>
              <a:rPr lang="cs-CZ" dirty="0"/>
            </a:br>
            <a:r>
              <a:rPr lang="cs-CZ" dirty="0"/>
              <a:t>doleva, bez dělení slov</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801081"/>
            <a:ext cx="5368925"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6238873" y="1801079"/>
            <a:ext cx="5368925"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6238874" y="2505074"/>
            <a:ext cx="5368923"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81175"/>
            <a:ext cx="536892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81175"/>
            <a:ext cx="5248276"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de-DE"/>
              <a:t>Mastertextformat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315074" y="4412316"/>
            <a:ext cx="5248276"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62125"/>
            <a:ext cx="5368925"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62125"/>
            <a:ext cx="5248276"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de-DE"/>
              <a:t>Mastertextformat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295724" y="5400675"/>
            <a:ext cx="5248276"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48000" y="5438775"/>
            <a:ext cx="10934701" cy="304194"/>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48000" y="1876425"/>
            <a:ext cx="10934701" cy="3418337"/>
          </a:xfrm>
        </p:spPr>
        <p:txBody>
          <a:bodyPr/>
          <a:lstStyle>
            <a:lvl1pPr marL="0" indent="0">
              <a:buNone/>
              <a:defRPr/>
            </a:lvl1pPr>
          </a:lstStyle>
          <a:p>
            <a:pPr lvl="0"/>
            <a:r>
              <a:rPr lang="de-DE"/>
              <a:t>Mastertextformat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48000" y="668337"/>
            <a:ext cx="10726738"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48000" y="668337"/>
            <a:ext cx="9877985"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 </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48000" y="1801081"/>
            <a:ext cx="9877985"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48000" y="2228850"/>
            <a:ext cx="9877985"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1051560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80000">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438151"/>
            <a:ext cx="10506075"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Grafický objekt 15">
            <a:extLst>
              <a:ext uri="{FF2B5EF4-FFF2-40B4-BE49-F238E27FC236}">
                <a16:creationId xmlns:a16="http://schemas.microsoft.com/office/drawing/2014/main" id="{1D2C1BD1-DF04-4972-B6AC-71030951171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25" y="-11845"/>
            <a:ext cx="12190479" cy="6857145"/>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12182475"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41148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r>
              <a:rPr lang="cs-CZ" dirty="0"/>
              <a:t>Název kapitoly</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9439275" y="6300057"/>
            <a:ext cx="27432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6" r:id="rId7"/>
    <p:sldLayoutId id="2147483654" r:id="rId8"/>
    <p:sldLayoutId id="2147483663" r:id="rId9"/>
    <p:sldLayoutId id="2147483664"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a:xfrm>
            <a:off x="0" y="8442"/>
            <a:ext cx="7527866" cy="4315729"/>
          </a:xfrm>
        </p:spPr>
        <p:txBody>
          <a:bodyPr anchor="ctr"/>
          <a:lstStyle/>
          <a:p>
            <a:r>
              <a:rPr lang="en-US" dirty="0"/>
              <a:t>Requirements</a:t>
            </a:r>
            <a:endParaRPr lang="cs-CZ" dirty="0"/>
          </a:p>
        </p:txBody>
      </p:sp>
      <p:sp>
        <p:nvSpPr>
          <p:cNvPr id="3" name="Zástupný text 2">
            <a:extLst>
              <a:ext uri="{FF2B5EF4-FFF2-40B4-BE49-F238E27FC236}">
                <a16:creationId xmlns:a16="http://schemas.microsoft.com/office/drawing/2014/main" id="{A8070C48-7B3A-47A4-B80C-312EC55E3EFB}"/>
              </a:ext>
            </a:extLst>
          </p:cNvPr>
          <p:cNvSpPr>
            <a:spLocks noGrp="1"/>
          </p:cNvSpPr>
          <p:nvPr>
            <p:ph type="body" sz="quarter" idx="14"/>
          </p:nvPr>
        </p:nvSpPr>
        <p:spPr>
          <a:xfrm>
            <a:off x="7531452" y="4003489"/>
            <a:ext cx="313184" cy="260793"/>
          </a:xfrm>
        </p:spPr>
        <p:txBody>
          <a:bodyPr/>
          <a:lstStyle/>
          <a:p>
            <a:r>
              <a:rPr lang="de-DE" dirty="0"/>
              <a:t>00</a:t>
            </a:r>
            <a:endParaRPr lang="en-GB" dirty="0"/>
          </a:p>
        </p:txBody>
      </p:sp>
      <p:sp>
        <p:nvSpPr>
          <p:cNvPr id="4" name="Zástupný text 3">
            <a:extLst>
              <a:ext uri="{FF2B5EF4-FFF2-40B4-BE49-F238E27FC236}">
                <a16:creationId xmlns:a16="http://schemas.microsoft.com/office/drawing/2014/main" id="{62703F81-5C0F-4E59-AAA3-6E6C6D52582C}"/>
              </a:ext>
            </a:extLst>
          </p:cNvPr>
          <p:cNvSpPr>
            <a:spLocks noGrp="1"/>
          </p:cNvSpPr>
          <p:nvPr>
            <p:ph type="body" sz="quarter" idx="16"/>
          </p:nvPr>
        </p:nvSpPr>
        <p:spPr>
          <a:xfrm>
            <a:off x="7874732" y="4003488"/>
            <a:ext cx="313183" cy="260793"/>
          </a:xfrm>
        </p:spPr>
        <p:txBody>
          <a:bodyPr/>
          <a:lstStyle/>
          <a:p>
            <a:r>
              <a:rPr lang="de-DE" dirty="0"/>
              <a:t>00</a:t>
            </a:r>
            <a:endParaRPr lang="en-GB" dirty="0"/>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a:xfrm>
            <a:off x="8233797" y="4003490"/>
            <a:ext cx="534334" cy="260793"/>
          </a:xfrm>
        </p:spPr>
        <p:txBody>
          <a:bodyPr/>
          <a:lstStyle/>
          <a:p>
            <a:r>
              <a:rPr lang="de-DE" dirty="0"/>
              <a:t>0000</a:t>
            </a:r>
            <a:endParaRPr lang="en-GB" dirty="0"/>
          </a:p>
        </p:txBody>
      </p:sp>
      <p:sp>
        <p:nvSpPr>
          <p:cNvPr id="6" name="Zástupný obsah 5">
            <a:extLst>
              <a:ext uri="{FF2B5EF4-FFF2-40B4-BE49-F238E27FC236}">
                <a16:creationId xmlns:a16="http://schemas.microsoft.com/office/drawing/2014/main" id="{2F32F526-0F68-4D27-AC42-431F4A79F8E3}"/>
              </a:ext>
            </a:extLst>
          </p:cNvPr>
          <p:cNvSpPr>
            <a:spLocks noGrp="1"/>
          </p:cNvSpPr>
          <p:nvPr>
            <p:ph idx="1"/>
          </p:nvPr>
        </p:nvSpPr>
        <p:spPr>
          <a:xfrm>
            <a:off x="7527866" y="2794475"/>
            <a:ext cx="4664134" cy="698512"/>
          </a:xfrm>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10</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cs-CZ"/>
              <a:t>Název kapitoly</a:t>
            </a:r>
            <a:endParaRPr lang="en-GB" dirty="0"/>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en-US" dirty="0" err="1"/>
              <a:t>Organisational</a:t>
            </a:r>
            <a:r>
              <a:rPr lang="en-US" dirty="0"/>
              <a:t> Models</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1" y="1638300"/>
            <a:ext cx="7792278" cy="4538663"/>
          </a:xfrm>
        </p:spPr>
        <p:txBody>
          <a:bodyPr>
            <a:normAutofit/>
          </a:bodyPr>
          <a:lstStyle/>
          <a:p>
            <a:r>
              <a:rPr lang="en-US" sz="2800" b="1" dirty="0"/>
              <a:t>Examples for the social model</a:t>
            </a:r>
            <a:endParaRPr lang="cs-CZ" sz="2800" b="1" dirty="0"/>
          </a:p>
          <a:p>
            <a:endParaRPr lang="en-AU" dirty="0"/>
          </a:p>
          <a:p>
            <a:pPr marL="342900" indent="-342900">
              <a:buFont typeface="Arial" panose="020B0604020202020204" pitchFamily="34" charset="0"/>
              <a:buChar char="•"/>
            </a:pPr>
            <a:r>
              <a:rPr lang="en-AU" dirty="0">
                <a:solidFill>
                  <a:schemeClr val="tx1"/>
                </a:solidFill>
              </a:rPr>
              <a:t>Participants are accommodated in a therapeutic facility (e.g., in an assisted living group) and work on an associated farm.</a:t>
            </a:r>
            <a:endParaRPr lang="de-DE" dirty="0">
              <a:solidFill>
                <a:schemeClr val="tx1"/>
              </a:solidFill>
            </a:endParaRPr>
          </a:p>
          <a:p>
            <a:pPr marL="342900" indent="-342900">
              <a:buFont typeface="Arial" panose="020B0604020202020204" pitchFamily="34" charset="0"/>
              <a:buChar char="•"/>
            </a:pPr>
            <a:r>
              <a:rPr lang="en-AU" dirty="0">
                <a:solidFill>
                  <a:schemeClr val="tx1"/>
                </a:solidFill>
              </a:rPr>
              <a:t>Inpatient care with therapy (occupational therapy) for people with high support needs</a:t>
            </a:r>
            <a:endParaRPr lang="de-DE" dirty="0">
              <a:solidFill>
                <a:schemeClr val="tx1"/>
              </a:solidFill>
            </a:endParaRPr>
          </a:p>
          <a:p>
            <a:endParaRPr lang="de-DE" dirty="0"/>
          </a:p>
        </p:txBody>
      </p:sp>
      <p:pic>
        <p:nvPicPr>
          <p:cNvPr id="7" name="Grafik 6">
            <a:extLst>
              <a:ext uri="{FF2B5EF4-FFF2-40B4-BE49-F238E27FC236}">
                <a16:creationId xmlns:a16="http://schemas.microsoft.com/office/drawing/2014/main" id="{C06FDFFB-62C9-4B31-8812-40D42F0DC4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2279" y="2205892"/>
            <a:ext cx="4199818" cy="2799179"/>
          </a:xfrm>
          <a:prstGeom prst="rect">
            <a:avLst/>
          </a:prstGeom>
        </p:spPr>
      </p:pic>
    </p:spTree>
    <p:extLst>
      <p:ext uri="{BB962C8B-B14F-4D97-AF65-F5344CB8AC3E}">
        <p14:creationId xmlns:p14="http://schemas.microsoft.com/office/powerpoint/2010/main" val="413622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11</a:t>
            </a:fld>
            <a:endParaRPr lang="en-GB" dirty="0"/>
          </a:p>
        </p:txBody>
      </p:sp>
      <p:sp>
        <p:nvSpPr>
          <p:cNvPr id="17" name="Nadpis 1">
            <a:extLst>
              <a:ext uri="{FF2B5EF4-FFF2-40B4-BE49-F238E27FC236}">
                <a16:creationId xmlns:a16="http://schemas.microsoft.com/office/drawing/2014/main" id="{96E9E757-6BE7-438E-AA24-4D92ED7CC9D5}"/>
              </a:ext>
            </a:extLst>
          </p:cNvPr>
          <p:cNvSpPr>
            <a:spLocks noGrp="1"/>
          </p:cNvSpPr>
          <p:nvPr>
            <p:ph type="title"/>
          </p:nvPr>
        </p:nvSpPr>
        <p:spPr>
          <a:xfrm>
            <a:off x="624689" y="668340"/>
            <a:ext cx="7906366" cy="646113"/>
          </a:xfrm>
        </p:spPr>
        <p:txBody>
          <a:bodyPr>
            <a:normAutofit/>
          </a:bodyPr>
          <a:lstStyle/>
          <a:p>
            <a:r>
              <a:rPr lang="de-DE" dirty="0"/>
              <a:t>Organisational Models</a:t>
            </a:r>
            <a:endParaRPr lang="cs-CZ" dirty="0"/>
          </a:p>
        </p:txBody>
      </p:sp>
      <p:sp>
        <p:nvSpPr>
          <p:cNvPr id="18" name="Zástupný text 2">
            <a:extLst>
              <a:ext uri="{FF2B5EF4-FFF2-40B4-BE49-F238E27FC236}">
                <a16:creationId xmlns:a16="http://schemas.microsoft.com/office/drawing/2014/main" id="{E8E6FFE6-E275-46B3-8553-49EBCBFA8888}"/>
              </a:ext>
            </a:extLst>
          </p:cNvPr>
          <p:cNvSpPr>
            <a:spLocks noGrp="1"/>
          </p:cNvSpPr>
          <p:nvPr>
            <p:ph type="body" idx="1"/>
          </p:nvPr>
        </p:nvSpPr>
        <p:spPr>
          <a:xfrm>
            <a:off x="624688" y="1754016"/>
            <a:ext cx="3888005" cy="723900"/>
          </a:xfrm>
        </p:spPr>
        <p:txBody>
          <a:bodyPr/>
          <a:lstStyle/>
          <a:p>
            <a:r>
              <a:rPr lang="en-US" dirty="0"/>
              <a:t>Cooperative Model</a:t>
            </a:r>
            <a:endParaRPr lang="cs-CZ" dirty="0"/>
          </a:p>
        </p:txBody>
      </p:sp>
      <p:sp>
        <p:nvSpPr>
          <p:cNvPr id="19" name="Zástupný obsah 3">
            <a:extLst>
              <a:ext uri="{FF2B5EF4-FFF2-40B4-BE49-F238E27FC236}">
                <a16:creationId xmlns:a16="http://schemas.microsoft.com/office/drawing/2014/main" id="{816E1971-0025-45E5-8789-842664A23689}"/>
              </a:ext>
            </a:extLst>
          </p:cNvPr>
          <p:cNvSpPr>
            <a:spLocks noGrp="1"/>
          </p:cNvSpPr>
          <p:nvPr>
            <p:ph sz="half" idx="2"/>
          </p:nvPr>
        </p:nvSpPr>
        <p:spPr>
          <a:xfrm>
            <a:off x="624688" y="2505075"/>
            <a:ext cx="3888006" cy="3684588"/>
          </a:xfrm>
        </p:spPr>
        <p:txBody>
          <a:bodyPr>
            <a:normAutofit/>
          </a:bodyPr>
          <a:lstStyle/>
          <a:p>
            <a:r>
              <a:rPr lang="en-AU" dirty="0"/>
              <a:t>An agricultural enterprise or its manager and a social institution act jointly as service providers. The range of tasks of the partners can vary.</a:t>
            </a:r>
            <a:endParaRPr lang="de-DE" dirty="0"/>
          </a:p>
        </p:txBody>
      </p:sp>
      <p:graphicFrame>
        <p:nvGraphicFramePr>
          <p:cNvPr id="20" name="Diagramm 19">
            <a:extLst>
              <a:ext uri="{FF2B5EF4-FFF2-40B4-BE49-F238E27FC236}">
                <a16:creationId xmlns:a16="http://schemas.microsoft.com/office/drawing/2014/main" id="{47DF23CC-D411-4BAA-8D16-918BF18C263C}"/>
              </a:ext>
            </a:extLst>
          </p:cNvPr>
          <p:cNvGraphicFramePr/>
          <p:nvPr>
            <p:extLst>
              <p:ext uri="{D42A27DB-BD31-4B8C-83A1-F6EECF244321}">
                <p14:modId xmlns:p14="http://schemas.microsoft.com/office/powerpoint/2010/main" val="1455318567"/>
              </p:ext>
            </p:extLst>
          </p:nvPr>
        </p:nvGraphicFramePr>
        <p:xfrm>
          <a:off x="4367284" y="1754016"/>
          <a:ext cx="4163771" cy="2844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Gerade Verbindung mit Pfeil 20">
            <a:extLst>
              <a:ext uri="{FF2B5EF4-FFF2-40B4-BE49-F238E27FC236}">
                <a16:creationId xmlns:a16="http://schemas.microsoft.com/office/drawing/2014/main" id="{B638B37D-DE16-41B0-A911-6A6F73B6B1A8}"/>
              </a:ext>
            </a:extLst>
          </p:cNvPr>
          <p:cNvCxnSpPr/>
          <p:nvPr/>
        </p:nvCxnSpPr>
        <p:spPr>
          <a:xfrm flipH="1" flipV="1">
            <a:off x="6449169" y="3507475"/>
            <a:ext cx="19870" cy="98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A6E8513A-0F89-47B4-B701-15379317691C}"/>
              </a:ext>
            </a:extLst>
          </p:cNvPr>
          <p:cNvSpPr txBox="1"/>
          <p:nvPr/>
        </p:nvSpPr>
        <p:spPr>
          <a:xfrm>
            <a:off x="5759355" y="4598049"/>
            <a:ext cx="2169994" cy="338554"/>
          </a:xfrm>
          <a:prstGeom prst="rect">
            <a:avLst/>
          </a:prstGeom>
          <a:noFill/>
        </p:spPr>
        <p:txBody>
          <a:bodyPr wrap="square" rtlCol="0">
            <a:spAutoFit/>
          </a:bodyPr>
          <a:lstStyle/>
          <a:p>
            <a:r>
              <a:rPr lang="de-DE" sz="1600" dirty="0" err="1">
                <a:latin typeface="Arial" panose="020B0604020202020204" pitchFamily="34" charset="0"/>
                <a:cs typeface="Arial" panose="020B0604020202020204" pitchFamily="34" charset="0"/>
              </a:rPr>
              <a:t>Social</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farming</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96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12</a:t>
            </a:fld>
            <a:endParaRPr lang="en-GB" dirty="0"/>
          </a:p>
        </p:txBody>
      </p:sp>
      <p:sp>
        <p:nvSpPr>
          <p:cNvPr id="17" name="Nadpis 1">
            <a:extLst>
              <a:ext uri="{FF2B5EF4-FFF2-40B4-BE49-F238E27FC236}">
                <a16:creationId xmlns:a16="http://schemas.microsoft.com/office/drawing/2014/main" id="{6753B3C4-DD3B-4060-A4C7-9054EF796923}"/>
              </a:ext>
            </a:extLst>
          </p:cNvPr>
          <p:cNvSpPr>
            <a:spLocks noGrp="1"/>
          </p:cNvSpPr>
          <p:nvPr>
            <p:ph type="title"/>
          </p:nvPr>
        </p:nvSpPr>
        <p:spPr>
          <a:xfrm>
            <a:off x="624689" y="668340"/>
            <a:ext cx="7906366" cy="646113"/>
          </a:xfrm>
        </p:spPr>
        <p:txBody>
          <a:bodyPr>
            <a:normAutofit/>
          </a:bodyPr>
          <a:lstStyle/>
          <a:p>
            <a:r>
              <a:rPr lang="de-DE" dirty="0"/>
              <a:t>Organisational Models</a:t>
            </a:r>
            <a:endParaRPr lang="cs-CZ" dirty="0"/>
          </a:p>
        </p:txBody>
      </p:sp>
      <p:sp>
        <p:nvSpPr>
          <p:cNvPr id="18" name="Zástupný text 2">
            <a:extLst>
              <a:ext uri="{FF2B5EF4-FFF2-40B4-BE49-F238E27FC236}">
                <a16:creationId xmlns:a16="http://schemas.microsoft.com/office/drawing/2014/main" id="{28630830-2E43-4678-A8A0-CEF1478FB8E4}"/>
              </a:ext>
            </a:extLst>
          </p:cNvPr>
          <p:cNvSpPr>
            <a:spLocks noGrp="1"/>
          </p:cNvSpPr>
          <p:nvPr>
            <p:ph type="body" idx="1"/>
          </p:nvPr>
        </p:nvSpPr>
        <p:spPr>
          <a:xfrm>
            <a:off x="624688" y="1754016"/>
            <a:ext cx="5040616" cy="723900"/>
          </a:xfrm>
        </p:spPr>
        <p:txBody>
          <a:bodyPr/>
          <a:lstStyle/>
          <a:p>
            <a:r>
              <a:rPr lang="en-US" dirty="0"/>
              <a:t>Examples for the cooperative model</a:t>
            </a:r>
            <a:endParaRPr lang="cs-CZ" dirty="0"/>
          </a:p>
        </p:txBody>
      </p:sp>
      <p:sp>
        <p:nvSpPr>
          <p:cNvPr id="19" name="Zástupný obsah 3">
            <a:extLst>
              <a:ext uri="{FF2B5EF4-FFF2-40B4-BE49-F238E27FC236}">
                <a16:creationId xmlns:a16="http://schemas.microsoft.com/office/drawing/2014/main" id="{D40D1D23-5DF5-442D-8795-81D1A5692D33}"/>
              </a:ext>
            </a:extLst>
          </p:cNvPr>
          <p:cNvSpPr>
            <a:spLocks noGrp="1"/>
          </p:cNvSpPr>
          <p:nvPr>
            <p:ph sz="half" idx="2"/>
          </p:nvPr>
        </p:nvSpPr>
        <p:spPr>
          <a:xfrm>
            <a:off x="624688" y="2505075"/>
            <a:ext cx="5471312" cy="3295224"/>
          </a:xfrm>
        </p:spPr>
        <p:txBody>
          <a:bodyPr>
            <a:normAutofit/>
          </a:bodyPr>
          <a:lstStyle/>
          <a:p>
            <a:pPr marL="342900" indent="-342900">
              <a:buFont typeface="Arial" panose="020B0604020202020204" pitchFamily="34" charset="0"/>
              <a:buChar char="•"/>
            </a:pPr>
            <a:r>
              <a:rPr lang="en-AU" dirty="0"/>
              <a:t>Offer of subsidized workplaces/ external workplaces in cooperation with Sheltered workshops</a:t>
            </a:r>
            <a:endParaRPr lang="de-DE" dirty="0"/>
          </a:p>
          <a:p>
            <a:pPr marL="342900" indent="-342900">
              <a:buFont typeface="Arial" panose="020B0604020202020204" pitchFamily="34" charset="0"/>
              <a:buChar char="•"/>
            </a:pPr>
            <a:r>
              <a:rPr lang="en-AU" dirty="0"/>
              <a:t>Therapy offers for small groups or individuals with special needs for help</a:t>
            </a:r>
            <a:endParaRPr lang="de-DE" dirty="0"/>
          </a:p>
        </p:txBody>
      </p:sp>
      <p:pic>
        <p:nvPicPr>
          <p:cNvPr id="20" name="Grafik 19">
            <a:extLst>
              <a:ext uri="{FF2B5EF4-FFF2-40B4-BE49-F238E27FC236}">
                <a16:creationId xmlns:a16="http://schemas.microsoft.com/office/drawing/2014/main" id="{67837E53-489C-4047-952E-1EE0CCBA04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73204" y="1754016"/>
            <a:ext cx="4515701" cy="3010467"/>
          </a:xfrm>
          <a:prstGeom prst="rect">
            <a:avLst/>
          </a:prstGeom>
        </p:spPr>
      </p:pic>
    </p:spTree>
    <p:extLst>
      <p:ext uri="{BB962C8B-B14F-4D97-AF65-F5344CB8AC3E}">
        <p14:creationId xmlns:p14="http://schemas.microsoft.com/office/powerpoint/2010/main" val="385586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11589025" cy="3467100"/>
          </a:xfrm>
        </p:spPr>
        <p:txBody>
          <a:bodyPr/>
          <a:lstStyle/>
          <a:p>
            <a:r>
              <a:rPr lang="en-AU" dirty="0"/>
              <a:t>Education</a:t>
            </a:r>
          </a:p>
          <a:p>
            <a:pPr lvl="1"/>
            <a:r>
              <a:rPr lang="en-US" dirty="0"/>
              <a:t>Do I need a specific education to become a care farmer?</a:t>
            </a:r>
            <a:endParaRPr lang="en-GB" dirty="0"/>
          </a:p>
          <a:p>
            <a:pPr lvl="1"/>
            <a:endParaRPr lang="de-DE" dirty="0"/>
          </a:p>
        </p:txBody>
      </p:sp>
    </p:spTree>
    <p:extLst>
      <p:ext uri="{BB962C8B-B14F-4D97-AF65-F5344CB8AC3E}">
        <p14:creationId xmlns:p14="http://schemas.microsoft.com/office/powerpoint/2010/main" val="199075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14</a:t>
            </a:fld>
            <a:endParaRPr lang="en-GB" dirty="0"/>
          </a:p>
        </p:txBody>
      </p:sp>
      <p:sp>
        <p:nvSpPr>
          <p:cNvPr id="4" name="Nadpis 1">
            <a:extLst>
              <a:ext uri="{FF2B5EF4-FFF2-40B4-BE49-F238E27FC236}">
                <a16:creationId xmlns:a16="http://schemas.microsoft.com/office/drawing/2014/main" id="{BB44D3DE-70E5-4FB2-89AE-F7874D7F3348}"/>
              </a:ext>
            </a:extLst>
          </p:cNvPr>
          <p:cNvSpPr>
            <a:spLocks noGrp="1"/>
          </p:cNvSpPr>
          <p:nvPr>
            <p:ph type="title"/>
          </p:nvPr>
        </p:nvSpPr>
        <p:spPr>
          <a:xfrm>
            <a:off x="624689" y="668340"/>
            <a:ext cx="11358502" cy="646113"/>
          </a:xfrm>
        </p:spPr>
        <p:txBody>
          <a:bodyPr>
            <a:normAutofit/>
          </a:bodyPr>
          <a:lstStyle/>
          <a:p>
            <a:r>
              <a:rPr lang="de-DE" sz="2400" dirty="0"/>
              <a:t>Education</a:t>
            </a:r>
            <a:endParaRPr lang="cs-CZ" sz="2400" dirty="0"/>
          </a:p>
        </p:txBody>
      </p:sp>
      <p:sp>
        <p:nvSpPr>
          <p:cNvPr id="5" name="Zástupný text 2">
            <a:extLst>
              <a:ext uri="{FF2B5EF4-FFF2-40B4-BE49-F238E27FC236}">
                <a16:creationId xmlns:a16="http://schemas.microsoft.com/office/drawing/2014/main" id="{D91464AE-A85B-496E-9B74-D6E431B5BD09}"/>
              </a:ext>
            </a:extLst>
          </p:cNvPr>
          <p:cNvSpPr>
            <a:spLocks noGrp="1"/>
          </p:cNvSpPr>
          <p:nvPr>
            <p:ph type="body" idx="1"/>
          </p:nvPr>
        </p:nvSpPr>
        <p:spPr>
          <a:xfrm>
            <a:off x="624687" y="1754016"/>
            <a:ext cx="10268599" cy="723900"/>
          </a:xfrm>
        </p:spPr>
        <p:txBody>
          <a:bodyPr/>
          <a:lstStyle/>
          <a:p>
            <a:r>
              <a:rPr lang="en-AU" sz="2400" dirty="0"/>
              <a:t>The combination of social work and agriculture requires a high level of qualification. </a:t>
            </a:r>
            <a:endParaRPr lang="cs-CZ" sz="2400" dirty="0"/>
          </a:p>
        </p:txBody>
      </p:sp>
      <p:sp>
        <p:nvSpPr>
          <p:cNvPr id="6" name="Zástupný obsah 3">
            <a:extLst>
              <a:ext uri="{FF2B5EF4-FFF2-40B4-BE49-F238E27FC236}">
                <a16:creationId xmlns:a16="http://schemas.microsoft.com/office/drawing/2014/main" id="{47C4DFA1-28FE-4766-8E1B-5E31EC33F924}"/>
              </a:ext>
            </a:extLst>
          </p:cNvPr>
          <p:cNvSpPr>
            <a:spLocks noGrp="1"/>
          </p:cNvSpPr>
          <p:nvPr>
            <p:ph sz="half" idx="2"/>
          </p:nvPr>
        </p:nvSpPr>
        <p:spPr>
          <a:xfrm>
            <a:off x="624687" y="2752725"/>
            <a:ext cx="10268599" cy="3295224"/>
          </a:xfrm>
        </p:spPr>
        <p:txBody>
          <a:bodyPr>
            <a:normAutofit/>
          </a:bodyPr>
          <a:lstStyle/>
          <a:p>
            <a:pPr marL="342900" indent="-342900">
              <a:buFont typeface="Arial" panose="020B0604020202020204" pitchFamily="34" charset="0"/>
              <a:buChar char="•"/>
            </a:pPr>
            <a:r>
              <a:rPr lang="en-AU" sz="2400" dirty="0"/>
              <a:t>In order to instruct and guide the participants in the work, </a:t>
            </a:r>
            <a:r>
              <a:rPr lang="en-AU" sz="2400" b="1" dirty="0"/>
              <a:t>additional professionals from the social sector </a:t>
            </a:r>
            <a:r>
              <a:rPr lang="en-AU" sz="2400" dirty="0"/>
              <a:t>must be present. </a:t>
            </a:r>
          </a:p>
          <a:p>
            <a:pPr marL="342900" indent="-342900">
              <a:buFont typeface="Arial" panose="020B0604020202020204" pitchFamily="34" charset="0"/>
              <a:buChar char="•"/>
            </a:pPr>
            <a:r>
              <a:rPr lang="en-AU" sz="2400" dirty="0"/>
              <a:t>Farmer: work-pedagogical processing of agricultural activities or the knowledge of which activities the participants can be entrusted with according to their needs and abilities. </a:t>
            </a:r>
          </a:p>
          <a:p>
            <a:pPr marL="342900" indent="-342900">
              <a:buFont typeface="Arial" panose="020B0604020202020204" pitchFamily="34" charset="0"/>
              <a:buChar char="•"/>
            </a:pPr>
            <a:r>
              <a:rPr lang="en-AU" sz="2400" dirty="0"/>
              <a:t>Courses and trainings for social farming </a:t>
            </a:r>
            <a:endParaRPr lang="de-DE" sz="2400" dirty="0"/>
          </a:p>
          <a:p>
            <a:pPr marL="342900" indent="-342900">
              <a:buFont typeface="Arial" panose="020B0604020202020204" pitchFamily="34" charset="0"/>
              <a:buChar char="•"/>
            </a:pPr>
            <a:endParaRPr lang="de-DE" sz="2400" dirty="0"/>
          </a:p>
        </p:txBody>
      </p:sp>
    </p:spTree>
    <p:extLst>
      <p:ext uri="{BB962C8B-B14F-4D97-AF65-F5344CB8AC3E}">
        <p14:creationId xmlns:p14="http://schemas.microsoft.com/office/powerpoint/2010/main" val="272736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11589025" cy="3467100"/>
          </a:xfrm>
        </p:spPr>
        <p:txBody>
          <a:bodyPr/>
          <a:lstStyle/>
          <a:p>
            <a:r>
              <a:rPr lang="en-AU" dirty="0"/>
              <a:t>Social Skills and characteristics of social farmers</a:t>
            </a:r>
          </a:p>
          <a:p>
            <a:pPr lvl="1"/>
            <a:r>
              <a:rPr lang="en-US" dirty="0"/>
              <a:t>What does it take to work with people?</a:t>
            </a:r>
            <a:endParaRPr lang="en-GB" dirty="0"/>
          </a:p>
          <a:p>
            <a:pPr lvl="1"/>
            <a:endParaRPr lang="de-DE" dirty="0"/>
          </a:p>
        </p:txBody>
      </p:sp>
    </p:spTree>
    <p:extLst>
      <p:ext uri="{BB962C8B-B14F-4D97-AF65-F5344CB8AC3E}">
        <p14:creationId xmlns:p14="http://schemas.microsoft.com/office/powerpoint/2010/main" val="349579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16</a:t>
            </a:fld>
            <a:endParaRPr lang="en-GB" dirty="0"/>
          </a:p>
        </p:txBody>
      </p:sp>
      <p:sp>
        <p:nvSpPr>
          <p:cNvPr id="4" name="Nadpis 3">
            <a:extLst>
              <a:ext uri="{FF2B5EF4-FFF2-40B4-BE49-F238E27FC236}">
                <a16:creationId xmlns:a16="http://schemas.microsoft.com/office/drawing/2014/main" id="{790B8B20-D00B-44A1-9591-50C238E3F0C0}"/>
              </a:ext>
            </a:extLst>
          </p:cNvPr>
          <p:cNvSpPr>
            <a:spLocks noGrp="1"/>
          </p:cNvSpPr>
          <p:nvPr>
            <p:ph type="title"/>
          </p:nvPr>
        </p:nvSpPr>
        <p:spPr>
          <a:xfrm>
            <a:off x="660903" y="668342"/>
            <a:ext cx="11285932" cy="1023536"/>
          </a:xfrm>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CCBC33BD-7B9C-4E10-B183-8F7BE2BF0C9D}"/>
              </a:ext>
            </a:extLst>
          </p:cNvPr>
          <p:cNvSpPr>
            <a:spLocks noGrp="1"/>
          </p:cNvSpPr>
          <p:nvPr>
            <p:ph type="body" idx="1"/>
          </p:nvPr>
        </p:nvSpPr>
        <p:spPr>
          <a:xfrm>
            <a:off x="660903" y="1528131"/>
            <a:ext cx="11285932" cy="2049956"/>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Empathy</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bgerundete rechteckige Legende 1">
            <a:extLst>
              <a:ext uri="{FF2B5EF4-FFF2-40B4-BE49-F238E27FC236}">
                <a16:creationId xmlns:a16="http://schemas.microsoft.com/office/drawing/2014/main" id="{4DCCF972-24C9-47BC-A7F5-9C7F6DB7C0B3}"/>
              </a:ext>
            </a:extLst>
          </p:cNvPr>
          <p:cNvSpPr/>
          <p:nvPr/>
        </p:nvSpPr>
        <p:spPr>
          <a:xfrm>
            <a:off x="538073" y="2361063"/>
            <a:ext cx="11285932" cy="1216059"/>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bg1"/>
                </a:solidFill>
                <a:latin typeface="Arial" panose="020B0604020202020204" pitchFamily="34" charset="0"/>
                <a:cs typeface="Arial" panose="020B0604020202020204" pitchFamily="34" charset="0"/>
              </a:rPr>
              <a:t>“Humanity and empathy are among the core competencies of the manager in our two operations” </a:t>
            </a:r>
          </a:p>
          <a:p>
            <a:r>
              <a:rPr lang="en-GB" sz="1400" dirty="0">
                <a:solidFill>
                  <a:schemeClr val="bg1"/>
                </a:solidFill>
                <a:latin typeface="Arial" panose="020B0604020202020204" pitchFamily="34" charset="0"/>
                <a:cs typeface="Arial" panose="020B0604020202020204" pitchFamily="34" charset="0"/>
              </a:rPr>
              <a:t>supervisor of persons with medium and heavy intellectual disability</a:t>
            </a:r>
            <a:endParaRPr lang="de-DE" sz="1400" dirty="0">
              <a:solidFill>
                <a:schemeClr val="bg1"/>
              </a:solidFill>
              <a:latin typeface="Arial" panose="020B0604020202020204" pitchFamily="34" charset="0"/>
              <a:cs typeface="Arial" panose="020B0604020202020204" pitchFamily="34" charset="0"/>
            </a:endParaRPr>
          </a:p>
        </p:txBody>
      </p:sp>
      <p:sp>
        <p:nvSpPr>
          <p:cNvPr id="9" name="Abgerundete rechteckige Legende 7">
            <a:extLst>
              <a:ext uri="{FF2B5EF4-FFF2-40B4-BE49-F238E27FC236}">
                <a16:creationId xmlns:a16="http://schemas.microsoft.com/office/drawing/2014/main" id="{9CA69628-AB0A-4F54-9CD9-F05568446A99}"/>
              </a:ext>
            </a:extLst>
          </p:cNvPr>
          <p:cNvSpPr/>
          <p:nvPr/>
        </p:nvSpPr>
        <p:spPr>
          <a:xfrm>
            <a:off x="538073" y="4246084"/>
            <a:ext cx="11285932" cy="1216059"/>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“It is far more important to be empathetic and to be communicative than educated.”</a:t>
            </a:r>
            <a:r>
              <a:rPr lang="en-GB" dirty="0"/>
              <a:t> </a:t>
            </a:r>
          </a:p>
          <a:p>
            <a:r>
              <a:rPr lang="en-GB" sz="1400" dirty="0">
                <a:solidFill>
                  <a:schemeClr val="bg1"/>
                </a:solidFill>
                <a:latin typeface="Arial" panose="020B0604020202020204" pitchFamily="34" charset="0"/>
                <a:cs typeface="Arial" panose="020B0604020202020204" pitchFamily="34" charset="0"/>
              </a:rPr>
              <a:t>supervisor of Youth</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257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17</a:t>
            </a:fld>
            <a:endParaRPr lang="en-GB" dirty="0"/>
          </a:p>
        </p:txBody>
      </p:sp>
      <p:sp>
        <p:nvSpPr>
          <p:cNvPr id="4" name="Nadpis 3">
            <a:extLst>
              <a:ext uri="{FF2B5EF4-FFF2-40B4-BE49-F238E27FC236}">
                <a16:creationId xmlns:a16="http://schemas.microsoft.com/office/drawing/2014/main" id="{80684F22-55D3-4D51-8AD8-3568E7E2C281}"/>
              </a:ext>
            </a:extLst>
          </p:cNvPr>
          <p:cNvSpPr>
            <a:spLocks noGrp="1"/>
          </p:cNvSpPr>
          <p:nvPr>
            <p:ph type="title"/>
          </p:nvPr>
        </p:nvSpPr>
        <p:spPr>
          <a:xfrm>
            <a:off x="660903" y="668342"/>
            <a:ext cx="11090710" cy="1022351"/>
          </a:xfrm>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FB343040-38AD-401E-9978-F2B50B15F496}"/>
              </a:ext>
            </a:extLst>
          </p:cNvPr>
          <p:cNvSpPr>
            <a:spLocks noGrp="1"/>
          </p:cNvSpPr>
          <p:nvPr>
            <p:ph type="body" idx="1"/>
          </p:nvPr>
        </p:nvSpPr>
        <p:spPr>
          <a:xfrm>
            <a:off x="660903" y="1528131"/>
            <a:ext cx="11090710"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Patience</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bgerundete rechteckige Legende 1">
            <a:extLst>
              <a:ext uri="{FF2B5EF4-FFF2-40B4-BE49-F238E27FC236}">
                <a16:creationId xmlns:a16="http://schemas.microsoft.com/office/drawing/2014/main" id="{707967FD-DDE9-4021-9AC1-A7766A942017}"/>
              </a:ext>
            </a:extLst>
          </p:cNvPr>
          <p:cNvSpPr/>
          <p:nvPr/>
        </p:nvSpPr>
        <p:spPr>
          <a:xfrm>
            <a:off x="538073" y="2361063"/>
            <a:ext cx="11090710" cy="1214651"/>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“One of the main competencies that we are good at when managing our clients in the workplace is patience, and patience again.”</a:t>
            </a:r>
            <a:r>
              <a:rPr lang="en-GB"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Supervisor of people with intellectual disability.</a:t>
            </a:r>
            <a:endParaRPr lang="de-DE" sz="1600" dirty="0">
              <a:latin typeface="Arial" panose="020B0604020202020204" pitchFamily="34" charset="0"/>
              <a:cs typeface="Arial" panose="020B0604020202020204" pitchFamily="34" charset="0"/>
            </a:endParaRPr>
          </a:p>
        </p:txBody>
      </p:sp>
      <p:sp>
        <p:nvSpPr>
          <p:cNvPr id="9" name="Abgerundete rechteckige Legende 7">
            <a:extLst>
              <a:ext uri="{FF2B5EF4-FFF2-40B4-BE49-F238E27FC236}">
                <a16:creationId xmlns:a16="http://schemas.microsoft.com/office/drawing/2014/main" id="{47A36B48-B681-4A6F-BC5B-8B4CDF000947}"/>
              </a:ext>
            </a:extLst>
          </p:cNvPr>
          <p:cNvSpPr/>
          <p:nvPr/>
        </p:nvSpPr>
        <p:spPr>
          <a:xfrm>
            <a:off x="538073" y="4246084"/>
            <a:ext cx="11090710" cy="1214651"/>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“Otherwise bring much, much love and patience.”</a:t>
            </a:r>
            <a:r>
              <a:rPr lang="en-GB" dirty="0">
                <a:latin typeface="Arial" panose="020B0604020202020204" pitchFamily="34" charset="0"/>
                <a:cs typeface="Arial" panose="020B0604020202020204" pitchFamily="34" charset="0"/>
              </a:rPr>
              <a:t> </a:t>
            </a:r>
          </a:p>
          <a:p>
            <a:r>
              <a:rPr lang="en-GB" sz="1400" dirty="0">
                <a:solidFill>
                  <a:schemeClr val="bg1"/>
                </a:solidFill>
                <a:latin typeface="Arial" panose="020B0604020202020204" pitchFamily="34" charset="0"/>
                <a:cs typeface="Arial" panose="020B0604020202020204" pitchFamily="34" charset="0"/>
              </a:rPr>
              <a:t>Supervisor of Youth</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015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18</a:t>
            </a:fld>
            <a:endParaRPr lang="en-GB" dirty="0"/>
          </a:p>
        </p:txBody>
      </p:sp>
      <p:sp>
        <p:nvSpPr>
          <p:cNvPr id="4" name="Nadpis 3">
            <a:extLst>
              <a:ext uri="{FF2B5EF4-FFF2-40B4-BE49-F238E27FC236}">
                <a16:creationId xmlns:a16="http://schemas.microsoft.com/office/drawing/2014/main" id="{90C0B1DD-449A-4043-BC57-DDB26AE2CFA2}"/>
              </a:ext>
            </a:extLst>
          </p:cNvPr>
          <p:cNvSpPr>
            <a:spLocks noGrp="1"/>
          </p:cNvSpPr>
          <p:nvPr>
            <p:ph type="title"/>
          </p:nvPr>
        </p:nvSpPr>
        <p:spPr>
          <a:xfrm>
            <a:off x="660902" y="668342"/>
            <a:ext cx="11369005" cy="1022351"/>
          </a:xfrm>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2E48BBC2-D868-4888-BEDF-4A59E12ADD44}"/>
              </a:ext>
            </a:extLst>
          </p:cNvPr>
          <p:cNvSpPr>
            <a:spLocks noGrp="1"/>
          </p:cNvSpPr>
          <p:nvPr>
            <p:ph type="body" idx="1"/>
          </p:nvPr>
        </p:nvSpPr>
        <p:spPr>
          <a:xfrm>
            <a:off x="660902" y="1528131"/>
            <a:ext cx="11369005"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Mental resilience and stability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bgerundete rechteckige Legende 1">
            <a:extLst>
              <a:ext uri="{FF2B5EF4-FFF2-40B4-BE49-F238E27FC236}">
                <a16:creationId xmlns:a16="http://schemas.microsoft.com/office/drawing/2014/main" id="{81044FF4-B847-4012-AF8F-DA6C9F83EA20}"/>
              </a:ext>
            </a:extLst>
          </p:cNvPr>
          <p:cNvSpPr/>
          <p:nvPr/>
        </p:nvSpPr>
        <p:spPr>
          <a:xfrm>
            <a:off x="538072" y="2156347"/>
            <a:ext cx="11369005" cy="1678674"/>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a:t>
            </a:r>
            <a:r>
              <a:rPr lang="en-GB" i="1" dirty="0">
                <a:latin typeface="Arial" panose="020B0604020202020204" pitchFamily="34" charset="0"/>
                <a:cs typeface="Arial" panose="020B0604020202020204" pitchFamily="34" charset="0"/>
              </a:rPr>
              <a:t>When they start as a supervisor in child and youth care they are young and not always stable personalities per se. As soon as they meet someone who challenges them and triggers something, they are overwhelmed.” </a:t>
            </a:r>
          </a:p>
          <a:p>
            <a:r>
              <a:rPr lang="en-GB" sz="1600" dirty="0">
                <a:latin typeface="Arial" panose="020B0604020202020204" pitchFamily="34" charset="0"/>
                <a:cs typeface="Arial" panose="020B0604020202020204" pitchFamily="34" charset="0"/>
              </a:rPr>
              <a:t>Supervisor of young people with behavioural problems</a:t>
            </a:r>
            <a:endParaRPr lang="de-DE" sz="1600" dirty="0">
              <a:latin typeface="Arial" panose="020B0604020202020204" pitchFamily="34" charset="0"/>
              <a:cs typeface="Arial" panose="020B0604020202020204" pitchFamily="34" charset="0"/>
            </a:endParaRPr>
          </a:p>
        </p:txBody>
      </p:sp>
      <p:sp>
        <p:nvSpPr>
          <p:cNvPr id="9" name="Abgerundete rechteckige Legende 7">
            <a:extLst>
              <a:ext uri="{FF2B5EF4-FFF2-40B4-BE49-F238E27FC236}">
                <a16:creationId xmlns:a16="http://schemas.microsoft.com/office/drawing/2014/main" id="{4C84A551-A8C4-42F5-8F9D-959348EE104B}"/>
              </a:ext>
            </a:extLst>
          </p:cNvPr>
          <p:cNvSpPr/>
          <p:nvPr/>
        </p:nvSpPr>
        <p:spPr>
          <a:xfrm>
            <a:off x="538072" y="4504161"/>
            <a:ext cx="11369005" cy="1214651"/>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“You have to ground yourself and the participants”</a:t>
            </a:r>
          </a:p>
          <a:p>
            <a:r>
              <a:rPr lang="en-GB" sz="1400" dirty="0">
                <a:solidFill>
                  <a:schemeClr val="bg1"/>
                </a:solidFill>
                <a:latin typeface="Arial" panose="020B0604020202020204" pitchFamily="34" charset="0"/>
                <a:cs typeface="Arial" panose="020B0604020202020204" pitchFamily="34" charset="0"/>
              </a:rPr>
              <a:t>Supervisor of people with mental health challenges</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78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19</a:t>
            </a:fld>
            <a:endParaRPr lang="en-GB" dirty="0"/>
          </a:p>
        </p:txBody>
      </p:sp>
      <p:sp>
        <p:nvSpPr>
          <p:cNvPr id="4" name="Nadpis 3">
            <a:extLst>
              <a:ext uri="{FF2B5EF4-FFF2-40B4-BE49-F238E27FC236}">
                <a16:creationId xmlns:a16="http://schemas.microsoft.com/office/drawing/2014/main" id="{0A477BBF-6E81-4420-BE92-FB04D34B76FA}"/>
              </a:ext>
            </a:extLst>
          </p:cNvPr>
          <p:cNvSpPr>
            <a:spLocks noGrp="1"/>
          </p:cNvSpPr>
          <p:nvPr>
            <p:ph type="title"/>
          </p:nvPr>
        </p:nvSpPr>
        <p:spPr>
          <a:xfrm>
            <a:off x="660903" y="668342"/>
            <a:ext cx="11249736" cy="1022351"/>
          </a:xfrm>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DE745A22-869B-4D08-9341-34AF1DBD9DEE}"/>
              </a:ext>
            </a:extLst>
          </p:cNvPr>
          <p:cNvSpPr>
            <a:spLocks noGrp="1"/>
          </p:cNvSpPr>
          <p:nvPr>
            <p:ph type="body" idx="1"/>
          </p:nvPr>
        </p:nvSpPr>
        <p:spPr>
          <a:xfrm>
            <a:off x="660903" y="1528131"/>
            <a:ext cx="11249736"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Authenticity and self-reflection</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bgerundete rechteckige Legende 1">
            <a:extLst>
              <a:ext uri="{FF2B5EF4-FFF2-40B4-BE49-F238E27FC236}">
                <a16:creationId xmlns:a16="http://schemas.microsoft.com/office/drawing/2014/main" id="{AE0EBD5A-A296-4D89-A1AA-A47B01B48603}"/>
              </a:ext>
            </a:extLst>
          </p:cNvPr>
          <p:cNvSpPr/>
          <p:nvPr/>
        </p:nvSpPr>
        <p:spPr>
          <a:xfrm>
            <a:off x="538073" y="2299648"/>
            <a:ext cx="11249736" cy="1419368"/>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“Young people often have the feeling that they are stupid. And maybe they are from time to time, but we all are at some point. Then I take away their fear [ed. by showing that I myself not only have the perfect life].” </a:t>
            </a:r>
            <a:endParaRPr lang="en-GB"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Supervisor of youth</a:t>
            </a:r>
            <a:endParaRPr lang="de-DE" sz="1400" dirty="0">
              <a:latin typeface="Arial" panose="020B0604020202020204" pitchFamily="34" charset="0"/>
              <a:cs typeface="Arial" panose="020B0604020202020204" pitchFamily="34" charset="0"/>
            </a:endParaRPr>
          </a:p>
        </p:txBody>
      </p:sp>
      <p:sp>
        <p:nvSpPr>
          <p:cNvPr id="9" name="Abgerundete rechteckige Legende 7">
            <a:extLst>
              <a:ext uri="{FF2B5EF4-FFF2-40B4-BE49-F238E27FC236}">
                <a16:creationId xmlns:a16="http://schemas.microsoft.com/office/drawing/2014/main" id="{4D02DA3D-60C9-4A38-BD1E-19171DC003D5}"/>
              </a:ext>
            </a:extLst>
          </p:cNvPr>
          <p:cNvSpPr/>
          <p:nvPr/>
        </p:nvSpPr>
        <p:spPr>
          <a:xfrm>
            <a:off x="538073" y="4327971"/>
            <a:ext cx="11249736" cy="1419367"/>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“I am authentic with all my life experiences, as I stand here, with all my weaknesses and strengths, with all my stories. And I don't mince words. Do you want me to talk to them in some way? That is life as it is lived.”</a:t>
            </a:r>
            <a:r>
              <a:rPr lang="en-GB" dirty="0">
                <a:latin typeface="Arial" panose="020B0604020202020204" pitchFamily="34" charset="0"/>
                <a:cs typeface="Arial" panose="020B0604020202020204" pitchFamily="34" charset="0"/>
              </a:rPr>
              <a:t> </a:t>
            </a:r>
            <a:endParaRPr lang="en-GB" i="1" dirty="0">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Supervisor of  youth</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64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2</a:t>
            </a:fld>
            <a:endParaRPr lang="en-GB" dirty="0"/>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p:txBody>
          <a:bodyPr/>
          <a:lstStyle/>
          <a:p>
            <a:r>
              <a:rPr lang="de-DE" dirty="0"/>
              <a:t>Motivation</a:t>
            </a:r>
          </a:p>
          <a:p>
            <a:r>
              <a:rPr lang="de-DE" dirty="0"/>
              <a:t>Organisational Models</a:t>
            </a:r>
          </a:p>
          <a:p>
            <a:r>
              <a:rPr lang="de-DE" dirty="0"/>
              <a:t>Education</a:t>
            </a:r>
          </a:p>
          <a:p>
            <a:r>
              <a:rPr lang="en-AU" dirty="0"/>
              <a:t>Social Skills and characteristics of social farmers</a:t>
            </a:r>
            <a:endParaRPr lang="cs-CZ" dirty="0"/>
          </a:p>
          <a:p>
            <a:pPr lvl="1" indent="0">
              <a:lnSpc>
                <a:spcPts val="2760"/>
              </a:lnSpc>
              <a:spcBef>
                <a:spcPts val="0"/>
              </a:spcBef>
              <a:buNone/>
            </a:pPr>
            <a:r>
              <a:rPr lang="de-DE" sz="2300" dirty="0">
                <a:solidFill>
                  <a:schemeClr val="accent2"/>
                </a:solidFill>
              </a:rPr>
              <a:t>The </a:t>
            </a:r>
            <a:r>
              <a:rPr lang="de-DE" sz="2300" dirty="0" err="1">
                <a:solidFill>
                  <a:schemeClr val="accent2"/>
                </a:solidFill>
              </a:rPr>
              <a:t>organisation</a:t>
            </a:r>
            <a:r>
              <a:rPr lang="de-DE" sz="2300" dirty="0">
                <a:solidFill>
                  <a:schemeClr val="accent2"/>
                </a:solidFill>
              </a:rPr>
              <a:t> </a:t>
            </a:r>
            <a:r>
              <a:rPr lang="de-DE" sz="2300" dirty="0" err="1">
                <a:solidFill>
                  <a:schemeClr val="accent2"/>
                </a:solidFill>
              </a:rPr>
              <a:t>of</a:t>
            </a:r>
            <a:r>
              <a:rPr lang="de-DE" sz="2300" dirty="0">
                <a:solidFill>
                  <a:schemeClr val="accent2"/>
                </a:solidFill>
              </a:rPr>
              <a:t> a social </a:t>
            </a:r>
            <a:r>
              <a:rPr lang="de-DE" sz="2300" dirty="0" err="1">
                <a:solidFill>
                  <a:schemeClr val="accent2"/>
                </a:solidFill>
              </a:rPr>
              <a:t>farm</a:t>
            </a:r>
            <a:endParaRPr lang="cs-CZ" sz="2300" dirty="0">
              <a:solidFill>
                <a:schemeClr val="accent2"/>
              </a:solidFill>
            </a:endParaRPr>
          </a:p>
          <a:p>
            <a:pPr lvl="1"/>
            <a:r>
              <a:rPr lang="de-DE" dirty="0"/>
              <a:t>Farm Environment</a:t>
            </a:r>
          </a:p>
          <a:p>
            <a:pPr lvl="1"/>
            <a:r>
              <a:rPr lang="de-DE" dirty="0"/>
              <a:t>Working, </a:t>
            </a:r>
            <a:r>
              <a:rPr lang="de-DE" dirty="0" err="1"/>
              <a:t>hygienic</a:t>
            </a:r>
            <a:r>
              <a:rPr lang="de-DE" dirty="0"/>
              <a:t> and </a:t>
            </a:r>
            <a:r>
              <a:rPr lang="de-DE" dirty="0" err="1"/>
              <a:t>safety</a:t>
            </a:r>
            <a:r>
              <a:rPr lang="de-DE" dirty="0"/>
              <a:t> </a:t>
            </a:r>
            <a:r>
              <a:rPr lang="de-DE" dirty="0" err="1"/>
              <a:t>measures</a:t>
            </a:r>
            <a:endParaRPr lang="de-DE" dirty="0"/>
          </a:p>
          <a:p>
            <a:pPr lvl="1"/>
            <a:r>
              <a:rPr lang="de-DE" dirty="0"/>
              <a:t>Work </a:t>
            </a:r>
            <a:r>
              <a:rPr lang="de-DE" dirty="0" err="1"/>
              <a:t>management</a:t>
            </a:r>
            <a:endParaRPr lang="cs-CZ" dirty="0"/>
          </a:p>
          <a:p>
            <a:pPr lvl="1"/>
            <a:endParaRPr lang="en-GB" dirty="0"/>
          </a:p>
          <a:p>
            <a:pPr lvl="1"/>
            <a:endParaRPr lang="en-GB" dirty="0"/>
          </a:p>
          <a:p>
            <a:pPr lvl="1"/>
            <a:endParaRPr lang="en-GB"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en-GB" dirty="0"/>
              <a:t>Content Overview</a:t>
            </a:r>
          </a:p>
        </p:txBody>
      </p:sp>
    </p:spTree>
    <p:extLst>
      <p:ext uri="{BB962C8B-B14F-4D97-AF65-F5344CB8AC3E}">
        <p14:creationId xmlns:p14="http://schemas.microsoft.com/office/powerpoint/2010/main" val="11520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20</a:t>
            </a:fld>
            <a:endParaRPr lang="en-GB" dirty="0"/>
          </a:p>
        </p:txBody>
      </p:sp>
      <p:sp>
        <p:nvSpPr>
          <p:cNvPr id="4" name="Nadpis 3">
            <a:extLst>
              <a:ext uri="{FF2B5EF4-FFF2-40B4-BE49-F238E27FC236}">
                <a16:creationId xmlns:a16="http://schemas.microsoft.com/office/drawing/2014/main" id="{B5165426-2C21-4278-83B4-29B0B9B8A5C1}"/>
              </a:ext>
            </a:extLst>
          </p:cNvPr>
          <p:cNvSpPr>
            <a:spLocks noGrp="1"/>
          </p:cNvSpPr>
          <p:nvPr>
            <p:ph type="title"/>
          </p:nvPr>
        </p:nvSpPr>
        <p:spPr>
          <a:xfrm>
            <a:off x="660902" y="668342"/>
            <a:ext cx="11246175" cy="949097"/>
          </a:xfrm>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54585265-9783-4286-ACC9-FE2260AA1AC2}"/>
              </a:ext>
            </a:extLst>
          </p:cNvPr>
          <p:cNvSpPr>
            <a:spLocks noGrp="1"/>
          </p:cNvSpPr>
          <p:nvPr>
            <p:ph type="body" idx="1"/>
          </p:nvPr>
        </p:nvSpPr>
        <p:spPr>
          <a:xfrm>
            <a:off x="660902" y="1528131"/>
            <a:ext cx="11246175" cy="1900869"/>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Open mind</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bgerundete rechteckige Legende 1">
            <a:extLst>
              <a:ext uri="{FF2B5EF4-FFF2-40B4-BE49-F238E27FC236}">
                <a16:creationId xmlns:a16="http://schemas.microsoft.com/office/drawing/2014/main" id="{F126B149-F8CC-43D6-91DA-22F5CB8A9EB1}"/>
              </a:ext>
            </a:extLst>
          </p:cNvPr>
          <p:cNvSpPr/>
          <p:nvPr/>
        </p:nvSpPr>
        <p:spPr>
          <a:xfrm>
            <a:off x="538072" y="2156347"/>
            <a:ext cx="11246175" cy="951772"/>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In any case, you have to be very open to other cultures. And of course you have to understand that there are sometimes conflicts</a:t>
            </a:r>
            <a:r>
              <a:rPr lang="en-GB"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supervisor of refugees</a:t>
            </a:r>
            <a:endParaRPr lang="de-DE" sz="1600" dirty="0">
              <a:latin typeface="Arial" panose="020B0604020202020204" pitchFamily="34" charset="0"/>
              <a:cs typeface="Arial" panose="020B0604020202020204" pitchFamily="34" charset="0"/>
            </a:endParaRPr>
          </a:p>
        </p:txBody>
      </p:sp>
      <p:sp>
        <p:nvSpPr>
          <p:cNvPr id="9" name="Abgerundete rechteckige Legende 7">
            <a:extLst>
              <a:ext uri="{FF2B5EF4-FFF2-40B4-BE49-F238E27FC236}">
                <a16:creationId xmlns:a16="http://schemas.microsoft.com/office/drawing/2014/main" id="{FCD8D6A1-8452-4DD9-BEB3-24136453498E}"/>
              </a:ext>
            </a:extLst>
          </p:cNvPr>
          <p:cNvSpPr/>
          <p:nvPr/>
        </p:nvSpPr>
        <p:spPr>
          <a:xfrm>
            <a:off x="538072" y="3756836"/>
            <a:ext cx="11246175" cy="1696248"/>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“Open-mindedness is the fundamental thing. Some might have cognitive disabilities but they still have 40 or 50 years on the earth and they can tell when someone genuinely sees them as an equal or doesn’t. You develop trust based on that, the lads will be quite good at reading people, they’ve seen all sides of humanity the good and the bad.”</a:t>
            </a:r>
            <a:r>
              <a:rPr lang="en-GB"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Supervisor of people with intellectual disability</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74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21</a:t>
            </a:fld>
            <a:endParaRPr lang="en-GB" dirty="0"/>
          </a:p>
        </p:txBody>
      </p:sp>
      <p:sp>
        <p:nvSpPr>
          <p:cNvPr id="12" name="Nadpis 3">
            <a:extLst>
              <a:ext uri="{FF2B5EF4-FFF2-40B4-BE49-F238E27FC236}">
                <a16:creationId xmlns:a16="http://schemas.microsoft.com/office/drawing/2014/main" id="{E27179EE-DD4B-4E87-AEFC-7C3E528CC7BC}"/>
              </a:ext>
            </a:extLst>
          </p:cNvPr>
          <p:cNvSpPr>
            <a:spLocks noGrp="1"/>
          </p:cNvSpPr>
          <p:nvPr>
            <p:ph type="title"/>
          </p:nvPr>
        </p:nvSpPr>
        <p:spPr>
          <a:xfrm>
            <a:off x="660903" y="668342"/>
            <a:ext cx="10610071" cy="1022351"/>
          </a:xfrm>
        </p:spPr>
        <p:txBody>
          <a:bodyPr/>
          <a:lstStyle/>
          <a:p>
            <a:r>
              <a:rPr lang="en-US" dirty="0"/>
              <a:t>Social </a:t>
            </a:r>
            <a:r>
              <a:rPr lang="en-US" dirty="0" err="1"/>
              <a:t>SKills</a:t>
            </a:r>
            <a:endParaRPr lang="cs-CZ" dirty="0"/>
          </a:p>
        </p:txBody>
      </p:sp>
      <p:sp>
        <p:nvSpPr>
          <p:cNvPr id="13" name="Zástupný text 4">
            <a:extLst>
              <a:ext uri="{FF2B5EF4-FFF2-40B4-BE49-F238E27FC236}">
                <a16:creationId xmlns:a16="http://schemas.microsoft.com/office/drawing/2014/main" id="{0CF87DDF-351F-414D-95D6-0CE1BFEDF399}"/>
              </a:ext>
            </a:extLst>
          </p:cNvPr>
          <p:cNvSpPr>
            <a:spLocks noGrp="1"/>
          </p:cNvSpPr>
          <p:nvPr>
            <p:ph type="body" idx="1"/>
          </p:nvPr>
        </p:nvSpPr>
        <p:spPr>
          <a:xfrm>
            <a:off x="660903" y="1528131"/>
            <a:ext cx="10610071"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Flexibility</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bgerundete rechteckige Legende 7">
            <a:extLst>
              <a:ext uri="{FF2B5EF4-FFF2-40B4-BE49-F238E27FC236}">
                <a16:creationId xmlns:a16="http://schemas.microsoft.com/office/drawing/2014/main" id="{D69D6CE3-AF9A-4EF8-BD0E-00E71EEC7810}"/>
              </a:ext>
            </a:extLst>
          </p:cNvPr>
          <p:cNvSpPr/>
          <p:nvPr/>
        </p:nvSpPr>
        <p:spPr>
          <a:xfrm>
            <a:off x="565367" y="2480594"/>
            <a:ext cx="10610071" cy="1827169"/>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“Flexibility in the sense that I can’t expect something. Every day is different because a person feels different. Therefore I always have to have a plan B. I can’t standardize anything. And what is working at this moment can completely fail the next time.” </a:t>
            </a:r>
          </a:p>
          <a:p>
            <a:r>
              <a:rPr lang="en-GB" sz="1600" dirty="0">
                <a:latin typeface="Arial" panose="020B0604020202020204" pitchFamily="34" charset="0"/>
                <a:cs typeface="Arial" panose="020B0604020202020204" pitchFamily="34" charset="0"/>
              </a:rPr>
              <a:t>Supervisor of people with mental health challenges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421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11589025" cy="3467100"/>
          </a:xfrm>
        </p:spPr>
        <p:txBody>
          <a:bodyPr/>
          <a:lstStyle/>
          <a:p>
            <a:r>
              <a:rPr lang="en-AU" sz="2800" dirty="0"/>
              <a:t>The Organisation of a social farm</a:t>
            </a:r>
          </a:p>
          <a:p>
            <a:pPr lvl="1"/>
            <a:r>
              <a:rPr lang="en-US" sz="2400" dirty="0"/>
              <a:t>How do I adjust the buildings and the farmyard in such a way that they are suitable for participants?</a:t>
            </a:r>
            <a:endParaRPr lang="en-GB" sz="2400" dirty="0"/>
          </a:p>
          <a:p>
            <a:pPr lvl="1"/>
            <a:endParaRPr lang="de-DE" dirty="0"/>
          </a:p>
        </p:txBody>
      </p:sp>
    </p:spTree>
    <p:extLst>
      <p:ext uri="{BB962C8B-B14F-4D97-AF65-F5344CB8AC3E}">
        <p14:creationId xmlns:p14="http://schemas.microsoft.com/office/powerpoint/2010/main" val="1315970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23</a:t>
            </a:fld>
            <a:endParaRPr lang="en-GB" dirty="0"/>
          </a:p>
        </p:txBody>
      </p:sp>
      <p:sp>
        <p:nvSpPr>
          <p:cNvPr id="11" name="Title 12">
            <a:extLst>
              <a:ext uri="{FF2B5EF4-FFF2-40B4-BE49-F238E27FC236}">
                <a16:creationId xmlns:a16="http://schemas.microsoft.com/office/drawing/2014/main" id="{04B5A09D-0318-4B0F-A710-DFDF3149A700}"/>
              </a:ext>
            </a:extLst>
          </p:cNvPr>
          <p:cNvSpPr>
            <a:spLocks noGrp="1"/>
          </p:cNvSpPr>
          <p:nvPr>
            <p:ph type="title"/>
          </p:nvPr>
        </p:nvSpPr>
        <p:spPr>
          <a:xfrm>
            <a:off x="633742" y="668340"/>
            <a:ext cx="11073597" cy="974333"/>
          </a:xfrm>
        </p:spPr>
        <p:txBody>
          <a:bodyPr>
            <a:normAutofit/>
          </a:bodyPr>
          <a:lstStyle/>
          <a:p>
            <a:r>
              <a:rPr lang="en-US" sz="2400" dirty="0"/>
              <a:t>Farm Environment</a:t>
            </a:r>
          </a:p>
        </p:txBody>
      </p:sp>
      <p:sp>
        <p:nvSpPr>
          <p:cNvPr id="15" name="Text Placeholder 8">
            <a:extLst>
              <a:ext uri="{FF2B5EF4-FFF2-40B4-BE49-F238E27FC236}">
                <a16:creationId xmlns:a16="http://schemas.microsoft.com/office/drawing/2014/main" id="{F8164DBD-BC22-48AB-8C16-26FC7F0D7DCC}"/>
              </a:ext>
            </a:extLst>
          </p:cNvPr>
          <p:cNvSpPr>
            <a:spLocks noGrp="1"/>
          </p:cNvSpPr>
          <p:nvPr>
            <p:ph type="body" idx="1"/>
          </p:nvPr>
        </p:nvSpPr>
        <p:spPr>
          <a:xfrm>
            <a:off x="633741" y="1388074"/>
            <a:ext cx="10363847" cy="742950"/>
          </a:xfrm>
        </p:spPr>
        <p:txBody>
          <a:bodyPr/>
          <a:lstStyle/>
          <a:p>
            <a:r>
              <a:rPr lang="en-US" dirty="0"/>
              <a:t>In most cases, modifications have to be made when starting a new project. </a:t>
            </a:r>
            <a:endParaRPr lang="en-GB" dirty="0"/>
          </a:p>
        </p:txBody>
      </p:sp>
      <p:sp>
        <p:nvSpPr>
          <p:cNvPr id="16" name="Zástupný obsah 3">
            <a:extLst>
              <a:ext uri="{FF2B5EF4-FFF2-40B4-BE49-F238E27FC236}">
                <a16:creationId xmlns:a16="http://schemas.microsoft.com/office/drawing/2014/main" id="{ECD8059D-9118-4EE3-AF41-8073955BC881}"/>
              </a:ext>
            </a:extLst>
          </p:cNvPr>
          <p:cNvSpPr>
            <a:spLocks noGrp="1"/>
          </p:cNvSpPr>
          <p:nvPr>
            <p:ph sz="half" idx="2"/>
          </p:nvPr>
        </p:nvSpPr>
        <p:spPr>
          <a:xfrm>
            <a:off x="633741" y="2129070"/>
            <a:ext cx="9464415" cy="3684588"/>
          </a:xfrm>
        </p:spPr>
        <p:txBody>
          <a:bodyPr/>
          <a:lstStyle/>
          <a:p>
            <a:pPr marL="342900" indent="-342900">
              <a:buFont typeface="Arial" panose="020B0604020202020204" pitchFamily="34" charset="0"/>
              <a:buChar char="•"/>
            </a:pPr>
            <a:r>
              <a:rPr lang="en-GB" dirty="0"/>
              <a:t>Break and recreation room</a:t>
            </a:r>
          </a:p>
          <a:p>
            <a:pPr marL="342900" indent="-342900">
              <a:buFont typeface="Arial" panose="020B0604020202020204" pitchFamily="34" charset="0"/>
              <a:buChar char="•"/>
            </a:pPr>
            <a:r>
              <a:rPr lang="en-GB" dirty="0"/>
              <a:t>Sanitary facilities</a:t>
            </a:r>
          </a:p>
          <a:p>
            <a:pPr marL="342900" indent="-342900">
              <a:buFont typeface="Arial" panose="020B0604020202020204" pitchFamily="34" charset="0"/>
              <a:buChar char="•"/>
            </a:pPr>
            <a:r>
              <a:rPr lang="en-GB" dirty="0"/>
              <a:t>Canteen or large-scale catering facilities</a:t>
            </a:r>
          </a:p>
          <a:p>
            <a:pPr marL="342900" indent="-342900">
              <a:buFont typeface="Arial" panose="020B0604020202020204" pitchFamily="34" charset="0"/>
              <a:buChar char="•"/>
            </a:pPr>
            <a:r>
              <a:rPr lang="en-GB" dirty="0"/>
              <a:t>Barrier free access</a:t>
            </a:r>
          </a:p>
          <a:p>
            <a:pPr marL="342900" indent="-342900">
              <a:buFont typeface="Arial" panose="020B0604020202020204" pitchFamily="34" charset="0"/>
              <a:buChar char="•"/>
            </a:pPr>
            <a:r>
              <a:rPr lang="en-GB" dirty="0"/>
              <a:t>Accommodation</a:t>
            </a:r>
          </a:p>
          <a:p>
            <a:pPr marL="342900" indent="-342900">
              <a:buFont typeface="Arial" panose="020B0604020202020204" pitchFamily="34" charset="0"/>
              <a:buChar char="•"/>
            </a:pPr>
            <a:r>
              <a:rPr lang="en-GB" dirty="0"/>
              <a:t>Parking or access to public transportation</a:t>
            </a:r>
          </a:p>
          <a:p>
            <a:pPr marL="342900" indent="-342900">
              <a:buFont typeface="Arial" panose="020B0604020202020204" pitchFamily="34" charset="0"/>
              <a:buChar char="•"/>
            </a:pPr>
            <a:r>
              <a:rPr lang="en-GB" dirty="0"/>
              <a:t>Good Infrastructure </a:t>
            </a:r>
          </a:p>
        </p:txBody>
      </p:sp>
    </p:spTree>
    <p:extLst>
      <p:ext uri="{BB962C8B-B14F-4D97-AF65-F5344CB8AC3E}">
        <p14:creationId xmlns:p14="http://schemas.microsoft.com/office/powerpoint/2010/main" val="250672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24</a:t>
            </a:fld>
            <a:endParaRPr lang="en-GB" dirty="0"/>
          </a:p>
        </p:txBody>
      </p:sp>
      <p:sp>
        <p:nvSpPr>
          <p:cNvPr id="4" name="Title 12">
            <a:extLst>
              <a:ext uri="{FF2B5EF4-FFF2-40B4-BE49-F238E27FC236}">
                <a16:creationId xmlns:a16="http://schemas.microsoft.com/office/drawing/2014/main" id="{9115D3D3-114D-49F3-836F-345E6E0B56C1}"/>
              </a:ext>
            </a:extLst>
          </p:cNvPr>
          <p:cNvSpPr>
            <a:spLocks noGrp="1"/>
          </p:cNvSpPr>
          <p:nvPr>
            <p:ph type="title"/>
          </p:nvPr>
        </p:nvSpPr>
        <p:spPr>
          <a:xfrm>
            <a:off x="633742" y="668340"/>
            <a:ext cx="10912599" cy="974333"/>
          </a:xfrm>
        </p:spPr>
        <p:txBody>
          <a:bodyPr>
            <a:normAutofit/>
          </a:bodyPr>
          <a:lstStyle/>
          <a:p>
            <a:r>
              <a:rPr lang="en-US" sz="2400" dirty="0"/>
              <a:t>Working, hygienic and safety measures</a:t>
            </a:r>
          </a:p>
        </p:txBody>
      </p:sp>
      <p:sp>
        <p:nvSpPr>
          <p:cNvPr id="5" name="Text Placeholder 8">
            <a:extLst>
              <a:ext uri="{FF2B5EF4-FFF2-40B4-BE49-F238E27FC236}">
                <a16:creationId xmlns:a16="http://schemas.microsoft.com/office/drawing/2014/main" id="{CF9FB2F5-0708-444A-ADE7-1F8D92BD7693}"/>
              </a:ext>
            </a:extLst>
          </p:cNvPr>
          <p:cNvSpPr>
            <a:spLocks noGrp="1"/>
          </p:cNvSpPr>
          <p:nvPr>
            <p:ph type="body" idx="1"/>
          </p:nvPr>
        </p:nvSpPr>
        <p:spPr>
          <a:xfrm>
            <a:off x="633741" y="1388074"/>
            <a:ext cx="10213167" cy="742950"/>
          </a:xfrm>
        </p:spPr>
        <p:txBody>
          <a:bodyPr/>
          <a:lstStyle/>
          <a:p>
            <a:r>
              <a:rPr lang="de-DE" dirty="0"/>
              <a:t>The </a:t>
            </a:r>
            <a:r>
              <a:rPr lang="de-DE" dirty="0" err="1"/>
              <a:t>workplace</a:t>
            </a:r>
            <a:r>
              <a:rPr lang="de-DE" dirty="0"/>
              <a:t> must </a:t>
            </a:r>
            <a:r>
              <a:rPr lang="de-DE" dirty="0" err="1"/>
              <a:t>be</a:t>
            </a:r>
            <a:r>
              <a:rPr lang="de-DE" dirty="0"/>
              <a:t> </a:t>
            </a:r>
            <a:r>
              <a:rPr lang="de-DE" dirty="0" err="1"/>
              <a:t>arranged</a:t>
            </a:r>
            <a:r>
              <a:rPr lang="de-DE" dirty="0"/>
              <a:t> in such a </a:t>
            </a:r>
            <a:r>
              <a:rPr lang="de-DE" dirty="0" err="1"/>
              <a:t>way</a:t>
            </a:r>
            <a:r>
              <a:rPr lang="de-DE" dirty="0"/>
              <a:t> </a:t>
            </a:r>
            <a:r>
              <a:rPr lang="de-DE" dirty="0" err="1"/>
              <a:t>that</a:t>
            </a:r>
            <a:r>
              <a:rPr lang="en-AU" dirty="0"/>
              <a:t> the risks of accidents are kept to a minimum.</a:t>
            </a:r>
            <a:endParaRPr lang="en-GB" dirty="0"/>
          </a:p>
        </p:txBody>
      </p:sp>
      <p:sp>
        <p:nvSpPr>
          <p:cNvPr id="6" name="Zástupný obsah 3">
            <a:extLst>
              <a:ext uri="{FF2B5EF4-FFF2-40B4-BE49-F238E27FC236}">
                <a16:creationId xmlns:a16="http://schemas.microsoft.com/office/drawing/2014/main" id="{E888D096-5298-4257-8884-659C3B2FBFEE}"/>
              </a:ext>
            </a:extLst>
          </p:cNvPr>
          <p:cNvSpPr>
            <a:spLocks noGrp="1"/>
          </p:cNvSpPr>
          <p:nvPr>
            <p:ph sz="half" idx="2"/>
          </p:nvPr>
        </p:nvSpPr>
        <p:spPr>
          <a:xfrm>
            <a:off x="633741" y="2255733"/>
            <a:ext cx="11195401" cy="3684588"/>
          </a:xfrm>
        </p:spPr>
        <p:txBody>
          <a:bodyPr>
            <a:normAutofit/>
          </a:bodyPr>
          <a:lstStyle/>
          <a:p>
            <a:pPr marL="342900" indent="-342900">
              <a:buFont typeface="Arial" panose="020B0604020202020204" pitchFamily="34" charset="0"/>
              <a:buChar char="•"/>
            </a:pPr>
            <a:r>
              <a:rPr lang="de-DE" sz="2300" dirty="0" err="1"/>
              <a:t>Introduction</a:t>
            </a:r>
            <a:r>
              <a:rPr lang="de-DE" sz="2300" dirty="0"/>
              <a:t> </a:t>
            </a:r>
            <a:r>
              <a:rPr lang="de-DE" sz="2300" dirty="0" err="1"/>
              <a:t>to</a:t>
            </a:r>
            <a:r>
              <a:rPr lang="de-DE" sz="2300" dirty="0"/>
              <a:t> </a:t>
            </a:r>
            <a:r>
              <a:rPr lang="de-DE" sz="2300" dirty="0" err="1"/>
              <a:t>the</a:t>
            </a:r>
            <a:r>
              <a:rPr lang="de-DE" sz="2300" dirty="0"/>
              <a:t> </a:t>
            </a:r>
            <a:r>
              <a:rPr lang="de-DE" sz="2300" dirty="0" err="1"/>
              <a:t>farm</a:t>
            </a:r>
            <a:r>
              <a:rPr lang="de-DE" sz="2300" dirty="0"/>
              <a:t>: </a:t>
            </a:r>
            <a:r>
              <a:rPr lang="de-DE" sz="2300" dirty="0" err="1"/>
              <a:t>when</a:t>
            </a:r>
            <a:r>
              <a:rPr lang="de-DE" sz="2300" dirty="0"/>
              <a:t> </a:t>
            </a:r>
            <a:r>
              <a:rPr lang="de-DE" sz="2300" dirty="0" err="1"/>
              <a:t>and</a:t>
            </a:r>
            <a:r>
              <a:rPr lang="de-DE" sz="2300" dirty="0"/>
              <a:t> </a:t>
            </a:r>
            <a:r>
              <a:rPr lang="de-DE" sz="2300" dirty="0" err="1"/>
              <a:t>where</a:t>
            </a:r>
            <a:r>
              <a:rPr lang="de-DE" sz="2300" dirty="0"/>
              <a:t> </a:t>
            </a:r>
            <a:r>
              <a:rPr lang="de-DE" sz="2300" dirty="0" err="1"/>
              <a:t>are</a:t>
            </a:r>
            <a:r>
              <a:rPr lang="de-DE" sz="2300" dirty="0"/>
              <a:t> </a:t>
            </a:r>
            <a:r>
              <a:rPr lang="de-DE" sz="2300" dirty="0" err="1"/>
              <a:t>the</a:t>
            </a:r>
            <a:r>
              <a:rPr lang="de-DE" sz="2300" dirty="0"/>
              <a:t> </a:t>
            </a:r>
            <a:r>
              <a:rPr lang="de-DE" sz="2300" dirty="0" err="1"/>
              <a:t>participants</a:t>
            </a:r>
            <a:r>
              <a:rPr lang="de-DE" sz="2300" dirty="0"/>
              <a:t> </a:t>
            </a:r>
            <a:r>
              <a:rPr lang="de-DE" sz="2300" dirty="0" err="1"/>
              <a:t>allowed</a:t>
            </a:r>
            <a:r>
              <a:rPr lang="de-DE" sz="2300" dirty="0"/>
              <a:t> on </a:t>
            </a:r>
            <a:r>
              <a:rPr lang="de-DE" sz="2300" dirty="0" err="1"/>
              <a:t>the</a:t>
            </a:r>
            <a:r>
              <a:rPr lang="de-DE" sz="2300" dirty="0"/>
              <a:t> </a:t>
            </a:r>
            <a:r>
              <a:rPr lang="de-DE" sz="2300" dirty="0" err="1"/>
              <a:t>farm</a:t>
            </a:r>
            <a:r>
              <a:rPr lang="de-DE" sz="2300" dirty="0"/>
              <a:t>?</a:t>
            </a:r>
          </a:p>
          <a:p>
            <a:pPr marL="342900" indent="-342900">
              <a:buFont typeface="Arial" panose="020B0604020202020204" pitchFamily="34" charset="0"/>
              <a:buChar char="•"/>
            </a:pPr>
            <a:r>
              <a:rPr lang="de-DE" sz="2300" dirty="0" err="1"/>
              <a:t>Storing</a:t>
            </a:r>
            <a:r>
              <a:rPr lang="de-DE" sz="2300" dirty="0"/>
              <a:t> </a:t>
            </a:r>
            <a:r>
              <a:rPr lang="de-DE" sz="2300" dirty="0" err="1"/>
              <a:t>hazardous</a:t>
            </a:r>
            <a:r>
              <a:rPr lang="de-DE" sz="2300" dirty="0"/>
              <a:t> </a:t>
            </a:r>
            <a:r>
              <a:rPr lang="de-DE" sz="2300" dirty="0" err="1"/>
              <a:t>materials</a:t>
            </a:r>
            <a:r>
              <a:rPr lang="de-DE" sz="2300" dirty="0"/>
              <a:t> </a:t>
            </a:r>
            <a:r>
              <a:rPr lang="de-DE" sz="2300" dirty="0" err="1"/>
              <a:t>properly</a:t>
            </a:r>
            <a:endParaRPr lang="de-DE" sz="2300" dirty="0"/>
          </a:p>
          <a:p>
            <a:pPr marL="342900" indent="-342900">
              <a:buFont typeface="Arial" panose="020B0604020202020204" pitchFamily="34" charset="0"/>
              <a:buChar char="•"/>
            </a:pPr>
            <a:r>
              <a:rPr lang="de-DE" sz="2300" dirty="0" err="1"/>
              <a:t>Locking</a:t>
            </a:r>
            <a:r>
              <a:rPr lang="de-DE" sz="2300" dirty="0"/>
              <a:t> </a:t>
            </a:r>
            <a:r>
              <a:rPr lang="de-DE" sz="2300" dirty="0" err="1"/>
              <a:t>up</a:t>
            </a:r>
            <a:r>
              <a:rPr lang="de-DE" sz="2300" dirty="0"/>
              <a:t> </a:t>
            </a:r>
            <a:r>
              <a:rPr lang="de-DE" sz="2300" dirty="0" err="1"/>
              <a:t>machinery</a:t>
            </a:r>
            <a:r>
              <a:rPr lang="de-DE" sz="2300" dirty="0"/>
              <a:t> </a:t>
            </a:r>
            <a:r>
              <a:rPr lang="de-DE" sz="2300" dirty="0" err="1"/>
              <a:t>that</a:t>
            </a:r>
            <a:r>
              <a:rPr lang="de-DE" sz="2300" dirty="0"/>
              <a:t> </a:t>
            </a:r>
            <a:r>
              <a:rPr lang="de-DE" sz="2300" dirty="0" err="1"/>
              <a:t>participants</a:t>
            </a:r>
            <a:r>
              <a:rPr lang="de-DE" sz="2300" dirty="0"/>
              <a:t> </a:t>
            </a:r>
            <a:r>
              <a:rPr lang="de-DE" sz="2300" dirty="0" err="1"/>
              <a:t>might</a:t>
            </a:r>
            <a:r>
              <a:rPr lang="de-DE" sz="2300" dirty="0"/>
              <a:t> </a:t>
            </a:r>
            <a:r>
              <a:rPr lang="de-DE" sz="2300" dirty="0" err="1"/>
              <a:t>use</a:t>
            </a:r>
            <a:r>
              <a:rPr lang="de-DE" sz="2300" dirty="0"/>
              <a:t> </a:t>
            </a:r>
            <a:r>
              <a:rPr lang="de-DE" sz="2300" dirty="0" err="1"/>
              <a:t>without</a:t>
            </a:r>
            <a:r>
              <a:rPr lang="de-DE" sz="2300" dirty="0"/>
              <a:t> </a:t>
            </a:r>
            <a:r>
              <a:rPr lang="de-DE" sz="2300" dirty="0" err="1"/>
              <a:t>authorization</a:t>
            </a:r>
            <a:endParaRPr lang="de-DE" sz="2300" dirty="0"/>
          </a:p>
          <a:p>
            <a:pPr marL="342900" indent="-342900">
              <a:buFont typeface="Arial" panose="020B0604020202020204" pitchFamily="34" charset="0"/>
              <a:buChar char="•"/>
            </a:pPr>
            <a:r>
              <a:rPr lang="en-GB" sz="2300" dirty="0"/>
              <a:t>Protection from adverse weather conditions and high temperatures </a:t>
            </a:r>
          </a:p>
          <a:p>
            <a:pPr marL="342900" indent="-342900">
              <a:buFont typeface="Arial" panose="020B0604020202020204" pitchFamily="34" charset="0"/>
              <a:buChar char="•"/>
            </a:pPr>
            <a:r>
              <a:rPr lang="de-DE" sz="2300" dirty="0"/>
              <a:t>Rules </a:t>
            </a:r>
            <a:r>
              <a:rPr lang="de-DE" sz="2300" dirty="0" err="1"/>
              <a:t>for</a:t>
            </a:r>
            <a:r>
              <a:rPr lang="de-DE" sz="2300" dirty="0"/>
              <a:t> </a:t>
            </a:r>
            <a:r>
              <a:rPr lang="de-DE" sz="2300" dirty="0" err="1"/>
              <a:t>the</a:t>
            </a:r>
            <a:r>
              <a:rPr lang="de-DE" sz="2300" dirty="0"/>
              <a:t> </a:t>
            </a:r>
            <a:r>
              <a:rPr lang="de-DE" sz="2300" dirty="0" err="1"/>
              <a:t>work</a:t>
            </a:r>
            <a:r>
              <a:rPr lang="de-DE" sz="2300" dirty="0"/>
              <a:t> </a:t>
            </a:r>
            <a:r>
              <a:rPr lang="de-DE" sz="2300" dirty="0" err="1"/>
              <a:t>with</a:t>
            </a:r>
            <a:r>
              <a:rPr lang="de-DE" sz="2300" dirty="0"/>
              <a:t> </a:t>
            </a:r>
            <a:r>
              <a:rPr lang="de-DE" sz="2300" dirty="0" err="1"/>
              <a:t>animals</a:t>
            </a:r>
            <a:r>
              <a:rPr lang="de-DE" sz="2300" dirty="0"/>
              <a:t> (e.g. </a:t>
            </a:r>
            <a:r>
              <a:rPr lang="de-DE" sz="2300" dirty="0" err="1"/>
              <a:t>cleaning</a:t>
            </a:r>
            <a:r>
              <a:rPr lang="de-DE" sz="2300" dirty="0"/>
              <a:t> </a:t>
            </a:r>
            <a:r>
              <a:rPr lang="de-DE" sz="2300" dirty="0" err="1"/>
              <a:t>and</a:t>
            </a:r>
            <a:r>
              <a:rPr lang="de-DE" sz="2300" dirty="0"/>
              <a:t> </a:t>
            </a:r>
            <a:r>
              <a:rPr lang="de-DE" sz="2300" dirty="0" err="1"/>
              <a:t>tethering</a:t>
            </a:r>
            <a:r>
              <a:rPr lang="de-DE" sz="2300" dirty="0"/>
              <a:t> </a:t>
            </a:r>
            <a:r>
              <a:rPr lang="de-DE" sz="2300" dirty="0" err="1"/>
              <a:t>of</a:t>
            </a:r>
            <a:r>
              <a:rPr lang="de-DE" sz="2300" dirty="0"/>
              <a:t> </a:t>
            </a:r>
            <a:r>
              <a:rPr lang="de-DE" sz="2300" dirty="0" err="1"/>
              <a:t>animals</a:t>
            </a:r>
            <a:r>
              <a:rPr lang="de-DE" sz="2300" dirty="0"/>
              <a:t> </a:t>
            </a:r>
            <a:r>
              <a:rPr lang="de-DE" sz="2300" dirty="0" err="1"/>
              <a:t>is</a:t>
            </a:r>
            <a:r>
              <a:rPr lang="de-DE" sz="2300" dirty="0"/>
              <a:t> </a:t>
            </a:r>
            <a:r>
              <a:rPr lang="de-DE" sz="2300" dirty="0" err="1"/>
              <a:t>always</a:t>
            </a:r>
            <a:r>
              <a:rPr lang="de-DE" sz="2300" dirty="0"/>
              <a:t> </a:t>
            </a:r>
            <a:r>
              <a:rPr lang="de-DE" sz="2300" dirty="0" err="1"/>
              <a:t>carried</a:t>
            </a:r>
            <a:r>
              <a:rPr lang="de-DE" sz="2300" dirty="0"/>
              <a:t> out </a:t>
            </a:r>
            <a:r>
              <a:rPr lang="de-DE" sz="2300" dirty="0" err="1"/>
              <a:t>from</a:t>
            </a:r>
            <a:r>
              <a:rPr lang="de-DE" sz="2300" dirty="0"/>
              <a:t> </a:t>
            </a:r>
            <a:r>
              <a:rPr lang="de-DE" sz="2300" dirty="0" err="1"/>
              <a:t>the</a:t>
            </a:r>
            <a:r>
              <a:rPr lang="de-DE" sz="2300" dirty="0"/>
              <a:t> </a:t>
            </a:r>
            <a:r>
              <a:rPr lang="de-DE" sz="2300" dirty="0" err="1"/>
              <a:t>side</a:t>
            </a:r>
            <a:r>
              <a:rPr lang="de-DE" sz="2300" dirty="0"/>
              <a:t> </a:t>
            </a:r>
            <a:r>
              <a:rPr lang="de-DE" sz="2300" dirty="0" err="1"/>
              <a:t>where</a:t>
            </a:r>
            <a:r>
              <a:rPr lang="de-DE" sz="2300" dirty="0"/>
              <a:t> </a:t>
            </a:r>
            <a:r>
              <a:rPr lang="de-DE" sz="2300" dirty="0" err="1"/>
              <a:t>there</a:t>
            </a:r>
            <a:r>
              <a:rPr lang="de-DE" sz="2300" dirty="0"/>
              <a:t> </a:t>
            </a:r>
            <a:r>
              <a:rPr lang="de-DE" sz="2300" dirty="0" err="1"/>
              <a:t>is</a:t>
            </a:r>
            <a:r>
              <a:rPr lang="de-DE" sz="2300" dirty="0"/>
              <a:t> minimal </a:t>
            </a:r>
            <a:r>
              <a:rPr lang="de-DE" sz="2300" dirty="0" err="1"/>
              <a:t>risk</a:t>
            </a:r>
            <a:r>
              <a:rPr lang="de-DE" sz="2300" dirty="0"/>
              <a:t> </a:t>
            </a:r>
            <a:r>
              <a:rPr lang="de-DE" sz="2300" dirty="0" err="1"/>
              <a:t>of</a:t>
            </a:r>
            <a:r>
              <a:rPr lang="de-DE" sz="2300" dirty="0"/>
              <a:t> </a:t>
            </a:r>
            <a:r>
              <a:rPr lang="de-DE" sz="2300" dirty="0" err="1"/>
              <a:t>being</a:t>
            </a:r>
            <a:r>
              <a:rPr lang="de-DE" sz="2300" dirty="0"/>
              <a:t> </a:t>
            </a:r>
            <a:r>
              <a:rPr lang="de-DE" sz="2300" dirty="0" err="1"/>
              <a:t>pushed</a:t>
            </a:r>
            <a:r>
              <a:rPr lang="de-DE" sz="2300" dirty="0"/>
              <a:t> </a:t>
            </a:r>
            <a:r>
              <a:rPr lang="de-DE" sz="2300" dirty="0" err="1"/>
              <a:t>or</a:t>
            </a:r>
            <a:r>
              <a:rPr lang="de-DE" sz="2300" dirty="0"/>
              <a:t> </a:t>
            </a:r>
            <a:r>
              <a:rPr lang="de-DE" sz="2300" dirty="0" err="1"/>
              <a:t>pressed</a:t>
            </a:r>
            <a:r>
              <a:rPr lang="de-DE" sz="2300" dirty="0"/>
              <a:t> </a:t>
            </a:r>
            <a:r>
              <a:rPr lang="de-DE" sz="2300" dirty="0" err="1"/>
              <a:t>by</a:t>
            </a:r>
            <a:r>
              <a:rPr lang="de-DE" sz="2300" dirty="0"/>
              <a:t> </a:t>
            </a:r>
            <a:r>
              <a:rPr lang="de-DE" sz="2300" dirty="0" err="1"/>
              <a:t>the</a:t>
            </a:r>
            <a:r>
              <a:rPr lang="de-DE" sz="2300" dirty="0"/>
              <a:t> </a:t>
            </a:r>
            <a:r>
              <a:rPr lang="de-DE" sz="2300" dirty="0" err="1"/>
              <a:t>animal</a:t>
            </a:r>
            <a:r>
              <a:rPr lang="de-DE" sz="2300" dirty="0"/>
              <a:t>)</a:t>
            </a:r>
          </a:p>
          <a:p>
            <a:pPr marL="342900" indent="-342900">
              <a:buFont typeface="Arial" panose="020B0604020202020204" pitchFamily="34" charset="0"/>
              <a:buChar char="•"/>
            </a:pPr>
            <a:endParaRPr lang="de-DE" sz="2300" dirty="0"/>
          </a:p>
          <a:p>
            <a:pPr marL="342900" indent="-342900">
              <a:buFont typeface="Arial" panose="020B0604020202020204" pitchFamily="34" charset="0"/>
              <a:buChar char="•"/>
            </a:pPr>
            <a:endParaRPr lang="en-GB" sz="2300" dirty="0"/>
          </a:p>
        </p:txBody>
      </p:sp>
    </p:spTree>
    <p:extLst>
      <p:ext uri="{BB962C8B-B14F-4D97-AF65-F5344CB8AC3E}">
        <p14:creationId xmlns:p14="http://schemas.microsoft.com/office/powerpoint/2010/main" val="285141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25</a:t>
            </a:fld>
            <a:endParaRPr lang="en-GB" dirty="0"/>
          </a:p>
        </p:txBody>
      </p:sp>
      <p:sp>
        <p:nvSpPr>
          <p:cNvPr id="4" name="Title 12">
            <a:extLst>
              <a:ext uri="{FF2B5EF4-FFF2-40B4-BE49-F238E27FC236}">
                <a16:creationId xmlns:a16="http://schemas.microsoft.com/office/drawing/2014/main" id="{63E9224C-9225-4F69-A00C-BD9518C6B32A}"/>
              </a:ext>
            </a:extLst>
          </p:cNvPr>
          <p:cNvSpPr>
            <a:spLocks noGrp="1"/>
          </p:cNvSpPr>
          <p:nvPr>
            <p:ph type="title"/>
          </p:nvPr>
        </p:nvSpPr>
        <p:spPr>
          <a:xfrm>
            <a:off x="633742" y="668340"/>
            <a:ext cx="10767407" cy="974333"/>
          </a:xfrm>
        </p:spPr>
        <p:txBody>
          <a:bodyPr>
            <a:normAutofit/>
          </a:bodyPr>
          <a:lstStyle/>
          <a:p>
            <a:r>
              <a:rPr lang="en-US" sz="2400" dirty="0"/>
              <a:t>Work Management</a:t>
            </a:r>
          </a:p>
        </p:txBody>
      </p:sp>
      <p:sp>
        <p:nvSpPr>
          <p:cNvPr id="5" name="Text Placeholder 8">
            <a:extLst>
              <a:ext uri="{FF2B5EF4-FFF2-40B4-BE49-F238E27FC236}">
                <a16:creationId xmlns:a16="http://schemas.microsoft.com/office/drawing/2014/main" id="{405AD2FC-5C36-4DEE-AD9D-0812C9DA610A}"/>
              </a:ext>
            </a:extLst>
          </p:cNvPr>
          <p:cNvSpPr>
            <a:spLocks noGrp="1"/>
          </p:cNvSpPr>
          <p:nvPr>
            <p:ph type="body" idx="1"/>
          </p:nvPr>
        </p:nvSpPr>
        <p:spPr>
          <a:xfrm>
            <a:off x="633741" y="1388074"/>
            <a:ext cx="10077281" cy="742950"/>
          </a:xfrm>
        </p:spPr>
        <p:txBody>
          <a:bodyPr/>
          <a:lstStyle/>
          <a:p>
            <a:r>
              <a:rPr lang="en-AU" sz="2400" dirty="0"/>
              <a:t>The basic conditions must be right so that participants can learn new things, work independently and perhaps even take responsibility for an area of activity. </a:t>
            </a:r>
            <a:r>
              <a:rPr lang="en-AU" dirty="0"/>
              <a:t>	</a:t>
            </a:r>
            <a:endParaRPr lang="en-GB" dirty="0"/>
          </a:p>
        </p:txBody>
      </p:sp>
      <p:sp>
        <p:nvSpPr>
          <p:cNvPr id="6" name="Zástupný obsah 3">
            <a:extLst>
              <a:ext uri="{FF2B5EF4-FFF2-40B4-BE49-F238E27FC236}">
                <a16:creationId xmlns:a16="http://schemas.microsoft.com/office/drawing/2014/main" id="{B685EFA4-0B3F-43ED-96C8-AA94701B4FB4}"/>
              </a:ext>
            </a:extLst>
          </p:cNvPr>
          <p:cNvSpPr>
            <a:spLocks noGrp="1"/>
          </p:cNvSpPr>
          <p:nvPr>
            <p:ph sz="half" idx="2"/>
          </p:nvPr>
        </p:nvSpPr>
        <p:spPr>
          <a:xfrm>
            <a:off x="633742" y="2540000"/>
            <a:ext cx="10319180" cy="3995346"/>
          </a:xfrm>
        </p:spPr>
        <p:txBody>
          <a:bodyPr/>
          <a:lstStyle/>
          <a:p>
            <a:pPr marL="342900" indent="-342900">
              <a:buFont typeface="Arial" panose="020B0604020202020204" pitchFamily="34" charset="0"/>
              <a:buChar char="•"/>
            </a:pPr>
            <a:r>
              <a:rPr lang="de-DE" sz="2400" dirty="0" err="1"/>
              <a:t>Ideally</a:t>
            </a:r>
            <a:r>
              <a:rPr lang="de-DE" sz="2400" dirty="0"/>
              <a:t> </a:t>
            </a:r>
            <a:r>
              <a:rPr lang="de-DE" sz="2400" dirty="0" err="1"/>
              <a:t>there</a:t>
            </a:r>
            <a:r>
              <a:rPr lang="de-DE" sz="2400" dirty="0"/>
              <a:t> </a:t>
            </a:r>
            <a:r>
              <a:rPr lang="de-DE" sz="2400" dirty="0" err="1"/>
              <a:t>should</a:t>
            </a:r>
            <a:r>
              <a:rPr lang="de-DE" sz="2400" dirty="0"/>
              <a:t> </a:t>
            </a:r>
            <a:r>
              <a:rPr lang="de-DE" sz="2400" dirty="0" err="1"/>
              <a:t>be</a:t>
            </a:r>
            <a:r>
              <a:rPr lang="de-DE" sz="2400" dirty="0"/>
              <a:t> at least </a:t>
            </a:r>
            <a:r>
              <a:rPr lang="de-DE" sz="2400" dirty="0" err="1"/>
              <a:t>part</a:t>
            </a:r>
            <a:r>
              <a:rPr lang="de-DE" sz="2400" dirty="0"/>
              <a:t>-time </a:t>
            </a:r>
            <a:r>
              <a:rPr lang="de-DE" sz="2400" dirty="0" err="1"/>
              <a:t>one</a:t>
            </a:r>
            <a:r>
              <a:rPr lang="de-DE" sz="2400" dirty="0"/>
              <a:t> </a:t>
            </a:r>
            <a:r>
              <a:rPr lang="de-DE" sz="2400" dirty="0" err="1"/>
              <a:t>social</a:t>
            </a:r>
            <a:r>
              <a:rPr lang="de-DE" sz="2400" dirty="0"/>
              <a:t> </a:t>
            </a:r>
            <a:r>
              <a:rPr lang="de-DE" sz="2400" dirty="0" err="1"/>
              <a:t>worker</a:t>
            </a:r>
            <a:r>
              <a:rPr lang="de-DE" sz="2400" dirty="0"/>
              <a:t> on </a:t>
            </a:r>
            <a:r>
              <a:rPr lang="de-DE" sz="2400" dirty="0" err="1"/>
              <a:t>site</a:t>
            </a:r>
            <a:r>
              <a:rPr lang="de-DE" sz="2400" dirty="0"/>
              <a:t> </a:t>
            </a:r>
            <a:r>
              <a:rPr lang="de-DE" sz="2400" dirty="0" err="1"/>
              <a:t>to</a:t>
            </a:r>
            <a:r>
              <a:rPr lang="de-DE" sz="2400" dirty="0"/>
              <a:t> </a:t>
            </a:r>
            <a:r>
              <a:rPr lang="de-DE" sz="2400" dirty="0" err="1"/>
              <a:t>guide</a:t>
            </a:r>
            <a:r>
              <a:rPr lang="de-DE" sz="2400" dirty="0"/>
              <a:t> </a:t>
            </a:r>
            <a:r>
              <a:rPr lang="de-DE" sz="2400" dirty="0" err="1"/>
              <a:t>the</a:t>
            </a:r>
            <a:r>
              <a:rPr lang="de-DE" sz="2400" dirty="0"/>
              <a:t> </a:t>
            </a:r>
            <a:r>
              <a:rPr lang="de-DE" sz="2400" dirty="0" err="1"/>
              <a:t>participants</a:t>
            </a:r>
            <a:r>
              <a:rPr lang="de-DE" sz="2400" dirty="0"/>
              <a:t>.</a:t>
            </a:r>
          </a:p>
          <a:p>
            <a:pPr marL="342900" indent="-342900">
              <a:buFont typeface="Arial" panose="020B0604020202020204" pitchFamily="34" charset="0"/>
              <a:buChar char="•"/>
            </a:pPr>
            <a:r>
              <a:rPr lang="de-DE" sz="2400" dirty="0" err="1"/>
              <a:t>Decouple</a:t>
            </a:r>
            <a:r>
              <a:rPr lang="de-DE" sz="2400" dirty="0"/>
              <a:t> </a:t>
            </a:r>
            <a:r>
              <a:rPr lang="de-DE" sz="2400" dirty="0" err="1"/>
              <a:t>the</a:t>
            </a:r>
            <a:r>
              <a:rPr lang="de-DE" sz="2400" dirty="0"/>
              <a:t> </a:t>
            </a:r>
            <a:r>
              <a:rPr lang="de-DE" sz="2400" dirty="0" err="1"/>
              <a:t>educational</a:t>
            </a:r>
            <a:r>
              <a:rPr lang="de-DE" sz="2400" dirty="0"/>
              <a:t> </a:t>
            </a:r>
            <a:r>
              <a:rPr lang="de-DE" sz="2400" dirty="0" err="1"/>
              <a:t>work</a:t>
            </a:r>
            <a:r>
              <a:rPr lang="de-DE" sz="2400" dirty="0"/>
              <a:t> </a:t>
            </a:r>
            <a:r>
              <a:rPr lang="de-DE" sz="2400" dirty="0" err="1"/>
              <a:t>from</a:t>
            </a:r>
            <a:r>
              <a:rPr lang="de-DE" sz="2400" dirty="0"/>
              <a:t> </a:t>
            </a:r>
            <a:r>
              <a:rPr lang="de-DE" sz="2400" dirty="0" err="1"/>
              <a:t>the</a:t>
            </a:r>
            <a:r>
              <a:rPr lang="de-DE" sz="2400" dirty="0"/>
              <a:t> </a:t>
            </a:r>
            <a:r>
              <a:rPr lang="de-DE" sz="2400" dirty="0" err="1"/>
              <a:t>agricultural</a:t>
            </a:r>
            <a:r>
              <a:rPr lang="de-DE" sz="2400" dirty="0"/>
              <a:t> </a:t>
            </a:r>
            <a:r>
              <a:rPr lang="de-DE" sz="2400" dirty="0" err="1"/>
              <a:t>processes</a:t>
            </a:r>
            <a:r>
              <a:rPr lang="de-DE" sz="2400" dirty="0"/>
              <a:t>.</a:t>
            </a:r>
          </a:p>
          <a:p>
            <a:pPr marL="342900" indent="-342900">
              <a:buFont typeface="Arial" panose="020B0604020202020204" pitchFamily="34" charset="0"/>
              <a:buChar char="•"/>
            </a:pPr>
            <a:r>
              <a:rPr lang="de-DE" sz="2400" dirty="0" err="1"/>
              <a:t>Activities</a:t>
            </a:r>
            <a:r>
              <a:rPr lang="de-DE" sz="2400" dirty="0"/>
              <a:t> </a:t>
            </a:r>
            <a:r>
              <a:rPr lang="de-DE" sz="2400" dirty="0" err="1"/>
              <a:t>that</a:t>
            </a:r>
            <a:r>
              <a:rPr lang="de-DE" sz="2400" dirty="0"/>
              <a:t> </a:t>
            </a:r>
            <a:r>
              <a:rPr lang="de-DE" sz="2400" dirty="0" err="1"/>
              <a:t>enable</a:t>
            </a:r>
            <a:r>
              <a:rPr lang="de-DE" sz="2400" dirty="0"/>
              <a:t> </a:t>
            </a:r>
            <a:r>
              <a:rPr lang="de-DE" sz="2400" dirty="0" err="1"/>
              <a:t>independent</a:t>
            </a:r>
            <a:r>
              <a:rPr lang="de-DE" sz="2400" dirty="0"/>
              <a:t> </a:t>
            </a:r>
            <a:r>
              <a:rPr lang="de-DE" sz="2400" dirty="0" err="1"/>
              <a:t>and</a:t>
            </a:r>
            <a:r>
              <a:rPr lang="de-DE" sz="2400" dirty="0"/>
              <a:t> </a:t>
            </a:r>
            <a:r>
              <a:rPr lang="de-DE" sz="2400" dirty="0" err="1"/>
              <a:t>self-determinded</a:t>
            </a:r>
            <a:r>
              <a:rPr lang="de-DE" sz="2400" dirty="0"/>
              <a:t> </a:t>
            </a:r>
            <a:r>
              <a:rPr lang="de-DE" sz="2400" dirty="0" err="1"/>
              <a:t>work</a:t>
            </a:r>
            <a:r>
              <a:rPr lang="de-DE" sz="2400" dirty="0"/>
              <a:t> </a:t>
            </a:r>
            <a:r>
              <a:rPr lang="de-DE" sz="2400" dirty="0" err="1"/>
              <a:t>of</a:t>
            </a:r>
            <a:r>
              <a:rPr lang="de-DE" sz="2400" dirty="0"/>
              <a:t> </a:t>
            </a:r>
            <a:r>
              <a:rPr lang="de-DE" sz="2400" dirty="0" err="1"/>
              <a:t>the</a:t>
            </a:r>
            <a:r>
              <a:rPr lang="de-DE" sz="2400" dirty="0"/>
              <a:t> </a:t>
            </a:r>
            <a:r>
              <a:rPr lang="de-DE" sz="2400" dirty="0" err="1"/>
              <a:t>participants</a:t>
            </a:r>
            <a:r>
              <a:rPr lang="de-DE" sz="2400" dirty="0"/>
              <a:t>.</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23887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4F558D04-9D94-4F8D-A2AF-3F0D968715C2}"/>
              </a:ext>
            </a:extLst>
          </p:cNvPr>
          <p:cNvSpPr txBox="1">
            <a:spLocks/>
          </p:cNvSpPr>
          <p:nvPr/>
        </p:nvSpPr>
        <p:spPr>
          <a:xfrm>
            <a:off x="258420" y="1225412"/>
            <a:ext cx="8584440" cy="3481718"/>
          </a:xfrm>
          <a:prstGeom prst="rect">
            <a:avLst/>
          </a:prstGeom>
        </p:spPr>
        <p:txBody>
          <a:bodyPr vert="horz" lIns="648000" tIns="72000" rIns="91440" bIns="45720" rtlCol="0">
            <a:noAutofit/>
          </a:bodyPr>
          <a:lstStyle>
            <a:lvl1pPr marL="0" indent="0" algn="l" defTabSz="914400" rtl="0" eaLnBrk="1" latinLnBrk="0" hangingPunct="1">
              <a:lnSpc>
                <a:spcPts val="3400"/>
              </a:lnSpc>
              <a:spcBef>
                <a:spcPts val="0"/>
              </a:spcBef>
              <a:buFont typeface="Arial" panose="020B0604020202020204" pitchFamily="34" charset="0"/>
              <a:buNone/>
              <a:defRPr sz="3300" kern="1200" cap="all" baseline="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3400"/>
              </a:lnSpc>
              <a:spcBef>
                <a:spcPts val="3400"/>
              </a:spcBef>
              <a:buClr>
                <a:schemeClr val="tx2"/>
              </a:buClr>
              <a:buFontTx/>
              <a:buNone/>
              <a:defRPr sz="3300" kern="1200">
                <a:solidFill>
                  <a:schemeClr val="accent2"/>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ts val="1900"/>
              </a:lnSpc>
              <a:spcBef>
                <a:spcPts val="5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t>Example</a:t>
            </a:r>
          </a:p>
          <a:p>
            <a:pPr lvl="1"/>
            <a:r>
              <a:rPr lang="en-US" sz="2400" dirty="0"/>
              <a:t>Requirements for a social farm that works with people in recovery from addiction.</a:t>
            </a:r>
            <a:endParaRPr lang="en-GB" sz="2400" dirty="0"/>
          </a:p>
        </p:txBody>
      </p:sp>
    </p:spTree>
    <p:extLst>
      <p:ext uri="{BB962C8B-B14F-4D97-AF65-F5344CB8AC3E}">
        <p14:creationId xmlns:p14="http://schemas.microsoft.com/office/powerpoint/2010/main" val="2365269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27</a:t>
            </a:fld>
            <a:endParaRPr lang="en-GB" dirty="0"/>
          </a:p>
        </p:txBody>
      </p:sp>
      <p:sp>
        <p:nvSpPr>
          <p:cNvPr id="4" name="Nadpis 1">
            <a:extLst>
              <a:ext uri="{FF2B5EF4-FFF2-40B4-BE49-F238E27FC236}">
                <a16:creationId xmlns:a16="http://schemas.microsoft.com/office/drawing/2014/main" id="{CD13D564-DF69-48F9-83E2-79E9FB66B50E}"/>
              </a:ext>
            </a:extLst>
          </p:cNvPr>
          <p:cNvSpPr>
            <a:spLocks noGrp="1"/>
          </p:cNvSpPr>
          <p:nvPr>
            <p:ph type="title"/>
          </p:nvPr>
        </p:nvSpPr>
        <p:spPr>
          <a:xfrm>
            <a:off x="633742" y="668340"/>
            <a:ext cx="10536951" cy="646113"/>
          </a:xfrm>
        </p:spPr>
        <p:txBody>
          <a:bodyPr>
            <a:normAutofit/>
          </a:bodyPr>
          <a:lstStyle/>
          <a:p>
            <a:r>
              <a:rPr lang="de-DE" sz="2400" dirty="0" err="1"/>
              <a:t>Example</a:t>
            </a:r>
            <a:r>
              <a:rPr lang="de-DE" sz="2400" dirty="0"/>
              <a:t>: P. in </a:t>
            </a:r>
            <a:r>
              <a:rPr lang="de-DE" sz="2400" dirty="0" err="1"/>
              <a:t>Recovery</a:t>
            </a:r>
            <a:r>
              <a:rPr lang="de-DE" sz="2400" dirty="0"/>
              <a:t> </a:t>
            </a:r>
            <a:r>
              <a:rPr lang="de-DE" sz="2400" dirty="0" err="1"/>
              <a:t>from</a:t>
            </a:r>
            <a:r>
              <a:rPr lang="de-DE" sz="2400" dirty="0"/>
              <a:t> </a:t>
            </a:r>
            <a:r>
              <a:rPr lang="de-DE" sz="2400" dirty="0" err="1"/>
              <a:t>Addiction</a:t>
            </a:r>
            <a:endParaRPr lang="cs-CZ" sz="2400" dirty="0"/>
          </a:p>
        </p:txBody>
      </p:sp>
      <p:graphicFrame>
        <p:nvGraphicFramePr>
          <p:cNvPr id="5" name="Zástupný obsah 8">
            <a:extLst>
              <a:ext uri="{FF2B5EF4-FFF2-40B4-BE49-F238E27FC236}">
                <a16:creationId xmlns:a16="http://schemas.microsoft.com/office/drawing/2014/main" id="{FEB288B2-7DCF-42E7-9265-22801E3F9C25}"/>
              </a:ext>
            </a:extLst>
          </p:cNvPr>
          <p:cNvGraphicFramePr>
            <a:graphicFrameLocks/>
          </p:cNvGraphicFramePr>
          <p:nvPr>
            <p:extLst>
              <p:ext uri="{D42A27DB-BD31-4B8C-83A1-F6EECF244321}">
                <p14:modId xmlns:p14="http://schemas.microsoft.com/office/powerpoint/2010/main" val="1132498661"/>
              </p:ext>
            </p:extLst>
          </p:nvPr>
        </p:nvGraphicFramePr>
        <p:xfrm>
          <a:off x="633743" y="1837189"/>
          <a:ext cx="10160153" cy="4299871"/>
        </p:xfrm>
        <a:graphic>
          <a:graphicData uri="http://schemas.openxmlformats.org/drawingml/2006/table">
            <a:tbl>
              <a:tblPr firstRow="1" bandRow="1">
                <a:tableStyleId>{5C22544A-7EE6-4342-B048-85BDC9FD1C3A}</a:tableStyleId>
              </a:tblPr>
              <a:tblGrid>
                <a:gridCol w="3082611">
                  <a:extLst>
                    <a:ext uri="{9D8B030D-6E8A-4147-A177-3AD203B41FA5}">
                      <a16:colId xmlns:a16="http://schemas.microsoft.com/office/drawing/2014/main" val="2051249019"/>
                    </a:ext>
                  </a:extLst>
                </a:gridCol>
                <a:gridCol w="7077542">
                  <a:extLst>
                    <a:ext uri="{9D8B030D-6E8A-4147-A177-3AD203B41FA5}">
                      <a16:colId xmlns:a16="http://schemas.microsoft.com/office/drawing/2014/main" val="119106494"/>
                    </a:ext>
                  </a:extLst>
                </a:gridCol>
              </a:tblGrid>
              <a:tr h="393279">
                <a:tc>
                  <a:txBody>
                    <a:bodyPr/>
                    <a:lstStyle/>
                    <a:p>
                      <a:pPr algn="ctr"/>
                      <a:r>
                        <a:rPr lang="de-DE" sz="2000" dirty="0" err="1">
                          <a:latin typeface="Arial" panose="020B0604020202020204" pitchFamily="34" charset="0"/>
                          <a:cs typeface="Arial" panose="020B0604020202020204" pitchFamily="34" charset="0"/>
                        </a:rPr>
                        <a:t>Section</a:t>
                      </a:r>
                      <a:endParaRPr lang="en-GB" sz="20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2000" dirty="0" err="1">
                          <a:latin typeface="Arial" panose="020B0604020202020204" pitchFamily="34" charset="0"/>
                          <a:cs typeface="Arial" panose="020B0604020202020204" pitchFamily="34" charset="0"/>
                        </a:rPr>
                        <a:t>Requirements</a:t>
                      </a:r>
                      <a:endParaRPr lang="en-GB" sz="20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1421004">
                <a:tc>
                  <a:txBody>
                    <a:bodyPr/>
                    <a:lstStyle/>
                    <a:p>
                      <a:pPr algn="ctr"/>
                      <a:r>
                        <a:rPr lang="de-DE" sz="2000" dirty="0">
                          <a:latin typeface="Arial" panose="020B0604020202020204" pitchFamily="34" charset="0"/>
                          <a:cs typeface="Arial" panose="020B0604020202020204" pitchFamily="34" charset="0"/>
                        </a:rPr>
                        <a:t>Organisational</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model</a:t>
                      </a:r>
                      <a:endParaRPr lang="en-GB" sz="20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Preferably a cooperative or social model, as the amount of supervision is quite high and participants are likely to need therapeutic guidance.</a:t>
                      </a:r>
                      <a:endParaRPr lang="en-GB" sz="20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2482627">
                <a:tc>
                  <a:txBody>
                    <a:bodyPr/>
                    <a:lstStyle/>
                    <a:p>
                      <a:pPr algn="ctr"/>
                      <a:r>
                        <a:rPr lang="de-DE" sz="2000" dirty="0" err="1">
                          <a:latin typeface="Arial" panose="020B0604020202020204" pitchFamily="34" charset="0"/>
                          <a:cs typeface="Arial" panose="020B0604020202020204" pitchFamily="34" charset="0"/>
                        </a:rPr>
                        <a:t>Social</a:t>
                      </a:r>
                      <a:r>
                        <a:rPr lang="de-DE" sz="2000" dirty="0">
                          <a:latin typeface="Arial" panose="020B0604020202020204" pitchFamily="34" charset="0"/>
                          <a:cs typeface="Arial" panose="020B0604020202020204" pitchFamily="34" charset="0"/>
                        </a:rPr>
                        <a:t> Skills</a:t>
                      </a:r>
                      <a:r>
                        <a:rPr lang="de-DE" sz="2000" baseline="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AU" sz="2000" kern="1200" dirty="0">
                          <a:solidFill>
                            <a:schemeClr val="dk1"/>
                          </a:solidFill>
                          <a:effectLst/>
                          <a:latin typeface="Arial" panose="020B0604020202020204" pitchFamily="34" charset="0"/>
                          <a:ea typeface="+mn-ea"/>
                          <a:cs typeface="Arial" panose="020B0604020202020204" pitchFamily="34" charset="0"/>
                        </a:rPr>
                        <a:t>-</a:t>
                      </a:r>
                      <a:r>
                        <a:rPr lang="en-AU" sz="2000" kern="1200" baseline="0" dirty="0">
                          <a:solidFill>
                            <a:schemeClr val="dk1"/>
                          </a:solidFill>
                          <a:effectLst/>
                          <a:latin typeface="Arial" panose="020B0604020202020204" pitchFamily="34" charset="0"/>
                          <a:ea typeface="+mn-ea"/>
                          <a:cs typeface="Arial" panose="020B0604020202020204" pitchFamily="34" charset="0"/>
                        </a:rPr>
                        <a:t> </a:t>
                      </a:r>
                      <a:r>
                        <a:rPr lang="en-AU" sz="2000" kern="1200" dirty="0">
                          <a:solidFill>
                            <a:schemeClr val="dk1"/>
                          </a:solidFill>
                          <a:effectLst/>
                          <a:latin typeface="Arial" panose="020B0604020202020204" pitchFamily="34" charset="0"/>
                          <a:ea typeface="+mn-ea"/>
                          <a:cs typeface="Arial" panose="020B0604020202020204" pitchFamily="34" charset="0"/>
                        </a:rPr>
                        <a:t>Willingness and ability for the necessary cooperation with the social institution.</a:t>
                      </a:r>
                      <a:endParaRPr lang="de-DE"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 A positive attitude towards people with addiction must be present.</a:t>
                      </a:r>
                      <a:endParaRPr lang="de-DE"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 Empathy and patience in the integration into the work routine on the farm are required.</a:t>
                      </a:r>
                      <a:endParaRPr lang="de-DE"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 no addiction problems of their own.</a:t>
                      </a:r>
                      <a:endParaRPr lang="en-GB" sz="20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bl>
          </a:graphicData>
        </a:graphic>
      </p:graphicFrame>
    </p:spTree>
    <p:extLst>
      <p:ext uri="{BB962C8B-B14F-4D97-AF65-F5344CB8AC3E}">
        <p14:creationId xmlns:p14="http://schemas.microsoft.com/office/powerpoint/2010/main" val="4137062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28</a:t>
            </a:fld>
            <a:endParaRPr lang="en-GB" dirty="0"/>
          </a:p>
        </p:txBody>
      </p:sp>
      <p:sp>
        <p:nvSpPr>
          <p:cNvPr id="4" name="Nadpis 1">
            <a:extLst>
              <a:ext uri="{FF2B5EF4-FFF2-40B4-BE49-F238E27FC236}">
                <a16:creationId xmlns:a16="http://schemas.microsoft.com/office/drawing/2014/main" id="{07CAA2BD-6D87-49A1-9DCF-1CC036745C09}"/>
              </a:ext>
            </a:extLst>
          </p:cNvPr>
          <p:cNvSpPr>
            <a:spLocks noGrp="1"/>
          </p:cNvSpPr>
          <p:nvPr>
            <p:ph type="title"/>
          </p:nvPr>
        </p:nvSpPr>
        <p:spPr>
          <a:xfrm>
            <a:off x="633743" y="668340"/>
            <a:ext cx="10736622" cy="646113"/>
          </a:xfrm>
        </p:spPr>
        <p:txBody>
          <a:bodyPr>
            <a:normAutofit/>
          </a:bodyPr>
          <a:lstStyle/>
          <a:p>
            <a:r>
              <a:rPr lang="de-DE" sz="2400" dirty="0" err="1"/>
              <a:t>Example</a:t>
            </a:r>
            <a:r>
              <a:rPr lang="de-DE" sz="2400" dirty="0"/>
              <a:t>: P. in </a:t>
            </a:r>
            <a:r>
              <a:rPr lang="de-DE" sz="2400" dirty="0" err="1"/>
              <a:t>Recovery</a:t>
            </a:r>
            <a:r>
              <a:rPr lang="de-DE" sz="2400" dirty="0"/>
              <a:t> </a:t>
            </a:r>
            <a:r>
              <a:rPr lang="de-DE" sz="2400" dirty="0" err="1"/>
              <a:t>from</a:t>
            </a:r>
            <a:r>
              <a:rPr lang="de-DE" sz="2400" dirty="0"/>
              <a:t> </a:t>
            </a:r>
            <a:r>
              <a:rPr lang="de-DE" sz="2400" dirty="0" err="1"/>
              <a:t>Addiction</a:t>
            </a:r>
            <a:endParaRPr lang="cs-CZ" sz="2400" dirty="0"/>
          </a:p>
        </p:txBody>
      </p:sp>
      <p:graphicFrame>
        <p:nvGraphicFramePr>
          <p:cNvPr id="5" name="Zástupný obsah 8">
            <a:extLst>
              <a:ext uri="{FF2B5EF4-FFF2-40B4-BE49-F238E27FC236}">
                <a16:creationId xmlns:a16="http://schemas.microsoft.com/office/drawing/2014/main" id="{876FFD6F-A4AC-4010-B636-5087740328BC}"/>
              </a:ext>
            </a:extLst>
          </p:cNvPr>
          <p:cNvGraphicFramePr>
            <a:graphicFrameLocks/>
          </p:cNvGraphicFramePr>
          <p:nvPr>
            <p:extLst>
              <p:ext uri="{D42A27DB-BD31-4B8C-83A1-F6EECF244321}">
                <p14:modId xmlns:p14="http://schemas.microsoft.com/office/powerpoint/2010/main" val="1997315310"/>
              </p:ext>
            </p:extLst>
          </p:nvPr>
        </p:nvGraphicFramePr>
        <p:xfrm>
          <a:off x="633743" y="1846715"/>
          <a:ext cx="10736622" cy="3752082"/>
        </p:xfrm>
        <a:graphic>
          <a:graphicData uri="http://schemas.openxmlformats.org/drawingml/2006/table">
            <a:tbl>
              <a:tblPr firstRow="1" bandRow="1">
                <a:tableStyleId>{5C22544A-7EE6-4342-B048-85BDC9FD1C3A}</a:tableStyleId>
              </a:tblPr>
              <a:tblGrid>
                <a:gridCol w="3257512">
                  <a:extLst>
                    <a:ext uri="{9D8B030D-6E8A-4147-A177-3AD203B41FA5}">
                      <a16:colId xmlns:a16="http://schemas.microsoft.com/office/drawing/2014/main" val="2051249019"/>
                    </a:ext>
                  </a:extLst>
                </a:gridCol>
                <a:gridCol w="7479110">
                  <a:extLst>
                    <a:ext uri="{9D8B030D-6E8A-4147-A177-3AD203B41FA5}">
                      <a16:colId xmlns:a16="http://schemas.microsoft.com/office/drawing/2014/main" val="119106494"/>
                    </a:ext>
                  </a:extLst>
                </a:gridCol>
              </a:tblGrid>
              <a:tr h="521202">
                <a:tc>
                  <a:txBody>
                    <a:bodyPr/>
                    <a:lstStyle/>
                    <a:p>
                      <a:pPr algn="ctr"/>
                      <a:r>
                        <a:rPr lang="de-DE" sz="2000" dirty="0" err="1">
                          <a:latin typeface="Arial" panose="020B0604020202020204" pitchFamily="34" charset="0"/>
                          <a:cs typeface="Arial" panose="020B0604020202020204" pitchFamily="34" charset="0"/>
                        </a:rPr>
                        <a:t>Section</a:t>
                      </a:r>
                      <a:endParaRPr lang="en-GB" sz="20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2000" dirty="0" err="1">
                          <a:latin typeface="Arial" panose="020B0604020202020204" pitchFamily="34" charset="0"/>
                          <a:cs typeface="Arial" panose="020B0604020202020204" pitchFamily="34" charset="0"/>
                        </a:rPr>
                        <a:t>Requirements</a:t>
                      </a:r>
                      <a:endParaRPr lang="en-GB" sz="20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771092">
                <a:tc>
                  <a:txBody>
                    <a:bodyPr/>
                    <a:lstStyle/>
                    <a:p>
                      <a:pPr algn="ctr"/>
                      <a:r>
                        <a:rPr lang="de-DE" sz="2000" dirty="0">
                          <a:latin typeface="Arial" panose="020B0604020202020204" pitchFamily="34" charset="0"/>
                          <a:cs typeface="Arial" panose="020B0604020202020204" pitchFamily="34" charset="0"/>
                        </a:rPr>
                        <a:t>Farm Environment &amp; </a:t>
                      </a:r>
                      <a:r>
                        <a:rPr lang="de-DE" sz="2000" dirty="0" err="1">
                          <a:latin typeface="Arial" panose="020B0604020202020204" pitchFamily="34" charset="0"/>
                          <a:cs typeface="Arial" panose="020B0604020202020204" pitchFamily="34" charset="0"/>
                        </a:rPr>
                        <a:t>Savety</a:t>
                      </a:r>
                      <a:endParaRPr lang="en-GB" sz="20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Preferantial</a:t>
                      </a:r>
                      <a:r>
                        <a:rPr lang="en-US" sz="2000" dirty="0">
                          <a:latin typeface="Arial" panose="020B0604020202020204" pitchFamily="34" charset="0"/>
                          <a:cs typeface="Arial" panose="020B0604020202020204" pitchFamily="34" charset="0"/>
                        </a:rPr>
                        <a:t> farms with animal husbandry and a not too high level of mechanization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Ensure the safety of workspace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Participants occupy their own room and use other rooms communally </a:t>
                      </a:r>
                      <a:endParaRPr lang="en-GB" sz="20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771092">
                <a:tc>
                  <a:txBody>
                    <a:bodyPr/>
                    <a:lstStyle/>
                    <a:p>
                      <a:pPr algn="ctr"/>
                      <a:r>
                        <a:rPr lang="de-DE" sz="2000" dirty="0">
                          <a:latin typeface="Arial" panose="020B0604020202020204" pitchFamily="34" charset="0"/>
                          <a:cs typeface="Arial" panose="020B0604020202020204" pitchFamily="34" charset="0"/>
                        </a:rPr>
                        <a:t>Work </a:t>
                      </a:r>
                      <a:r>
                        <a:rPr lang="de-DE" sz="2000" dirty="0" err="1">
                          <a:latin typeface="Arial" panose="020B0604020202020204" pitchFamily="34" charset="0"/>
                          <a:cs typeface="Arial" panose="020B0604020202020204" pitchFamily="34" charset="0"/>
                        </a:rPr>
                        <a:t>management</a:t>
                      </a:r>
                      <a:endParaRPr lang="en-GB" sz="20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The range of work should be varied</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chemeClr val="dk1"/>
                          </a:solidFill>
                          <a:effectLst/>
                          <a:latin typeface="Arial" panose="020B0604020202020204" pitchFamily="34" charset="0"/>
                          <a:ea typeface="+mn-ea"/>
                          <a:cs typeface="Arial" panose="020B0604020202020204" pitchFamily="34" charset="0"/>
                        </a:rPr>
                        <a:t>Sufficient work capacity must be available for the additional time required to guide people with addictive disorders.</a:t>
                      </a:r>
                      <a:endParaRPr lang="de-DE" sz="200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chemeClr val="dk1"/>
                          </a:solidFill>
                          <a:effectLst/>
                          <a:latin typeface="Arial" panose="020B0604020202020204" pitchFamily="34" charset="0"/>
                          <a:ea typeface="+mn-ea"/>
                          <a:cs typeface="Arial" panose="020B0604020202020204" pitchFamily="34" charset="0"/>
                        </a:rPr>
                        <a:t>The maintenance of day-to-day operations should not be dependent on work performance.</a:t>
                      </a:r>
                      <a:endParaRPr lang="en-GB" sz="20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bl>
          </a:graphicData>
        </a:graphic>
      </p:graphicFrame>
    </p:spTree>
    <p:extLst>
      <p:ext uri="{BB962C8B-B14F-4D97-AF65-F5344CB8AC3E}">
        <p14:creationId xmlns:p14="http://schemas.microsoft.com/office/powerpoint/2010/main" val="1588298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4F558D04-9D94-4F8D-A2AF-3F0D968715C2}"/>
              </a:ext>
            </a:extLst>
          </p:cNvPr>
          <p:cNvSpPr txBox="1">
            <a:spLocks/>
          </p:cNvSpPr>
          <p:nvPr/>
        </p:nvSpPr>
        <p:spPr>
          <a:xfrm>
            <a:off x="258420" y="1225412"/>
            <a:ext cx="8584440" cy="3481718"/>
          </a:xfrm>
          <a:prstGeom prst="rect">
            <a:avLst/>
          </a:prstGeom>
        </p:spPr>
        <p:txBody>
          <a:bodyPr vert="horz" lIns="648000" tIns="72000" rIns="91440" bIns="45720" rtlCol="0">
            <a:noAutofit/>
          </a:bodyPr>
          <a:lstStyle>
            <a:lvl1pPr marL="0" indent="0" algn="l" defTabSz="914400" rtl="0" eaLnBrk="1" latinLnBrk="0" hangingPunct="1">
              <a:lnSpc>
                <a:spcPts val="3400"/>
              </a:lnSpc>
              <a:spcBef>
                <a:spcPts val="0"/>
              </a:spcBef>
              <a:buFont typeface="Arial" panose="020B0604020202020204" pitchFamily="34" charset="0"/>
              <a:buNone/>
              <a:defRPr sz="3300" kern="1200" cap="all" baseline="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3400"/>
              </a:lnSpc>
              <a:spcBef>
                <a:spcPts val="3400"/>
              </a:spcBef>
              <a:buClr>
                <a:schemeClr val="tx2"/>
              </a:buClr>
              <a:buFontTx/>
              <a:buNone/>
              <a:defRPr sz="3300" kern="1200">
                <a:solidFill>
                  <a:schemeClr val="accent2"/>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ts val="1900"/>
              </a:lnSpc>
              <a:spcBef>
                <a:spcPts val="5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t>Assignment</a:t>
            </a:r>
          </a:p>
          <a:p>
            <a:pPr lvl="1"/>
            <a:r>
              <a:rPr lang="en-US" sz="2400" dirty="0"/>
              <a:t>What are the Requirements for a social farm for the Elderly?</a:t>
            </a:r>
            <a:endParaRPr lang="en-GB" sz="2400" dirty="0"/>
          </a:p>
          <a:p>
            <a:endParaRPr lang="en-GB" sz="2400" dirty="0"/>
          </a:p>
        </p:txBody>
      </p:sp>
    </p:spTree>
    <p:extLst>
      <p:ext uri="{BB962C8B-B14F-4D97-AF65-F5344CB8AC3E}">
        <p14:creationId xmlns:p14="http://schemas.microsoft.com/office/powerpoint/2010/main" val="202090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pPr lvl="1"/>
            <a:r>
              <a:rPr lang="de-DE" dirty="0"/>
              <a:t>Motivation </a:t>
            </a:r>
          </a:p>
          <a:p>
            <a:pPr lvl="1"/>
            <a:r>
              <a:rPr lang="de-DE" dirty="0" err="1"/>
              <a:t>Why</a:t>
            </a:r>
            <a:r>
              <a:rPr lang="de-DE" dirty="0"/>
              <a:t> do </a:t>
            </a:r>
            <a:r>
              <a:rPr lang="de-DE" dirty="0" err="1"/>
              <a:t>farmers</a:t>
            </a:r>
            <a:r>
              <a:rPr lang="de-DE" dirty="0"/>
              <a:t> </a:t>
            </a:r>
            <a:r>
              <a:rPr lang="de-DE" dirty="0" err="1"/>
              <a:t>start</a:t>
            </a:r>
            <a:r>
              <a:rPr lang="de-DE" dirty="0"/>
              <a:t> a social </a:t>
            </a:r>
            <a:r>
              <a:rPr lang="de-DE" dirty="0" err="1"/>
              <a:t>farm</a:t>
            </a:r>
            <a:r>
              <a:rPr lang="de-DE" dirty="0"/>
              <a:t>?</a:t>
            </a:r>
            <a:endParaRPr lang="en-GB" dirty="0"/>
          </a:p>
          <a:p>
            <a:pPr lvl="1"/>
            <a:endParaRPr lang="de-DE" dirty="0"/>
          </a:p>
        </p:txBody>
      </p:sp>
    </p:spTree>
    <p:extLst>
      <p:ext uri="{BB962C8B-B14F-4D97-AF65-F5344CB8AC3E}">
        <p14:creationId xmlns:p14="http://schemas.microsoft.com/office/powerpoint/2010/main" val="232174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989F38FD-77AF-4023-8F7A-781E0E393A86}"/>
              </a:ext>
            </a:extLst>
          </p:cNvPr>
          <p:cNvSpPr>
            <a:spLocks noGrp="1"/>
          </p:cNvSpPr>
          <p:nvPr>
            <p:ph type="title"/>
          </p:nvPr>
        </p:nvSpPr>
        <p:spPr>
          <a:xfrm>
            <a:off x="647700" y="668338"/>
            <a:ext cx="10960100" cy="1022350"/>
          </a:xfrm>
        </p:spPr>
        <p:txBody>
          <a:bodyPr>
            <a:normAutofit/>
          </a:bodyPr>
          <a:lstStyle/>
          <a:p>
            <a:r>
              <a:rPr lang="de-DE" dirty="0" err="1"/>
              <a:t>Assignment</a:t>
            </a:r>
            <a:r>
              <a:rPr lang="de-DE" dirty="0"/>
              <a:t>: The </a:t>
            </a:r>
            <a:r>
              <a:rPr lang="de-DE" dirty="0" err="1"/>
              <a:t>Elderly</a:t>
            </a:r>
            <a:endParaRPr lang="cs-CZ" dirty="0"/>
          </a:p>
        </p:txBody>
      </p:sp>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30</a:t>
            </a:fld>
            <a:endParaRPr lang="en-GB" dirty="0"/>
          </a:p>
        </p:txBody>
      </p:sp>
      <p:graphicFrame>
        <p:nvGraphicFramePr>
          <p:cNvPr id="5" name="Zástupný obsah 8">
            <a:extLst>
              <a:ext uri="{FF2B5EF4-FFF2-40B4-BE49-F238E27FC236}">
                <a16:creationId xmlns:a16="http://schemas.microsoft.com/office/drawing/2014/main" id="{19AB2632-E999-4673-A878-9796E94749AF}"/>
              </a:ext>
            </a:extLst>
          </p:cNvPr>
          <p:cNvGraphicFramePr>
            <a:graphicFrameLocks/>
          </p:cNvGraphicFramePr>
          <p:nvPr>
            <p:extLst>
              <p:ext uri="{D42A27DB-BD31-4B8C-83A1-F6EECF244321}">
                <p14:modId xmlns:p14="http://schemas.microsoft.com/office/powerpoint/2010/main" val="1746625850"/>
              </p:ext>
            </p:extLst>
          </p:nvPr>
        </p:nvGraphicFramePr>
        <p:xfrm>
          <a:off x="647700" y="1416966"/>
          <a:ext cx="7897312" cy="3605570"/>
        </p:xfrm>
        <a:graphic>
          <a:graphicData uri="http://schemas.openxmlformats.org/drawingml/2006/table">
            <a:tbl>
              <a:tblPr firstRow="1" bandRow="1">
                <a:tableStyleId>{5C22544A-7EE6-4342-B048-85BDC9FD1C3A}</a:tableStyleId>
              </a:tblPr>
              <a:tblGrid>
                <a:gridCol w="2396060">
                  <a:extLst>
                    <a:ext uri="{9D8B030D-6E8A-4147-A177-3AD203B41FA5}">
                      <a16:colId xmlns:a16="http://schemas.microsoft.com/office/drawing/2014/main" val="2051249019"/>
                    </a:ext>
                  </a:extLst>
                </a:gridCol>
                <a:gridCol w="5501252">
                  <a:extLst>
                    <a:ext uri="{9D8B030D-6E8A-4147-A177-3AD203B41FA5}">
                      <a16:colId xmlns:a16="http://schemas.microsoft.com/office/drawing/2014/main" val="119106494"/>
                    </a:ext>
                  </a:extLst>
                </a:gridCol>
              </a:tblGrid>
              <a:tr h="521202">
                <a:tc>
                  <a:txBody>
                    <a:bodyPr/>
                    <a:lstStyle/>
                    <a:p>
                      <a:pPr algn="ctr"/>
                      <a:r>
                        <a:rPr lang="de-DE" sz="1500" dirty="0" err="1">
                          <a:latin typeface="Arial" panose="020B0604020202020204" pitchFamily="34" charset="0"/>
                          <a:cs typeface="Arial" panose="020B0604020202020204" pitchFamily="34" charset="0"/>
                        </a:rPr>
                        <a:t>Section</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1500" dirty="0" err="1">
                          <a:latin typeface="Arial" panose="020B0604020202020204" pitchFamily="34" charset="0"/>
                          <a:cs typeface="Arial" panose="020B0604020202020204" pitchFamily="34" charset="0"/>
                        </a:rPr>
                        <a:t>Requirements</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771092">
                <a:tc>
                  <a:txBody>
                    <a:bodyPr/>
                    <a:lstStyle/>
                    <a:p>
                      <a:pPr algn="ctr"/>
                      <a:r>
                        <a:rPr lang="en-GB" sz="1800" dirty="0">
                          <a:latin typeface="Arial" panose="020B0604020202020204" pitchFamily="34" charset="0"/>
                          <a:cs typeface="Arial" panose="020B0604020202020204" pitchFamily="34" charset="0"/>
                        </a:rPr>
                        <a:t>Organisational</a:t>
                      </a:r>
                      <a:r>
                        <a:rPr lang="en-GB" sz="1800" baseline="0" dirty="0">
                          <a:latin typeface="Arial" panose="020B0604020202020204" pitchFamily="34" charset="0"/>
                          <a:cs typeface="Arial" panose="020B0604020202020204" pitchFamily="34" charset="0"/>
                        </a:rPr>
                        <a:t> model</a:t>
                      </a: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4160585795"/>
                  </a:ext>
                </a:extLst>
              </a:tr>
              <a:tr h="771092">
                <a:tc>
                  <a:txBody>
                    <a:bodyPr/>
                    <a:lstStyle/>
                    <a:p>
                      <a:pPr algn="ctr"/>
                      <a:r>
                        <a:rPr lang="en-GB" sz="1800" dirty="0">
                          <a:latin typeface="Arial" panose="020B0604020202020204" pitchFamily="34" charset="0"/>
                          <a:cs typeface="Arial" panose="020B0604020202020204" pitchFamily="34" charset="0"/>
                        </a:rPr>
                        <a:t>Social Skills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029304219"/>
                  </a:ext>
                </a:extLst>
              </a:tr>
              <a:tr h="771092">
                <a:tc>
                  <a:txBody>
                    <a:bodyPr/>
                    <a:lstStyle/>
                    <a:p>
                      <a:pPr algn="ctr"/>
                      <a:r>
                        <a:rPr lang="de-DE" sz="1800" dirty="0">
                          <a:latin typeface="Arial" panose="020B0604020202020204" pitchFamily="34" charset="0"/>
                          <a:cs typeface="Arial" panose="020B0604020202020204" pitchFamily="34" charset="0"/>
                        </a:rPr>
                        <a:t>Farm Environment &amp; </a:t>
                      </a:r>
                      <a:r>
                        <a:rPr lang="de-DE" sz="1800" dirty="0" err="1">
                          <a:latin typeface="Arial" panose="020B0604020202020204" pitchFamily="34" charset="0"/>
                          <a:cs typeface="Arial" panose="020B0604020202020204" pitchFamily="34" charset="0"/>
                        </a:rPr>
                        <a:t>Savety</a:t>
                      </a: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771092">
                <a:tc>
                  <a:txBody>
                    <a:bodyPr/>
                    <a:lstStyle/>
                    <a:p>
                      <a:pPr algn="ctr"/>
                      <a:r>
                        <a:rPr lang="de-DE" sz="1800" dirty="0">
                          <a:latin typeface="Arial" panose="020B0604020202020204" pitchFamily="34" charset="0"/>
                          <a:cs typeface="Arial" panose="020B0604020202020204" pitchFamily="34" charset="0"/>
                        </a:rPr>
                        <a:t>Work </a:t>
                      </a:r>
                      <a:r>
                        <a:rPr lang="de-DE" sz="1800" dirty="0" err="1">
                          <a:latin typeface="Arial" panose="020B0604020202020204" pitchFamily="34" charset="0"/>
                          <a:cs typeface="Arial" panose="020B0604020202020204" pitchFamily="34" charset="0"/>
                        </a:rPr>
                        <a:t>management</a:t>
                      </a:r>
                      <a:endParaRPr lang="en-GB" sz="18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bl>
          </a:graphicData>
        </a:graphic>
      </p:graphicFrame>
    </p:spTree>
    <p:extLst>
      <p:ext uri="{BB962C8B-B14F-4D97-AF65-F5344CB8AC3E}">
        <p14:creationId xmlns:p14="http://schemas.microsoft.com/office/powerpoint/2010/main" val="48329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96671DD-A2C3-4F6A-B8C6-45AE6BAF3302}"/>
              </a:ext>
            </a:extLst>
          </p:cNvPr>
          <p:cNvSpPr>
            <a:spLocks noGrp="1"/>
          </p:cNvSpPr>
          <p:nvPr>
            <p:ph type="title"/>
          </p:nvPr>
        </p:nvSpPr>
        <p:spPr/>
        <p:txBody>
          <a:bodyPr/>
          <a:lstStyle/>
          <a:p>
            <a:r>
              <a:rPr lang="en-US" dirty="0"/>
              <a:t>thank you for your attention</a:t>
            </a:r>
            <a:endParaRPr lang="de-DE" dirty="0"/>
          </a:p>
        </p:txBody>
      </p:sp>
      <p:sp>
        <p:nvSpPr>
          <p:cNvPr id="9" name="Inhaltsplatzhalter 8">
            <a:extLst>
              <a:ext uri="{FF2B5EF4-FFF2-40B4-BE49-F238E27FC236}">
                <a16:creationId xmlns:a16="http://schemas.microsoft.com/office/drawing/2014/main" id="{A9C5FF93-1851-4AE3-A5B0-A937ECD87FFD}"/>
              </a:ext>
            </a:extLst>
          </p:cNvPr>
          <p:cNvSpPr>
            <a:spLocks noGrp="1"/>
          </p:cNvSpPr>
          <p:nvPr>
            <p:ph sz="half" idx="2"/>
          </p:nvPr>
        </p:nvSpPr>
        <p:spPr/>
        <p:txBody>
          <a:bodyPr>
            <a:normAutofit/>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4" name="Zástupný symbol pro zápatí 3">
            <a:extLst>
              <a:ext uri="{FF2B5EF4-FFF2-40B4-BE49-F238E27FC236}">
                <a16:creationId xmlns:a16="http://schemas.microsoft.com/office/drawing/2014/main" id="{60F29C44-8AD8-40C0-9BD1-05D091D8C532}"/>
              </a:ext>
            </a:extLst>
          </p:cNvPr>
          <p:cNvSpPr>
            <a:spLocks noGrp="1"/>
          </p:cNvSpPr>
          <p:nvPr>
            <p:ph type="ftr" sz="quarter" idx="11"/>
          </p:nvPr>
        </p:nvSpPr>
        <p:spPr>
          <a:xfrm>
            <a:off x="940750" y="5396847"/>
            <a:ext cx="2495550" cy="279301"/>
          </a:xfrm>
        </p:spPr>
        <p:txBody>
          <a:body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
        <p:nvSpPr>
          <p:cNvPr id="5" name="Zástupný obsah 4">
            <a:extLst>
              <a:ext uri="{FF2B5EF4-FFF2-40B4-BE49-F238E27FC236}">
                <a16:creationId xmlns:a16="http://schemas.microsoft.com/office/drawing/2014/main" id="{229DCF57-F1E1-4775-A015-E343745C5001}"/>
              </a:ext>
            </a:extLst>
          </p:cNvPr>
          <p:cNvSpPr>
            <a:spLocks noGrp="1"/>
          </p:cNvSpPr>
          <p:nvPr>
            <p:ph sz="half" idx="13"/>
          </p:nvPr>
        </p:nvSpPr>
        <p:spPr>
          <a:xfrm>
            <a:off x="942975" y="5676149"/>
            <a:ext cx="2495549" cy="400802"/>
          </a:xfrm>
        </p:spPr>
        <p:txBody>
          <a:bodyPr/>
          <a:lstStyle/>
          <a:p>
            <a:pPr marL="0" marR="0" lvl="0" indent="0" algn="l"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Tree>
    <p:extLst>
      <p:ext uri="{BB962C8B-B14F-4D97-AF65-F5344CB8AC3E}">
        <p14:creationId xmlns:p14="http://schemas.microsoft.com/office/powerpoint/2010/main" val="102827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229DCF57-F1E1-4775-A015-E343745C5001}"/>
              </a:ext>
            </a:extLst>
          </p:cNvPr>
          <p:cNvSpPr>
            <a:spLocks noGrp="1"/>
          </p:cNvSpPr>
          <p:nvPr>
            <p:ph sz="half" idx="13"/>
          </p:nvPr>
        </p:nvSpPr>
        <p:spPr>
          <a:xfrm>
            <a:off x="942975" y="5676149"/>
            <a:ext cx="2495549" cy="400802"/>
          </a:xfrm>
        </p:spPr>
        <p:txBody>
          <a:bodyPr/>
          <a:lstStyle/>
          <a:p>
            <a:r>
              <a:rPr lang="en-GB" dirty="0"/>
              <a:t>essich@hs-nb.de</a:t>
            </a:r>
          </a:p>
        </p:txBody>
      </p:sp>
      <p:pic>
        <p:nvPicPr>
          <p:cNvPr id="11" name="Picture 2" descr="https://mirrors.creativecommons.org/presskit/buttons/88x31/png/by-nc.png">
            <a:extLst>
              <a:ext uri="{FF2B5EF4-FFF2-40B4-BE49-F238E27FC236}">
                <a16:creationId xmlns:a16="http://schemas.microsoft.com/office/drawing/2014/main" id="{47C224F2-C814-4ADA-A1E1-571712361F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977" y="2437098"/>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A7CEA967-40B2-4033-8299-E6022119A0B6}"/>
              </a:ext>
            </a:extLst>
          </p:cNvPr>
          <p:cNvSpPr/>
          <p:nvPr/>
        </p:nvSpPr>
        <p:spPr>
          <a:xfrm>
            <a:off x="1781173" y="2451683"/>
            <a:ext cx="10143097" cy="461665"/>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13" name="Rechteck 12">
            <a:extLst>
              <a:ext uri="{FF2B5EF4-FFF2-40B4-BE49-F238E27FC236}">
                <a16:creationId xmlns:a16="http://schemas.microsoft.com/office/drawing/2014/main" id="{48DB16A0-DDA0-4D0F-9B2A-9BEAAE5AD123}"/>
              </a:ext>
            </a:extLst>
          </p:cNvPr>
          <p:cNvSpPr/>
          <p:nvPr/>
        </p:nvSpPr>
        <p:spPr>
          <a:xfrm>
            <a:off x="564757" y="3566116"/>
            <a:ext cx="4609223" cy="2062103"/>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Lisa </a:t>
            </a:r>
            <a:r>
              <a:rPr lang="en-US" sz="1600" dirty="0" err="1">
                <a:solidFill>
                  <a:schemeClr val="bg1"/>
                </a:solidFill>
                <a:latin typeface="Arial" panose="020B0604020202020204" pitchFamily="34" charset="0"/>
                <a:cs typeface="Arial" panose="020B0604020202020204" pitchFamily="34" charset="0"/>
              </a:rPr>
              <a:t>Essich</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en-US" sz="1600" dirty="0">
                <a:solidFill>
                  <a:schemeClr val="bg1"/>
                </a:solidFill>
                <a:latin typeface="Arial" panose="020B0604020202020204" pitchFamily="34" charset="0"/>
                <a:cs typeface="Arial" panose="020B0604020202020204" pitchFamily="34" charset="0"/>
              </a:rPr>
              <a:t>University of Applied Science Neubrandenburg</a:t>
            </a:r>
          </a:p>
          <a:p>
            <a:r>
              <a:rPr lang="en-US" sz="1600" dirty="0" err="1">
                <a:solidFill>
                  <a:schemeClr val="bg1"/>
                </a:solidFill>
                <a:latin typeface="Arial" panose="020B0604020202020204" pitchFamily="34" charset="0"/>
                <a:cs typeface="Arial" panose="020B0604020202020204" pitchFamily="34" charset="0"/>
              </a:rPr>
              <a:t>Brodaer</a:t>
            </a:r>
            <a:r>
              <a:rPr lang="en-US" sz="1600" dirty="0">
                <a:solidFill>
                  <a:schemeClr val="bg1"/>
                </a:solidFill>
                <a:latin typeface="Arial" panose="020B0604020202020204" pitchFamily="34" charset="0"/>
                <a:cs typeface="Arial" panose="020B0604020202020204" pitchFamily="34" charset="0"/>
              </a:rPr>
              <a:t> Str. 2</a:t>
            </a:r>
          </a:p>
          <a:p>
            <a:r>
              <a:rPr lang="en-US" sz="1600" dirty="0">
                <a:solidFill>
                  <a:schemeClr val="bg1"/>
                </a:solidFill>
                <a:latin typeface="Arial" panose="020B0604020202020204" pitchFamily="34" charset="0"/>
                <a:cs typeface="Arial" panose="020B0604020202020204" pitchFamily="34" charset="0"/>
              </a:rPr>
              <a:t>17033 Neubrandenburg, Germany</a:t>
            </a:r>
          </a:p>
          <a:p>
            <a:endParaRPr lang="de-DE" sz="1600" dirty="0">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B3E656EF-8B20-434F-8B0E-2421FDA45451}"/>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475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4</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cs-CZ" dirty="0"/>
              <a:t>Název kapitoly</a:t>
            </a:r>
            <a:endParaRPr lang="en-GB" dirty="0"/>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a:xfrm>
            <a:off x="-1" y="1638300"/>
            <a:ext cx="11449879" cy="4538663"/>
          </a:xfrm>
        </p:spPr>
        <p:txBody>
          <a:bodyPr/>
          <a:lstStyle/>
          <a:p>
            <a:r>
              <a:rPr lang="de-DE" b="1" dirty="0"/>
              <a:t>Potential Motivation </a:t>
            </a:r>
            <a:r>
              <a:rPr lang="de-DE" b="1" dirty="0" err="1"/>
              <a:t>to</a:t>
            </a:r>
            <a:r>
              <a:rPr lang="de-DE" b="1" dirty="0"/>
              <a:t> </a:t>
            </a:r>
            <a:r>
              <a:rPr lang="de-DE" b="1" dirty="0" err="1"/>
              <a:t>enter</a:t>
            </a:r>
            <a:r>
              <a:rPr lang="de-DE" b="1" dirty="0"/>
              <a:t> </a:t>
            </a:r>
            <a:r>
              <a:rPr lang="de-DE" b="1" dirty="0" err="1"/>
              <a:t>Social</a:t>
            </a:r>
            <a:r>
              <a:rPr lang="de-DE" b="1" dirty="0"/>
              <a:t> Farming:</a:t>
            </a:r>
          </a:p>
          <a:p>
            <a:endParaRPr lang="de-DE" dirty="0"/>
          </a:p>
          <a:p>
            <a:pPr marL="342900" indent="-342900" algn="just">
              <a:lnSpc>
                <a:spcPct val="107000"/>
              </a:lnSpc>
              <a:spcAft>
                <a:spcPts val="600"/>
              </a:spcAft>
              <a:buFont typeface="Arial" panose="020B0604020202020204" pitchFamily="34" charset="0"/>
              <a:buChar char="•"/>
            </a:pPr>
            <a:r>
              <a:rPr lang="de-DE" sz="2400" dirty="0">
                <a:solidFill>
                  <a:schemeClr val="tx1"/>
                </a:solidFill>
                <a:ea typeface="Calibri" panose="020F0502020204030204" pitchFamily="34" charset="0"/>
              </a:rPr>
              <a:t>Personal Involvement &amp; Experience </a:t>
            </a:r>
          </a:p>
          <a:p>
            <a:pPr marL="342900" indent="-342900">
              <a:lnSpc>
                <a:spcPct val="107000"/>
              </a:lnSpc>
              <a:spcAft>
                <a:spcPts val="0"/>
              </a:spcAft>
              <a:buFont typeface="Arial" panose="020B0604020202020204" pitchFamily="34" charset="0"/>
              <a:buChar char="•"/>
            </a:pPr>
            <a:r>
              <a:rPr lang="de-DE" sz="2400" dirty="0">
                <a:solidFill>
                  <a:schemeClr val="tx1"/>
                </a:solidFill>
                <a:ea typeface="Calibri" panose="020F0502020204030204" pitchFamily="34" charset="0"/>
              </a:rPr>
              <a:t>Use </a:t>
            </a:r>
            <a:r>
              <a:rPr lang="de-DE" sz="2400" dirty="0" err="1">
                <a:solidFill>
                  <a:schemeClr val="tx1"/>
                </a:solidFill>
                <a:ea typeface="Calibri" panose="020F0502020204030204" pitchFamily="34" charset="0"/>
              </a:rPr>
              <a:t>of</a:t>
            </a:r>
            <a:r>
              <a:rPr lang="de-DE" sz="2400" dirty="0">
                <a:solidFill>
                  <a:schemeClr val="tx1"/>
                </a:solidFill>
                <a:ea typeface="Calibri" panose="020F0502020204030204" pitchFamily="34" charset="0"/>
              </a:rPr>
              <a:t> </a:t>
            </a:r>
            <a:r>
              <a:rPr lang="de-DE" sz="2400" dirty="0" err="1">
                <a:solidFill>
                  <a:schemeClr val="tx1"/>
                </a:solidFill>
                <a:ea typeface="Calibri" panose="020F0502020204030204" pitchFamily="34" charset="0"/>
              </a:rPr>
              <a:t>skills</a:t>
            </a:r>
            <a:r>
              <a:rPr lang="de-DE" sz="2400" dirty="0">
                <a:solidFill>
                  <a:schemeClr val="tx1"/>
                </a:solidFill>
                <a:ea typeface="Calibri" panose="020F0502020204030204" pitchFamily="34" charset="0"/>
              </a:rPr>
              <a:t> / professional </a:t>
            </a:r>
            <a:r>
              <a:rPr lang="de-DE" sz="2400" dirty="0" err="1">
                <a:solidFill>
                  <a:schemeClr val="tx1"/>
                </a:solidFill>
                <a:ea typeface="Calibri" panose="020F0502020204030204" pitchFamily="34" charset="0"/>
              </a:rPr>
              <a:t>qualification</a:t>
            </a:r>
            <a:endParaRPr lang="de-DE" sz="2400" dirty="0">
              <a:solidFill>
                <a:schemeClr val="tx1"/>
              </a:solidFill>
              <a:ea typeface="Calibri" panose="020F0502020204030204" pitchFamily="34" charset="0"/>
            </a:endParaRPr>
          </a:p>
          <a:p>
            <a:pPr marL="342900" indent="-342900">
              <a:lnSpc>
                <a:spcPct val="107000"/>
              </a:lnSpc>
              <a:spcAft>
                <a:spcPts val="0"/>
              </a:spcAft>
              <a:buFont typeface="Arial" panose="020B0604020202020204" pitchFamily="34" charset="0"/>
              <a:buChar char="•"/>
            </a:pPr>
            <a:r>
              <a:rPr lang="de-DE" sz="2400" dirty="0">
                <a:solidFill>
                  <a:schemeClr val="tx1"/>
                </a:solidFill>
                <a:ea typeface="Calibri" panose="020F0502020204030204" pitchFamily="34" charset="0"/>
              </a:rPr>
              <a:t>Farm Development/ </a:t>
            </a:r>
            <a:r>
              <a:rPr lang="de-DE" sz="2400" dirty="0" err="1">
                <a:solidFill>
                  <a:schemeClr val="tx1"/>
                </a:solidFill>
                <a:ea typeface="Calibri" panose="020F0502020204030204" pitchFamily="34" charset="0"/>
              </a:rPr>
              <a:t>Diversification</a:t>
            </a:r>
            <a:endParaRPr lang="de-DE" sz="2400" dirty="0">
              <a:solidFill>
                <a:schemeClr val="tx1"/>
              </a:solidFill>
              <a:ea typeface="Calibri" panose="020F0502020204030204" pitchFamily="34" charset="0"/>
            </a:endParaRPr>
          </a:p>
          <a:p>
            <a:pPr marL="342900" indent="-342900" algn="just">
              <a:lnSpc>
                <a:spcPct val="110000"/>
              </a:lnSpc>
              <a:spcAft>
                <a:spcPts val="600"/>
              </a:spcAft>
              <a:buFont typeface="Arial" panose="020B0604020202020204" pitchFamily="34" charset="0"/>
              <a:buChar char="•"/>
            </a:pPr>
            <a:r>
              <a:rPr lang="de-DE" sz="2400" dirty="0">
                <a:solidFill>
                  <a:schemeClr val="tx1"/>
                </a:solidFill>
                <a:ea typeface="Calibri" panose="020F0502020204030204" pitchFamily="34" charset="0"/>
              </a:rPr>
              <a:t>The </a:t>
            </a:r>
            <a:r>
              <a:rPr lang="de-DE" sz="2400" dirty="0" err="1">
                <a:solidFill>
                  <a:schemeClr val="tx1"/>
                </a:solidFill>
                <a:ea typeface="Calibri" panose="020F0502020204030204" pitchFamily="34" charset="0"/>
              </a:rPr>
              <a:t>offer</a:t>
            </a:r>
            <a:r>
              <a:rPr lang="de-DE" sz="2400" dirty="0">
                <a:solidFill>
                  <a:schemeClr val="tx1"/>
                </a:solidFill>
                <a:ea typeface="Calibri" panose="020F0502020204030204" pitchFamily="34" charset="0"/>
              </a:rPr>
              <a:t> </a:t>
            </a:r>
            <a:r>
              <a:rPr lang="de-DE" sz="2400" dirty="0" err="1">
                <a:solidFill>
                  <a:schemeClr val="tx1"/>
                </a:solidFill>
                <a:ea typeface="Calibri" panose="020F0502020204030204" pitchFamily="34" charset="0"/>
              </a:rPr>
              <a:t>of</a:t>
            </a:r>
            <a:r>
              <a:rPr lang="de-DE" sz="2400" dirty="0">
                <a:solidFill>
                  <a:schemeClr val="tx1"/>
                </a:solidFill>
                <a:ea typeface="Calibri" panose="020F0502020204030204" pitchFamily="34" charset="0"/>
              </a:rPr>
              <a:t> innovative </a:t>
            </a:r>
            <a:r>
              <a:rPr lang="de-DE" sz="2400" dirty="0" err="1">
                <a:solidFill>
                  <a:schemeClr val="tx1"/>
                </a:solidFill>
                <a:ea typeface="Calibri" panose="020F0502020204030204" pitchFamily="34" charset="0"/>
              </a:rPr>
              <a:t>nature-based</a:t>
            </a:r>
            <a:r>
              <a:rPr lang="de-DE" sz="2400" dirty="0">
                <a:solidFill>
                  <a:schemeClr val="tx1"/>
                </a:solidFill>
                <a:ea typeface="Calibri" panose="020F0502020204030204" pitchFamily="34" charset="0"/>
              </a:rPr>
              <a:t> </a:t>
            </a:r>
            <a:r>
              <a:rPr lang="de-DE" sz="2400" dirty="0" err="1">
                <a:solidFill>
                  <a:schemeClr val="tx1"/>
                </a:solidFill>
                <a:ea typeface="Calibri" panose="020F0502020204030204" pitchFamily="34" charset="0"/>
              </a:rPr>
              <a:t>services</a:t>
            </a:r>
            <a:r>
              <a:rPr lang="de-DE" sz="2400" dirty="0">
                <a:solidFill>
                  <a:schemeClr val="tx1"/>
                </a:solidFill>
                <a:ea typeface="Calibri" panose="020F0502020204030204" pitchFamily="34" charset="0"/>
              </a:rPr>
              <a:t> in a social </a:t>
            </a:r>
            <a:r>
              <a:rPr lang="de-DE" sz="2400" dirty="0" err="1">
                <a:solidFill>
                  <a:schemeClr val="tx1"/>
                </a:solidFill>
                <a:ea typeface="Calibri" panose="020F0502020204030204" pitchFamily="34" charset="0"/>
              </a:rPr>
              <a:t>facility</a:t>
            </a:r>
            <a:endParaRPr lang="de-DE" sz="2400" dirty="0">
              <a:solidFill>
                <a:schemeClr val="tx1"/>
              </a:solidFill>
              <a:ea typeface="Calibri" panose="020F0502020204030204" pitchFamily="34" charset="0"/>
            </a:endParaRPr>
          </a:p>
          <a:p>
            <a:pPr marL="342900" indent="-342900" algn="just">
              <a:lnSpc>
                <a:spcPct val="110000"/>
              </a:lnSpc>
              <a:spcAft>
                <a:spcPts val="600"/>
              </a:spcAft>
              <a:buFont typeface="Arial" panose="020B0604020202020204" pitchFamily="34" charset="0"/>
              <a:buChar char="•"/>
            </a:pPr>
            <a:r>
              <a:rPr lang="de-DE" sz="2400" dirty="0">
                <a:solidFill>
                  <a:schemeClr val="tx1"/>
                </a:solidFill>
                <a:ea typeface="Calibri" panose="020F0502020204030204" pitchFamily="34" charset="0"/>
              </a:rPr>
              <a:t>…</a:t>
            </a:r>
          </a:p>
          <a:p>
            <a:pPr lvl="1"/>
            <a:endParaRPr lang="en-GB" dirty="0"/>
          </a:p>
          <a:p>
            <a:pPr lvl="1"/>
            <a:endParaRPr lang="en-GB" dirty="0"/>
          </a:p>
          <a:p>
            <a:pPr lvl="1"/>
            <a:endParaRPr lang="en-GB"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en-US" dirty="0"/>
              <a:t>Motivation</a:t>
            </a:r>
            <a:endParaRPr lang="en-GB" dirty="0"/>
          </a:p>
        </p:txBody>
      </p:sp>
    </p:spTree>
    <p:extLst>
      <p:ext uri="{BB962C8B-B14F-4D97-AF65-F5344CB8AC3E}">
        <p14:creationId xmlns:p14="http://schemas.microsoft.com/office/powerpoint/2010/main" val="147422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pPr lvl="1"/>
            <a:r>
              <a:rPr lang="de-DE" sz="4000" dirty="0">
                <a:solidFill>
                  <a:schemeClr val="accent1"/>
                </a:solidFill>
              </a:rPr>
              <a:t>Forms </a:t>
            </a:r>
            <a:r>
              <a:rPr lang="de-DE" sz="4000" dirty="0" err="1">
                <a:solidFill>
                  <a:schemeClr val="accent1"/>
                </a:solidFill>
              </a:rPr>
              <a:t>of</a:t>
            </a:r>
            <a:r>
              <a:rPr lang="de-DE" sz="4000" dirty="0">
                <a:solidFill>
                  <a:schemeClr val="accent1"/>
                </a:solidFill>
              </a:rPr>
              <a:t> </a:t>
            </a:r>
            <a:r>
              <a:rPr lang="de-DE" sz="4000" dirty="0" err="1">
                <a:solidFill>
                  <a:schemeClr val="accent1"/>
                </a:solidFill>
              </a:rPr>
              <a:t>offer</a:t>
            </a:r>
            <a:endParaRPr lang="cs-CZ" sz="4000" dirty="0">
              <a:solidFill>
                <a:schemeClr val="accent1"/>
              </a:solidFill>
            </a:endParaRPr>
          </a:p>
          <a:p>
            <a:pPr lvl="1"/>
            <a:r>
              <a:rPr lang="de-DE" sz="4000" dirty="0">
                <a:solidFill>
                  <a:schemeClr val="accent1"/>
                </a:solidFill>
              </a:rPr>
              <a:t> </a:t>
            </a:r>
          </a:p>
          <a:p>
            <a:pPr lvl="1"/>
            <a:r>
              <a:rPr lang="en-US" dirty="0"/>
              <a:t>What are the organizational models in social farming? </a:t>
            </a:r>
            <a:endParaRPr lang="en-GB" dirty="0"/>
          </a:p>
          <a:p>
            <a:pPr lvl="1"/>
            <a:endParaRPr lang="de-DE" dirty="0"/>
          </a:p>
        </p:txBody>
      </p:sp>
    </p:spTree>
    <p:extLst>
      <p:ext uri="{BB962C8B-B14F-4D97-AF65-F5344CB8AC3E}">
        <p14:creationId xmlns:p14="http://schemas.microsoft.com/office/powerpoint/2010/main" val="257427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6</a:t>
            </a:fld>
            <a:endParaRPr lang="en-GB" dirty="0"/>
          </a:p>
        </p:txBody>
      </p:sp>
      <p:sp>
        <p:nvSpPr>
          <p:cNvPr id="8" name="Nadpis 1">
            <a:extLst>
              <a:ext uri="{FF2B5EF4-FFF2-40B4-BE49-F238E27FC236}">
                <a16:creationId xmlns:a16="http://schemas.microsoft.com/office/drawing/2014/main" id="{69B222ED-BA60-4E85-9ACA-CBE61A6D62DA}"/>
              </a:ext>
            </a:extLst>
          </p:cNvPr>
          <p:cNvSpPr>
            <a:spLocks noGrp="1"/>
          </p:cNvSpPr>
          <p:nvPr>
            <p:ph type="title"/>
          </p:nvPr>
        </p:nvSpPr>
        <p:spPr>
          <a:xfrm>
            <a:off x="9525" y="681038"/>
            <a:ext cx="10506075" cy="804862"/>
          </a:xfrm>
        </p:spPr>
        <p:txBody>
          <a:bodyPr>
            <a:normAutofit/>
          </a:bodyPr>
          <a:lstStyle/>
          <a:p>
            <a:r>
              <a:rPr lang="de-DE" dirty="0"/>
              <a:t>Organisational Models</a:t>
            </a:r>
            <a:endParaRPr lang="cs-CZ" dirty="0"/>
          </a:p>
        </p:txBody>
      </p:sp>
      <p:sp>
        <p:nvSpPr>
          <p:cNvPr id="10" name="Inhaltsplatzhalter 9">
            <a:extLst>
              <a:ext uri="{FF2B5EF4-FFF2-40B4-BE49-F238E27FC236}">
                <a16:creationId xmlns:a16="http://schemas.microsoft.com/office/drawing/2014/main" id="{49A8D77C-491E-4418-8B6A-9E9A15E7F4F1}"/>
              </a:ext>
            </a:extLst>
          </p:cNvPr>
          <p:cNvSpPr>
            <a:spLocks noGrp="1"/>
          </p:cNvSpPr>
          <p:nvPr>
            <p:ph idx="1"/>
          </p:nvPr>
        </p:nvSpPr>
        <p:spPr/>
        <p:txBody>
          <a:bodyPr/>
          <a:lstStyle/>
          <a:p>
            <a:r>
              <a:rPr lang="de-DE" b="1" dirty="0" err="1"/>
              <a:t>Agricultural</a:t>
            </a:r>
            <a:r>
              <a:rPr lang="de-DE" b="1" dirty="0"/>
              <a:t> Model</a:t>
            </a:r>
          </a:p>
        </p:txBody>
      </p:sp>
      <p:sp>
        <p:nvSpPr>
          <p:cNvPr id="11" name="Zástupný obsah 3">
            <a:extLst>
              <a:ext uri="{FF2B5EF4-FFF2-40B4-BE49-F238E27FC236}">
                <a16:creationId xmlns:a16="http://schemas.microsoft.com/office/drawing/2014/main" id="{5B53787B-9270-45A5-9EFE-54C3EB0AF93F}"/>
              </a:ext>
            </a:extLst>
          </p:cNvPr>
          <p:cNvSpPr txBox="1">
            <a:spLocks/>
          </p:cNvSpPr>
          <p:nvPr/>
        </p:nvSpPr>
        <p:spPr>
          <a:xfrm>
            <a:off x="624687" y="2505075"/>
            <a:ext cx="6829661"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An agricultural enterprise offers social services as an additional entrepreneurial activity. </a:t>
            </a:r>
          </a:p>
          <a:p>
            <a:endParaRPr lang="en-AU" dirty="0"/>
          </a:p>
          <a:p>
            <a:r>
              <a:rPr lang="en-AU" dirty="0"/>
              <a:t>Comparable to activities in rural tourism or direct marketing, for example, the service offer is integrated into the agricultural enterprise as a "side business" without its own legal form. </a:t>
            </a:r>
          </a:p>
        </p:txBody>
      </p:sp>
      <p:graphicFrame>
        <p:nvGraphicFramePr>
          <p:cNvPr id="12" name="Diagramm 11">
            <a:extLst>
              <a:ext uri="{FF2B5EF4-FFF2-40B4-BE49-F238E27FC236}">
                <a16:creationId xmlns:a16="http://schemas.microsoft.com/office/drawing/2014/main" id="{DE701739-C68C-4B2A-821D-C665AB1FE5C6}"/>
              </a:ext>
            </a:extLst>
          </p:cNvPr>
          <p:cNvGraphicFramePr/>
          <p:nvPr>
            <p:extLst>
              <p:ext uri="{D42A27DB-BD31-4B8C-83A1-F6EECF244321}">
                <p14:modId xmlns:p14="http://schemas.microsoft.com/office/powerpoint/2010/main" val="772115262"/>
              </p:ext>
            </p:extLst>
          </p:nvPr>
        </p:nvGraphicFramePr>
        <p:xfrm>
          <a:off x="7267006" y="2505075"/>
          <a:ext cx="4344537" cy="329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8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7</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cs-CZ"/>
              <a:t>Název kapitoly</a:t>
            </a:r>
            <a:endParaRPr lang="en-GB" dirty="0"/>
          </a:p>
        </p:txBody>
      </p:sp>
      <p:sp>
        <p:nvSpPr>
          <p:cNvPr id="4" name="Inhaltsplatzhalter 3">
            <a:extLst>
              <a:ext uri="{FF2B5EF4-FFF2-40B4-BE49-F238E27FC236}">
                <a16:creationId xmlns:a16="http://schemas.microsoft.com/office/drawing/2014/main" id="{5AAF4378-A167-4FD2-AF99-C4D147389E41}"/>
              </a:ext>
            </a:extLst>
          </p:cNvPr>
          <p:cNvSpPr>
            <a:spLocks noGrp="1"/>
          </p:cNvSpPr>
          <p:nvPr>
            <p:ph idx="1"/>
          </p:nvPr>
        </p:nvSpPr>
        <p:spPr>
          <a:xfrm>
            <a:off x="-1" y="1638300"/>
            <a:ext cx="5804453" cy="4538663"/>
          </a:xfrm>
        </p:spPr>
        <p:txBody>
          <a:bodyPr/>
          <a:lstStyle/>
          <a:p>
            <a:r>
              <a:rPr lang="en-US" b="1" dirty="0"/>
              <a:t>Examples for the agricultural model</a:t>
            </a:r>
            <a:endParaRPr lang="cs-CZ" b="1" dirty="0"/>
          </a:p>
          <a:p>
            <a:endParaRPr lang="en-AU" dirty="0">
              <a:solidFill>
                <a:schemeClr val="tx1"/>
              </a:solidFill>
            </a:endParaRPr>
          </a:p>
          <a:p>
            <a:r>
              <a:rPr lang="en-AU" dirty="0">
                <a:solidFill>
                  <a:schemeClr val="tx1"/>
                </a:solidFill>
              </a:rPr>
              <a:t>Short-term support for groups, e.g. day trips for residents of retirement homes, groups from a sheltered workshop</a:t>
            </a:r>
            <a:endParaRPr lang="de-DE" dirty="0">
              <a:solidFill>
                <a:schemeClr val="tx1"/>
              </a:solidFill>
            </a:endParaRPr>
          </a:p>
          <a:p>
            <a:endParaRPr lang="de-DE" dirty="0"/>
          </a:p>
        </p:txBody>
      </p:sp>
      <p:sp>
        <p:nvSpPr>
          <p:cNvPr id="6" name="Nadpis 1">
            <a:extLst>
              <a:ext uri="{FF2B5EF4-FFF2-40B4-BE49-F238E27FC236}">
                <a16:creationId xmlns:a16="http://schemas.microsoft.com/office/drawing/2014/main" id="{1E07E53F-0D66-407C-9EBB-22AF2E52D370}"/>
              </a:ext>
            </a:extLst>
          </p:cNvPr>
          <p:cNvSpPr>
            <a:spLocks noGrp="1"/>
          </p:cNvSpPr>
          <p:nvPr>
            <p:ph type="title"/>
          </p:nvPr>
        </p:nvSpPr>
        <p:spPr>
          <a:xfrm>
            <a:off x="9525" y="681038"/>
            <a:ext cx="10506075" cy="804862"/>
          </a:xfrm>
        </p:spPr>
        <p:txBody>
          <a:bodyPr>
            <a:normAutofit/>
          </a:bodyPr>
          <a:lstStyle/>
          <a:p>
            <a:r>
              <a:rPr lang="de-DE" dirty="0"/>
              <a:t>Organisational Models</a:t>
            </a:r>
            <a:endParaRPr lang="cs-CZ" dirty="0"/>
          </a:p>
        </p:txBody>
      </p:sp>
      <p:pic>
        <p:nvPicPr>
          <p:cNvPr id="7" name="Grafik 6">
            <a:extLst>
              <a:ext uri="{FF2B5EF4-FFF2-40B4-BE49-F238E27FC236}">
                <a16:creationId xmlns:a16="http://schemas.microsoft.com/office/drawing/2014/main" id="{4B45F37E-86A3-46E8-A9F1-6F0C9A217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550" y="1638300"/>
            <a:ext cx="4897414" cy="2754796"/>
          </a:xfrm>
          <a:prstGeom prst="rect">
            <a:avLst/>
          </a:prstGeom>
        </p:spPr>
      </p:pic>
    </p:spTree>
    <p:extLst>
      <p:ext uri="{BB962C8B-B14F-4D97-AF65-F5344CB8AC3E}">
        <p14:creationId xmlns:p14="http://schemas.microsoft.com/office/powerpoint/2010/main" val="284588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8</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cs-CZ"/>
              <a:t>Název kapitoly</a:t>
            </a:r>
            <a:endParaRPr lang="en-GB" dirty="0"/>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en-US" dirty="0" err="1"/>
              <a:t>Organisational</a:t>
            </a:r>
            <a:r>
              <a:rPr lang="en-US" dirty="0"/>
              <a:t> Models</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0" y="1638300"/>
            <a:ext cx="11628783" cy="4538663"/>
          </a:xfrm>
        </p:spPr>
        <p:txBody>
          <a:bodyPr>
            <a:normAutofit/>
          </a:bodyPr>
          <a:lstStyle/>
          <a:p>
            <a:r>
              <a:rPr lang="en-AU" sz="2800" b="1" dirty="0">
                <a:ea typeface="Calibri" panose="020F0502020204030204" pitchFamily="34" charset="0"/>
                <a:cs typeface="Times New Roman" panose="02020603050405020304" pitchFamily="18" charset="0"/>
              </a:rPr>
              <a:t>The agricultural model accounts for only a small part of social farming. There are several reasons for this, such as:</a:t>
            </a:r>
            <a:endParaRPr lang="de-DE"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pPr marL="342900" indent="-342900">
              <a:buFont typeface="Arial" panose="020B0604020202020204" pitchFamily="34" charset="0"/>
              <a:buChar char="•"/>
            </a:pPr>
            <a:r>
              <a:rPr lang="en-AU" dirty="0">
                <a:solidFill>
                  <a:schemeClr val="tx1"/>
                </a:solidFill>
              </a:rPr>
              <a:t>Proof of minimum qualifications in the social sector,</a:t>
            </a:r>
            <a:endParaRPr lang="de-DE" dirty="0">
              <a:solidFill>
                <a:schemeClr val="tx1"/>
              </a:solidFill>
            </a:endParaRPr>
          </a:p>
          <a:p>
            <a:pPr marL="342900" indent="-342900">
              <a:buFont typeface="Arial" panose="020B0604020202020204" pitchFamily="34" charset="0"/>
              <a:buChar char="•"/>
            </a:pPr>
            <a:r>
              <a:rPr lang="en-AU" dirty="0">
                <a:solidFill>
                  <a:schemeClr val="tx1"/>
                </a:solidFill>
              </a:rPr>
              <a:t>Professional management to avoid competition between agriculture and social services,</a:t>
            </a:r>
            <a:endParaRPr lang="de-DE" dirty="0">
              <a:solidFill>
                <a:schemeClr val="tx1"/>
              </a:solidFill>
            </a:endParaRPr>
          </a:p>
          <a:p>
            <a:pPr marL="342900" indent="-342900">
              <a:buFont typeface="Arial" panose="020B0604020202020204" pitchFamily="34" charset="0"/>
              <a:buChar char="•"/>
            </a:pPr>
            <a:r>
              <a:rPr lang="en-AU" dirty="0">
                <a:solidFill>
                  <a:schemeClr val="tx1"/>
                </a:solidFill>
              </a:rPr>
              <a:t>More frequently changing clients and target groups, usually no continuous workload,</a:t>
            </a:r>
            <a:endParaRPr lang="de-DE" dirty="0">
              <a:solidFill>
                <a:schemeClr val="tx1"/>
              </a:solidFill>
            </a:endParaRPr>
          </a:p>
          <a:p>
            <a:pPr marL="342900" indent="-342900">
              <a:buFont typeface="Arial" panose="020B0604020202020204" pitchFamily="34" charset="0"/>
              <a:buChar char="•"/>
            </a:pPr>
            <a:r>
              <a:rPr lang="en-AU" dirty="0">
                <a:solidFill>
                  <a:schemeClr val="tx1"/>
                </a:solidFill>
              </a:rPr>
              <a:t>High degree of personal flexibility required,</a:t>
            </a:r>
            <a:endParaRPr lang="de-DE" dirty="0">
              <a:solidFill>
                <a:schemeClr val="tx1"/>
              </a:solidFill>
            </a:endParaRPr>
          </a:p>
          <a:p>
            <a:pPr marL="342900" indent="-342900">
              <a:buFont typeface="Arial" panose="020B0604020202020204" pitchFamily="34" charset="0"/>
              <a:buChar char="•"/>
            </a:pPr>
            <a:r>
              <a:rPr lang="en-AU" dirty="0">
                <a:solidFill>
                  <a:schemeClr val="tx1"/>
                </a:solidFill>
              </a:rPr>
              <a:t>No fixed cooperation with a social service provider, therefore high administrative effort.</a:t>
            </a:r>
            <a:endParaRPr lang="de-DE" dirty="0">
              <a:solidFill>
                <a:schemeClr val="tx1"/>
              </a:solidFill>
            </a:endParaRPr>
          </a:p>
          <a:p>
            <a:endParaRPr lang="de-DE" dirty="0"/>
          </a:p>
        </p:txBody>
      </p:sp>
    </p:spTree>
    <p:extLst>
      <p:ext uri="{BB962C8B-B14F-4D97-AF65-F5344CB8AC3E}">
        <p14:creationId xmlns:p14="http://schemas.microsoft.com/office/powerpoint/2010/main" val="388389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9</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cs-CZ"/>
              <a:t>Název kapitoly</a:t>
            </a:r>
            <a:endParaRPr lang="en-GB" dirty="0"/>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en-US" dirty="0" err="1"/>
              <a:t>Organisational</a:t>
            </a:r>
            <a:r>
              <a:rPr lang="en-US" dirty="0"/>
              <a:t> Models</a:t>
            </a:r>
            <a:endParaRPr lang="de-DE" dirty="0"/>
          </a:p>
        </p:txBody>
      </p:sp>
      <p:sp>
        <p:nvSpPr>
          <p:cNvPr id="7" name="Zástupný obsah 3">
            <a:extLst>
              <a:ext uri="{FF2B5EF4-FFF2-40B4-BE49-F238E27FC236}">
                <a16:creationId xmlns:a16="http://schemas.microsoft.com/office/drawing/2014/main" id="{F99CD065-D1CD-40A4-8E56-C5F9946D68BB}"/>
              </a:ext>
            </a:extLst>
          </p:cNvPr>
          <p:cNvSpPr>
            <a:spLocks noGrp="1"/>
          </p:cNvSpPr>
          <p:nvPr>
            <p:ph idx="1"/>
          </p:nvPr>
        </p:nvSpPr>
        <p:spPr>
          <a:xfrm>
            <a:off x="0" y="1638300"/>
            <a:ext cx="5188226" cy="4538663"/>
          </a:xfrm>
        </p:spPr>
        <p:txBody>
          <a:bodyPr>
            <a:normAutofit/>
          </a:bodyPr>
          <a:lstStyle/>
          <a:p>
            <a:r>
              <a:rPr lang="en-AU" b="1" dirty="0"/>
              <a:t>Social Model</a:t>
            </a:r>
          </a:p>
          <a:p>
            <a:endParaRPr lang="en-AU" dirty="0">
              <a:solidFill>
                <a:schemeClr val="tx1"/>
              </a:solidFill>
            </a:endParaRPr>
          </a:p>
          <a:p>
            <a:r>
              <a:rPr lang="en-AU" dirty="0">
                <a:solidFill>
                  <a:schemeClr val="tx1"/>
                </a:solidFill>
              </a:rPr>
              <a:t>The starting point is professional providers in the care, nursing or therapy sector who, as independent entrepreneurs, want to combine their services with the advantages of an agricultural environment. </a:t>
            </a:r>
          </a:p>
        </p:txBody>
      </p:sp>
      <p:grpSp>
        <p:nvGrpSpPr>
          <p:cNvPr id="8" name="Gruppieren 7">
            <a:extLst>
              <a:ext uri="{FF2B5EF4-FFF2-40B4-BE49-F238E27FC236}">
                <a16:creationId xmlns:a16="http://schemas.microsoft.com/office/drawing/2014/main" id="{97E365B1-7E38-4491-862B-A3786A8F8ED8}"/>
              </a:ext>
            </a:extLst>
          </p:cNvPr>
          <p:cNvGrpSpPr/>
          <p:nvPr/>
        </p:nvGrpSpPr>
        <p:grpSpPr>
          <a:xfrm>
            <a:off x="6939503" y="1638300"/>
            <a:ext cx="3642360" cy="3642360"/>
            <a:chOff x="0" y="183514"/>
            <a:chExt cx="3642360" cy="3642360"/>
          </a:xfrm>
          <a:scene3d>
            <a:camera prst="orthographicFront"/>
            <a:lightRig rig="flat" dir="t"/>
          </a:scene3d>
        </p:grpSpPr>
        <p:sp>
          <p:nvSpPr>
            <p:cNvPr id="9" name="Ellipse 8">
              <a:extLst>
                <a:ext uri="{FF2B5EF4-FFF2-40B4-BE49-F238E27FC236}">
                  <a16:creationId xmlns:a16="http://schemas.microsoft.com/office/drawing/2014/main" id="{C0338579-6662-4B04-9302-1196DC910704}"/>
                </a:ext>
              </a:extLst>
            </p:cNvPr>
            <p:cNvSpPr/>
            <p:nvPr/>
          </p:nvSpPr>
          <p:spPr>
            <a:xfrm>
              <a:off x="0" y="183514"/>
              <a:ext cx="3642360" cy="3642360"/>
            </a:xfrm>
            <a:prstGeom prst="ellipse">
              <a:avLst/>
            </a:prstGeom>
            <a:solidFill>
              <a:schemeClr val="accent6"/>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Ellipse 4">
              <a:extLst>
                <a:ext uri="{FF2B5EF4-FFF2-40B4-BE49-F238E27FC236}">
                  <a16:creationId xmlns:a16="http://schemas.microsoft.com/office/drawing/2014/main" id="{A01EA3E7-2D03-4064-95D6-4F8E39B5460C}"/>
                </a:ext>
              </a:extLst>
            </p:cNvPr>
            <p:cNvSpPr txBox="1"/>
            <p:nvPr/>
          </p:nvSpPr>
          <p:spPr>
            <a:xfrm>
              <a:off x="865060" y="456692"/>
              <a:ext cx="1912239" cy="6192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DE" sz="2100" kern="1200" dirty="0" err="1"/>
                <a:t>Social</a:t>
              </a:r>
              <a:r>
                <a:rPr lang="de-DE" sz="2100" kern="1200" dirty="0"/>
                <a:t> Services</a:t>
              </a:r>
            </a:p>
          </p:txBody>
        </p:sp>
      </p:grpSp>
      <p:grpSp>
        <p:nvGrpSpPr>
          <p:cNvPr id="11" name="Gruppieren 10">
            <a:extLst>
              <a:ext uri="{FF2B5EF4-FFF2-40B4-BE49-F238E27FC236}">
                <a16:creationId xmlns:a16="http://schemas.microsoft.com/office/drawing/2014/main" id="{B35D6474-ADEF-4AF2-88B6-2BEEA90194B9}"/>
              </a:ext>
            </a:extLst>
          </p:cNvPr>
          <p:cNvGrpSpPr/>
          <p:nvPr/>
        </p:nvGrpSpPr>
        <p:grpSpPr>
          <a:xfrm>
            <a:off x="8064081" y="3236066"/>
            <a:ext cx="1393202" cy="1343129"/>
            <a:chOff x="1500606" y="1727834"/>
            <a:chExt cx="1393202" cy="1343129"/>
          </a:xfrm>
          <a:scene3d>
            <a:camera prst="orthographicFront"/>
            <a:lightRig rig="flat" dir="t"/>
          </a:scene3d>
        </p:grpSpPr>
        <p:sp>
          <p:nvSpPr>
            <p:cNvPr id="12" name="Ellipse 11">
              <a:extLst>
                <a:ext uri="{FF2B5EF4-FFF2-40B4-BE49-F238E27FC236}">
                  <a16:creationId xmlns:a16="http://schemas.microsoft.com/office/drawing/2014/main" id="{5E71AA67-EE37-4960-8994-446875DFFD2E}"/>
                </a:ext>
              </a:extLst>
            </p:cNvPr>
            <p:cNvSpPr/>
            <p:nvPr/>
          </p:nvSpPr>
          <p:spPr>
            <a:xfrm flipH="1">
              <a:off x="1500606" y="1727834"/>
              <a:ext cx="1393202" cy="1343129"/>
            </a:xfrm>
            <a:prstGeom prst="ellipse">
              <a:avLst/>
            </a:prstGeom>
            <a:solidFill>
              <a:schemeClr val="accent2"/>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3" name="Ellipse 4">
              <a:extLst>
                <a:ext uri="{FF2B5EF4-FFF2-40B4-BE49-F238E27FC236}">
                  <a16:creationId xmlns:a16="http://schemas.microsoft.com/office/drawing/2014/main" id="{9F83807C-1F87-4644-95D4-8EE8B7AB1153}"/>
                </a:ext>
              </a:extLst>
            </p:cNvPr>
            <p:cNvSpPr txBox="1"/>
            <p:nvPr/>
          </p:nvSpPr>
          <p:spPr>
            <a:xfrm>
              <a:off x="1704636" y="2063617"/>
              <a:ext cx="985143" cy="6715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DE" sz="2100" kern="1200" dirty="0"/>
                <a:t>Farm</a:t>
              </a:r>
            </a:p>
          </p:txBody>
        </p:sp>
      </p:grpSp>
    </p:spTree>
    <p:extLst>
      <p:ext uri="{BB962C8B-B14F-4D97-AF65-F5344CB8AC3E}">
        <p14:creationId xmlns:p14="http://schemas.microsoft.com/office/powerpoint/2010/main" val="1449656649"/>
      </p:ext>
    </p:extLst>
  </p:cSld>
  <p:clrMapOvr>
    <a:masterClrMapping/>
  </p:clrMapOvr>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ofarteam_16_9.potx" id="{3BE65D20-E9C9-4606-AFF3-F512A798586D}" vid="{711E73C8-D4DF-4EBD-A60C-0B91FE2367DC}"/>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Powerpoint_sofarteam_16_9 (1)</Template>
  <TotalTime>0</TotalTime>
  <Words>3281</Words>
  <Application>Microsoft Office PowerPoint</Application>
  <PresentationFormat>Breitbild</PresentationFormat>
  <Paragraphs>299</Paragraphs>
  <Slides>32</Slides>
  <Notes>28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vt:lpstr>
      <vt:lpstr>Calibri</vt:lpstr>
      <vt:lpstr>Calibri Light</vt:lpstr>
      <vt:lpstr>Motiv Office</vt:lpstr>
      <vt:lpstr>Requirements</vt:lpstr>
      <vt:lpstr>Content Overview</vt:lpstr>
      <vt:lpstr>PowerPoint-Präsentation</vt:lpstr>
      <vt:lpstr>Motivation</vt:lpstr>
      <vt:lpstr>PowerPoint-Präsentation</vt:lpstr>
      <vt:lpstr>Organisational Models</vt:lpstr>
      <vt:lpstr>Organisational Models</vt:lpstr>
      <vt:lpstr>Organisational Models</vt:lpstr>
      <vt:lpstr>Organisational Models</vt:lpstr>
      <vt:lpstr>Organisational Models</vt:lpstr>
      <vt:lpstr>Organisational Models</vt:lpstr>
      <vt:lpstr>Organisational Models</vt:lpstr>
      <vt:lpstr>PowerPoint-Präsentation</vt:lpstr>
      <vt:lpstr>Education</vt:lpstr>
      <vt:lpstr>PowerPoint-Präsentation</vt:lpstr>
      <vt:lpstr>Social SKills</vt:lpstr>
      <vt:lpstr>Social SKills</vt:lpstr>
      <vt:lpstr>Social SKills</vt:lpstr>
      <vt:lpstr>Social SKills</vt:lpstr>
      <vt:lpstr>Social SKills</vt:lpstr>
      <vt:lpstr>Social SKills</vt:lpstr>
      <vt:lpstr>PowerPoint-Präsentation</vt:lpstr>
      <vt:lpstr>Farm Environment</vt:lpstr>
      <vt:lpstr>Working, hygienic and safety measures</vt:lpstr>
      <vt:lpstr>Work Management</vt:lpstr>
      <vt:lpstr>PowerPoint-Präsentation</vt:lpstr>
      <vt:lpstr>Example: P. in Recovery from Addiction</vt:lpstr>
      <vt:lpstr>Example: P. in Recovery from Addiction</vt:lpstr>
      <vt:lpstr>PowerPoint-Präsentation</vt:lpstr>
      <vt:lpstr>Assignment: The Elderly</vt:lpstr>
      <vt:lpstr>thank you for your attention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Farming in the Making: Requirements</dc:title>
  <dc:creator>Essich, Lisa</dc:creator>
  <cp:lastModifiedBy>Michael Harth</cp:lastModifiedBy>
  <cp:revision>8</cp:revision>
  <cp:lastPrinted>2019-04-08T12:55:43Z</cp:lastPrinted>
  <dcterms:created xsi:type="dcterms:W3CDTF">2023-02-28T14:52:48Z</dcterms:created>
  <dcterms:modified xsi:type="dcterms:W3CDTF">2023-07-07T13:33:25Z</dcterms:modified>
</cp:coreProperties>
</file>