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67" r:id="rId3"/>
    <p:sldId id="280" r:id="rId4"/>
    <p:sldId id="279" r:id="rId5"/>
    <p:sldId id="284" r:id="rId6"/>
    <p:sldId id="262" r:id="rId7"/>
    <p:sldId id="285" r:id="rId8"/>
    <p:sldId id="281" r:id="rId9"/>
    <p:sldId id="263" r:id="rId10"/>
    <p:sldId id="264" r:id="rId11"/>
    <p:sldId id="265" r:id="rId12"/>
    <p:sldId id="266" r:id="rId13"/>
    <p:sldId id="286" r:id="rId14"/>
    <p:sldId id="268" r:id="rId15"/>
    <p:sldId id="269" r:id="rId16"/>
    <p:sldId id="270" r:id="rId17"/>
    <p:sldId id="278" r:id="rId18"/>
    <p:sldId id="271" r:id="rId19"/>
    <p:sldId id="272" r:id="rId20"/>
    <p:sldId id="273" r:id="rId21"/>
    <p:sldId id="274" r:id="rId22"/>
    <p:sldId id="259" r:id="rId23"/>
    <p:sldId id="260" r:id="rId24"/>
    <p:sldId id="261" r:id="rId25"/>
    <p:sldId id="287" r:id="rId26"/>
    <p:sldId id="282" r:id="rId27"/>
    <p:sldId id="275" r:id="rId28"/>
    <p:sldId id="276" r:id="rId29"/>
    <p:sldId id="27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86831" autoAdjust="0"/>
  </p:normalViewPr>
  <p:slideViewPr>
    <p:cSldViewPr snapToGrid="0" showGuides="1">
      <p:cViewPr varScale="1">
        <p:scale>
          <a:sx n="75" d="100"/>
          <a:sy n="75" d="100"/>
        </p:scale>
        <p:origin x="78" y="618"/>
      </p:cViewPr>
      <p:guideLst>
        <p:guide orient="horz" pos="2160"/>
        <p:guide pos="2880"/>
      </p:guideLst>
    </p:cSldViewPr>
  </p:slideViewPr>
  <p:notesTextViewPr>
    <p:cViewPr>
      <p:scale>
        <a:sx n="1" d="1"/>
        <a:sy n="1" d="1"/>
      </p:scale>
      <p:origin x="0" y="0"/>
    </p:cViewPr>
  </p:notesTextViewPr>
  <p:notesViewPr>
    <p:cSldViewPr snapToGrid="0" showGuides="1">
      <p:cViewPr varScale="1">
        <p:scale>
          <a:sx n="83" d="100"/>
          <a:sy n="83" d="100"/>
        </p:scale>
        <p:origin x="363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pPr/>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pPr/>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pPr/>
              <a:t>07/07/2023</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pPr/>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Biodiversity" TargetMode="External"/><Relationship Id="rId13" Type="http://schemas.openxmlformats.org/officeDocument/2006/relationships/hyperlink" Target="https://en.wikipedia.org/wiki/Unified_neutral_theory_of_biodiversity" TargetMode="External"/><Relationship Id="rId18" Type="http://schemas.openxmlformats.org/officeDocument/2006/relationships/hyperlink" Target="https://en.wikipedia.org/wiki/E._O._Wilson" TargetMode="External"/><Relationship Id="rId3" Type="http://schemas.openxmlformats.org/officeDocument/2006/relationships/hyperlink" Target="https://en.wikipedia.org/wiki/Biologist" TargetMode="External"/><Relationship Id="rId7" Type="http://schemas.openxmlformats.org/officeDocument/2006/relationships/hyperlink" Target="https://en.wikipedia.org/wiki/Sociobiology" TargetMode="External"/><Relationship Id="rId12" Type="http://schemas.openxmlformats.org/officeDocument/2006/relationships/hyperlink" Target="https://en.wikipedia.org/wiki/Robert_MacArthur" TargetMode="External"/><Relationship Id="rId17" Type="http://schemas.openxmlformats.org/officeDocument/2006/relationships/hyperlink" Target="https://en.wikipedia.org/wiki/Duke_University" TargetMode="External"/><Relationship Id="rId2" Type="http://schemas.openxmlformats.org/officeDocument/2006/relationships/slide" Target="../slides/slide16.xml"/><Relationship Id="rId16" Type="http://schemas.openxmlformats.org/officeDocument/2006/relationships/hyperlink" Target="https://en.wikipedia.org/wiki/Harvard_University" TargetMode="External"/><Relationship Id="rId1" Type="http://schemas.openxmlformats.org/officeDocument/2006/relationships/notesMaster" Target="../notesMasters/notesMaster1.xml"/><Relationship Id="rId6" Type="http://schemas.openxmlformats.org/officeDocument/2006/relationships/hyperlink" Target="https://en.wikipedia.org/wiki/Ant" TargetMode="External"/><Relationship Id="rId11" Type="http://schemas.openxmlformats.org/officeDocument/2006/relationships/hyperlink" Target="https://en.wikipedia.org/wiki/Island_biogeography" TargetMode="External"/><Relationship Id="rId5" Type="http://schemas.openxmlformats.org/officeDocument/2006/relationships/hyperlink" Target="https://en.wikipedia.org/wiki/Myrmecology" TargetMode="External"/><Relationship Id="rId15" Type="http://schemas.openxmlformats.org/officeDocument/2006/relationships/hyperlink" Target="https://en.wikipedia.org/wiki/Joseph_Pellegrino_University_Professor" TargetMode="External"/><Relationship Id="rId10" Type="http://schemas.openxmlformats.org/officeDocument/2006/relationships/hyperlink" Target="https://en.wikipedia.org/wiki/Deism" TargetMode="External"/><Relationship Id="rId19" Type="http://schemas.openxmlformats.org/officeDocument/2006/relationships/hyperlink" Target="https://en.wikipedia.org/wiki/Committee_for_Skeptical_Inquiry" TargetMode="External"/><Relationship Id="rId4" Type="http://schemas.openxmlformats.org/officeDocument/2006/relationships/hyperlink" Target="https://en.wikipedia.org/wiki/Naturalist" TargetMode="External"/><Relationship Id="rId9" Type="http://schemas.openxmlformats.org/officeDocument/2006/relationships/hyperlink" Target="https://en.wikipedia.org/wiki/Secular_humanism" TargetMode="External"/><Relationship Id="rId14" Type="http://schemas.openxmlformats.org/officeDocument/2006/relationships/hyperlink" Target="https://en.wikipedia.org/wiki/Stephen_P._Hubbel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sychology.fandom.com/wiki/Environmental_psychology"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psychology.fandom.com/wiki/Rachel_and_Stephen_Kaplan" TargetMode="External"/><Relationship Id="rId5" Type="http://schemas.openxmlformats.org/officeDocument/2006/relationships/hyperlink" Target="https://psychology.fandom.com/wiki/Attention_Restoration_Theory" TargetMode="External"/><Relationship Id="rId4" Type="http://schemas.openxmlformats.org/officeDocument/2006/relationships/hyperlink" Target="https://psychology.fandom.com/wiki/University_of_Michig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Psychologist"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Psychology" TargetMode="External"/><Relationship Id="rId5" Type="http://schemas.openxmlformats.org/officeDocument/2006/relationships/hyperlink" Target="https://en.wikipedia.org/wiki/Person-centered_psychotherapy" TargetMode="External"/><Relationship Id="rId4" Type="http://schemas.openxmlformats.org/officeDocument/2006/relationships/hyperlink" Target="https://en.wikipedia.org/wiki/Humanistic_psycholog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dirty="0"/>
              <a:t>Roger Ulrich, </a:t>
            </a:r>
            <a:r>
              <a:rPr lang="cs-CZ" dirty="0" err="1"/>
              <a:t>Emeritus</a:t>
            </a:r>
            <a:r>
              <a:rPr lang="cs-CZ" dirty="0"/>
              <a:t> </a:t>
            </a:r>
            <a:r>
              <a:rPr lang="cs-CZ" dirty="0" err="1"/>
              <a:t>Professor</a:t>
            </a:r>
            <a:r>
              <a:rPr lang="cs-CZ" dirty="0"/>
              <a:t>, </a:t>
            </a:r>
            <a:r>
              <a:rPr lang="cs-CZ" dirty="0" err="1"/>
              <a:t>College</a:t>
            </a:r>
            <a:r>
              <a:rPr lang="cs-CZ" dirty="0"/>
              <a:t> </a:t>
            </a:r>
            <a:r>
              <a:rPr lang="cs-CZ" dirty="0" err="1"/>
              <a:t>of</a:t>
            </a:r>
            <a:r>
              <a:rPr lang="cs-CZ" dirty="0"/>
              <a:t> </a:t>
            </a:r>
            <a:r>
              <a:rPr lang="cs-CZ" dirty="0" err="1"/>
              <a:t>Architecture</a:t>
            </a:r>
            <a:r>
              <a:rPr lang="cs-CZ" dirty="0"/>
              <a:t> </a:t>
            </a:r>
            <a:r>
              <a:rPr lang="cs-CZ" dirty="0" err="1"/>
              <a:t>at</a:t>
            </a:r>
            <a:r>
              <a:rPr lang="cs-CZ" dirty="0"/>
              <a:t> Texas A </a:t>
            </a:r>
            <a:r>
              <a:rPr lang="cs-CZ" dirty="0" err="1"/>
              <a:t>a</a:t>
            </a:r>
            <a:r>
              <a:rPr lang="cs-CZ" dirty="0"/>
              <a:t> M University and </a:t>
            </a:r>
            <a:r>
              <a:rPr lang="cs-CZ" dirty="0" err="1"/>
              <a:t>visiting</a:t>
            </a:r>
            <a:r>
              <a:rPr lang="cs-CZ" dirty="0"/>
              <a:t> </a:t>
            </a:r>
            <a:r>
              <a:rPr lang="cs-CZ" dirty="0" err="1"/>
              <a:t>Professor</a:t>
            </a:r>
            <a:r>
              <a:rPr lang="cs-CZ" dirty="0"/>
              <a:t> </a:t>
            </a:r>
            <a:r>
              <a:rPr lang="cs-CZ" dirty="0" err="1"/>
              <a:t>of</a:t>
            </a:r>
            <a:r>
              <a:rPr lang="cs-CZ" dirty="0"/>
              <a:t> </a:t>
            </a:r>
            <a:r>
              <a:rPr lang="cs-CZ" dirty="0" err="1"/>
              <a:t>Architecture</a:t>
            </a:r>
            <a:r>
              <a:rPr lang="cs-CZ" dirty="0"/>
              <a:t> </a:t>
            </a:r>
            <a:r>
              <a:rPr lang="cs-CZ" dirty="0" err="1"/>
              <a:t>at</a:t>
            </a:r>
            <a:r>
              <a:rPr lang="cs-CZ" dirty="0"/>
              <a:t> </a:t>
            </a:r>
            <a:r>
              <a:rPr lang="cs-CZ" dirty="0" err="1"/>
              <a:t>Chalmers</a:t>
            </a:r>
            <a:r>
              <a:rPr lang="cs-CZ" dirty="0"/>
              <a:t> University </a:t>
            </a:r>
            <a:r>
              <a:rPr lang="cs-CZ" dirty="0" err="1"/>
              <a:t>of</a:t>
            </a:r>
            <a:r>
              <a:rPr lang="cs-CZ" dirty="0"/>
              <a:t> Technology in </a:t>
            </a:r>
            <a:r>
              <a:rPr lang="cs-CZ" dirty="0" err="1"/>
              <a:t>Sweden</a:t>
            </a:r>
            <a:r>
              <a:rPr lang="cs-CZ" dirty="0"/>
              <a:t>.</a:t>
            </a:r>
            <a:endParaRPr dirty="0"/>
          </a:p>
        </p:txBody>
      </p:sp>
      <p:sp>
        <p:nvSpPr>
          <p:cNvPr id="197" name="Google Shape;1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pPr marL="0" lvl="0" indent="0" algn="r" rtl="0">
                <a:spcBef>
                  <a:spcPts val="0"/>
                </a:spcBef>
                <a:spcAft>
                  <a:spcPts val="0"/>
                </a:spcAft>
                <a:buNone/>
              </a:pPr>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cs-CZ" sz="1050" b="0" dirty="0">
                <a:solidFill>
                  <a:srgbClr val="202122"/>
                </a:solidFill>
                <a:highlight>
                  <a:srgbClr val="FFFFFF"/>
                </a:highlight>
                <a:latin typeface="Arial"/>
                <a:ea typeface="Arial"/>
                <a:cs typeface="Arial"/>
                <a:sym typeface="Arial"/>
              </a:rPr>
              <a:t>Edward </a:t>
            </a:r>
            <a:r>
              <a:rPr lang="cs-CZ" sz="1050" b="0" dirty="0" err="1">
                <a:solidFill>
                  <a:srgbClr val="202122"/>
                </a:solidFill>
                <a:highlight>
                  <a:srgbClr val="FFFFFF"/>
                </a:highlight>
                <a:latin typeface="Arial"/>
                <a:ea typeface="Arial"/>
                <a:cs typeface="Arial"/>
                <a:sym typeface="Arial"/>
              </a:rPr>
              <a:t>Osborne</a:t>
            </a:r>
            <a:r>
              <a:rPr lang="cs-CZ" sz="1050" b="0" dirty="0">
                <a:solidFill>
                  <a:srgbClr val="202122"/>
                </a:solidFill>
                <a:highlight>
                  <a:srgbClr val="FFFFFF"/>
                </a:highlight>
                <a:latin typeface="Arial"/>
                <a:ea typeface="Arial"/>
                <a:cs typeface="Arial"/>
                <a:sym typeface="Arial"/>
              </a:rPr>
              <a:t> Wilson </a:t>
            </a:r>
            <a:r>
              <a:rPr lang="cs-CZ" sz="1050" dirty="0">
                <a:solidFill>
                  <a:srgbClr val="202122"/>
                </a:solidFill>
                <a:highlight>
                  <a:srgbClr val="FFFFFF"/>
                </a:highlight>
                <a:latin typeface="Arial"/>
                <a:ea typeface="Arial"/>
                <a:cs typeface="Arial"/>
                <a:sym typeface="Arial"/>
              </a:rPr>
              <a:t>(June 10, 1929 – </a:t>
            </a:r>
            <a:r>
              <a:rPr lang="cs-CZ" sz="1050" dirty="0" err="1">
                <a:solidFill>
                  <a:srgbClr val="202122"/>
                </a:solidFill>
                <a:highlight>
                  <a:srgbClr val="FFFFFF"/>
                </a:highlight>
                <a:latin typeface="Arial"/>
                <a:ea typeface="Arial"/>
                <a:cs typeface="Arial"/>
                <a:sym typeface="Arial"/>
              </a:rPr>
              <a:t>December</a:t>
            </a:r>
            <a:r>
              <a:rPr lang="cs-CZ" sz="1050" dirty="0">
                <a:solidFill>
                  <a:srgbClr val="202122"/>
                </a:solidFill>
                <a:highlight>
                  <a:srgbClr val="FFFFFF"/>
                </a:highlight>
                <a:latin typeface="Arial"/>
                <a:ea typeface="Arial"/>
                <a:cs typeface="Arial"/>
                <a:sym typeface="Arial"/>
              </a:rPr>
              <a:t> 26, 2021) </a:t>
            </a:r>
            <a:r>
              <a:rPr lang="cs-CZ" sz="1050" dirty="0" err="1">
                <a:solidFill>
                  <a:srgbClr val="202122"/>
                </a:solidFill>
                <a:highlight>
                  <a:srgbClr val="FFFFFF"/>
                </a:highlight>
                <a:latin typeface="Arial"/>
                <a:ea typeface="Arial"/>
                <a:cs typeface="Arial"/>
                <a:sym typeface="Arial"/>
              </a:rPr>
              <a:t>was</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an</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American</a:t>
            </a:r>
            <a:r>
              <a:rPr lang="cs-CZ" sz="1050" dirty="0">
                <a:solidFill>
                  <a:srgbClr val="202122"/>
                </a:solidFill>
                <a:highlight>
                  <a:srgbClr val="FFFFFF"/>
                </a:highlight>
                <a:latin typeface="Arial"/>
                <a:ea typeface="Arial"/>
                <a:cs typeface="Arial"/>
                <a:sym typeface="Arial"/>
              </a:rPr>
              <a:t> </a:t>
            </a:r>
            <a:r>
              <a:rPr lang="cs-CZ" sz="1050" dirty="0" err="1">
                <a:solidFill>
                  <a:srgbClr val="0645AD"/>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biologist</a:t>
            </a:r>
            <a:r>
              <a:rPr lang="cs-CZ" sz="1050" dirty="0">
                <a:solidFill>
                  <a:srgbClr val="202122"/>
                </a:solidFill>
                <a:highlight>
                  <a:srgbClr val="FFFFFF"/>
                </a:highlight>
                <a:latin typeface="Arial"/>
                <a:ea typeface="Arial"/>
                <a:cs typeface="Arial"/>
                <a:sym typeface="Arial"/>
              </a:rPr>
              <a:t>, </a:t>
            </a:r>
            <a:r>
              <a:rPr lang="cs-CZ" sz="1050" dirty="0" err="1">
                <a:solidFill>
                  <a:srgbClr val="0645AD"/>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naturalist</a:t>
            </a:r>
            <a:r>
              <a:rPr lang="cs-CZ" sz="1050" dirty="0">
                <a:solidFill>
                  <a:srgbClr val="202122"/>
                </a:solidFill>
                <a:highlight>
                  <a:srgbClr val="FFFFFF"/>
                </a:highlight>
                <a:latin typeface="Arial"/>
                <a:ea typeface="Arial"/>
                <a:cs typeface="Arial"/>
                <a:sym typeface="Arial"/>
              </a:rPr>
              <a:t>, and </a:t>
            </a:r>
            <a:r>
              <a:rPr lang="cs-CZ" sz="1050" dirty="0" err="1">
                <a:solidFill>
                  <a:srgbClr val="202122"/>
                </a:solidFill>
                <a:highlight>
                  <a:srgbClr val="FFFFFF"/>
                </a:highlight>
                <a:latin typeface="Arial"/>
                <a:ea typeface="Arial"/>
                <a:cs typeface="Arial"/>
                <a:sym typeface="Arial"/>
              </a:rPr>
              <a:t>writer</a:t>
            </a:r>
            <a:r>
              <a:rPr lang="cs-CZ" sz="1050" dirty="0">
                <a:solidFill>
                  <a:srgbClr val="202122"/>
                </a:solidFill>
                <a:highlight>
                  <a:srgbClr val="FFFFFF"/>
                </a:highlight>
                <a:latin typeface="Arial"/>
                <a:ea typeface="Arial"/>
                <a:cs typeface="Arial"/>
                <a:sym typeface="Arial"/>
              </a:rPr>
              <a:t>. His </a:t>
            </a:r>
            <a:r>
              <a:rPr lang="cs-CZ" sz="1050" dirty="0" err="1">
                <a:solidFill>
                  <a:srgbClr val="202122"/>
                </a:solidFill>
                <a:highlight>
                  <a:srgbClr val="FFFFFF"/>
                </a:highlight>
                <a:latin typeface="Arial"/>
                <a:ea typeface="Arial"/>
                <a:cs typeface="Arial"/>
                <a:sym typeface="Arial"/>
              </a:rPr>
              <a:t>specialty</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was</a:t>
            </a:r>
            <a:r>
              <a:rPr lang="cs-CZ" sz="1050" dirty="0">
                <a:solidFill>
                  <a:srgbClr val="202122"/>
                </a:solidFill>
                <a:highlight>
                  <a:srgbClr val="FFFFFF"/>
                </a:highlight>
                <a:latin typeface="Arial"/>
                <a:ea typeface="Arial"/>
                <a:cs typeface="Arial"/>
                <a:sym typeface="Arial"/>
              </a:rPr>
              <a:t> </a:t>
            </a:r>
            <a:r>
              <a:rPr lang="cs-CZ" sz="1050" dirty="0" err="1">
                <a:solidFill>
                  <a:srgbClr val="0645AD"/>
                </a:solidFill>
                <a:highlight>
                  <a:srgbClr val="FFFFFF"/>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myrmecology</a:t>
            </a:r>
            <a:r>
              <a:rPr lang="cs-CZ" sz="1050" dirty="0">
                <a:solidFill>
                  <a:srgbClr val="202122"/>
                </a:solidFill>
                <a:highlight>
                  <a:srgbClr val="FFFFFF"/>
                </a:highlight>
                <a:latin typeface="Arial"/>
                <a:ea typeface="Arial"/>
                <a:cs typeface="Arial"/>
                <a:sym typeface="Arial"/>
              </a:rPr>
              <a:t>, the study </a:t>
            </a:r>
            <a:r>
              <a:rPr lang="cs-CZ" sz="1050" dirty="0" err="1">
                <a:solidFill>
                  <a:srgbClr val="202122"/>
                </a:solidFill>
                <a:highlight>
                  <a:srgbClr val="FFFFFF"/>
                </a:highlight>
                <a:latin typeface="Arial"/>
                <a:ea typeface="Arial"/>
                <a:cs typeface="Arial"/>
                <a:sym typeface="Arial"/>
              </a:rPr>
              <a:t>of</a:t>
            </a:r>
            <a:r>
              <a:rPr lang="cs-CZ" sz="1050" dirty="0">
                <a:solidFill>
                  <a:srgbClr val="202122"/>
                </a:solidFill>
                <a:highlight>
                  <a:srgbClr val="FFFFFF"/>
                </a:highlight>
                <a:latin typeface="Arial"/>
                <a:ea typeface="Arial"/>
                <a:cs typeface="Arial"/>
                <a:sym typeface="Arial"/>
              </a:rPr>
              <a:t> </a:t>
            </a:r>
            <a:r>
              <a:rPr lang="cs-CZ" sz="1050" dirty="0" err="1">
                <a:solidFill>
                  <a:srgbClr val="0645AD"/>
                </a:solidFill>
                <a:highlight>
                  <a:srgbClr val="FFFFFF"/>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ants</a:t>
            </a:r>
            <a:r>
              <a:rPr lang="cs-CZ" sz="1050" dirty="0">
                <a:solidFill>
                  <a:srgbClr val="202122"/>
                </a:solidFill>
                <a:highlight>
                  <a:srgbClr val="FFFFFF"/>
                </a:highlight>
                <a:latin typeface="Arial"/>
                <a:ea typeface="Arial"/>
                <a:cs typeface="Arial"/>
                <a:sym typeface="Arial"/>
              </a:rPr>
              <a:t>. Wilson has </a:t>
            </a:r>
            <a:r>
              <a:rPr lang="cs-CZ" sz="1050" dirty="0" err="1">
                <a:solidFill>
                  <a:srgbClr val="202122"/>
                </a:solidFill>
                <a:highlight>
                  <a:srgbClr val="FFFFFF"/>
                </a:highlight>
                <a:latin typeface="Arial"/>
                <a:ea typeface="Arial"/>
                <a:cs typeface="Arial"/>
                <a:sym typeface="Arial"/>
              </a:rPr>
              <a:t>been</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called</a:t>
            </a:r>
            <a:r>
              <a:rPr lang="cs-CZ" sz="1050" dirty="0">
                <a:solidFill>
                  <a:srgbClr val="202122"/>
                </a:solidFill>
                <a:highlight>
                  <a:srgbClr val="FFFFFF"/>
                </a:highlight>
                <a:latin typeface="Arial"/>
                <a:ea typeface="Arial"/>
                <a:cs typeface="Arial"/>
                <a:sym typeface="Arial"/>
              </a:rPr>
              <a:t> "the </a:t>
            </a:r>
            <a:r>
              <a:rPr lang="cs-CZ" sz="1050" dirty="0" err="1">
                <a:solidFill>
                  <a:srgbClr val="202122"/>
                </a:solidFill>
                <a:highlight>
                  <a:srgbClr val="FFFFFF"/>
                </a:highlight>
                <a:latin typeface="Arial"/>
                <a:ea typeface="Arial"/>
                <a:cs typeface="Arial"/>
                <a:sym typeface="Arial"/>
              </a:rPr>
              <a:t>father</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of</a:t>
            </a:r>
            <a:r>
              <a:rPr lang="cs-CZ" sz="1050" dirty="0">
                <a:solidFill>
                  <a:srgbClr val="202122"/>
                </a:solidFill>
                <a:highlight>
                  <a:srgbClr val="FFFFFF"/>
                </a:highlight>
                <a:latin typeface="Arial"/>
                <a:ea typeface="Arial"/>
                <a:cs typeface="Arial"/>
                <a:sym typeface="Arial"/>
              </a:rPr>
              <a:t> </a:t>
            </a:r>
            <a:r>
              <a:rPr lang="cs-CZ" sz="1050" dirty="0">
                <a:solidFill>
                  <a:srgbClr val="0645AD"/>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sociobiology</a:t>
            </a:r>
            <a:r>
              <a:rPr lang="cs-CZ" sz="1050" dirty="0">
                <a:solidFill>
                  <a:srgbClr val="202122"/>
                </a:solidFill>
                <a:highlight>
                  <a:srgbClr val="FFFFFF"/>
                </a:highlight>
                <a:latin typeface="Arial"/>
                <a:ea typeface="Arial"/>
                <a:cs typeface="Arial"/>
                <a:sym typeface="Arial"/>
              </a:rPr>
              <a:t>" and "the </a:t>
            </a:r>
            <a:r>
              <a:rPr lang="cs-CZ" sz="1050" dirty="0" err="1">
                <a:solidFill>
                  <a:srgbClr val="202122"/>
                </a:solidFill>
                <a:highlight>
                  <a:srgbClr val="FFFFFF"/>
                </a:highlight>
                <a:latin typeface="Arial"/>
                <a:ea typeface="Arial"/>
                <a:cs typeface="Arial"/>
                <a:sym typeface="Arial"/>
              </a:rPr>
              <a:t>father</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of</a:t>
            </a:r>
            <a:r>
              <a:rPr lang="cs-CZ" sz="1050" dirty="0">
                <a:solidFill>
                  <a:srgbClr val="202122"/>
                </a:solidFill>
                <a:highlight>
                  <a:srgbClr val="FFFFFF"/>
                </a:highlight>
                <a:latin typeface="Arial"/>
                <a:ea typeface="Arial"/>
                <a:cs typeface="Arial"/>
                <a:sym typeface="Arial"/>
              </a:rPr>
              <a:t> </a:t>
            </a:r>
            <a:r>
              <a:rPr lang="cs-CZ" sz="1050" dirty="0">
                <a:solidFill>
                  <a:srgbClr val="0645AD"/>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biodiversity</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for</a:t>
            </a:r>
            <a:r>
              <a:rPr lang="cs-CZ" sz="1050" dirty="0">
                <a:solidFill>
                  <a:srgbClr val="202122"/>
                </a:solidFill>
                <a:highlight>
                  <a:srgbClr val="FFFFFF"/>
                </a:highlight>
                <a:latin typeface="Arial"/>
                <a:ea typeface="Arial"/>
                <a:cs typeface="Arial"/>
                <a:sym typeface="Arial"/>
              </a:rPr>
              <a:t> his </a:t>
            </a:r>
            <a:r>
              <a:rPr lang="cs-CZ" sz="1050" dirty="0" err="1">
                <a:solidFill>
                  <a:srgbClr val="202122"/>
                </a:solidFill>
                <a:highlight>
                  <a:srgbClr val="FFFFFF"/>
                </a:highlight>
                <a:latin typeface="Arial"/>
                <a:ea typeface="Arial"/>
                <a:cs typeface="Arial"/>
                <a:sym typeface="Arial"/>
              </a:rPr>
              <a:t>environmental</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advocacy</a:t>
            </a:r>
            <a:r>
              <a:rPr lang="cs-CZ" sz="1050" dirty="0">
                <a:solidFill>
                  <a:srgbClr val="202122"/>
                </a:solidFill>
                <a:highlight>
                  <a:srgbClr val="FFFFFF"/>
                </a:highlight>
                <a:latin typeface="Arial"/>
                <a:ea typeface="Arial"/>
                <a:cs typeface="Arial"/>
                <a:sym typeface="Arial"/>
              </a:rPr>
              <a:t>, and his </a:t>
            </a:r>
            <a:r>
              <a:rPr lang="cs-CZ" sz="1050" dirty="0" err="1">
                <a:solidFill>
                  <a:srgbClr val="0645AD"/>
                </a:solidFill>
                <a:highlight>
                  <a:srgbClr val="FFFFFF"/>
                </a:highlight>
                <a:uFill>
                  <a:noFill/>
                </a:uFill>
                <a:latin typeface="Arial"/>
                <a:ea typeface="Arial"/>
                <a:cs typeface="Arial"/>
                <a:sym typeface="Arial"/>
                <a:hlinkClick r:id="rId9">
                  <a:extLst>
                    <a:ext uri="{A12FA001-AC4F-418D-AE19-62706E023703}">
                      <ahyp:hlinkClr xmlns:ahyp="http://schemas.microsoft.com/office/drawing/2018/hyperlinkcolor" val="tx"/>
                    </a:ext>
                  </a:extLst>
                </a:hlinkClick>
              </a:rPr>
              <a:t>secular-humanist</a:t>
            </a:r>
            <a:r>
              <a:rPr lang="cs-CZ" sz="1050" dirty="0">
                <a:solidFill>
                  <a:srgbClr val="202122"/>
                </a:solidFill>
                <a:highlight>
                  <a:srgbClr val="FFFFFF"/>
                </a:highlight>
                <a:latin typeface="Arial"/>
                <a:ea typeface="Arial"/>
                <a:cs typeface="Arial"/>
                <a:sym typeface="Arial"/>
              </a:rPr>
              <a:t> and </a:t>
            </a:r>
            <a:r>
              <a:rPr lang="cs-CZ" sz="1050" dirty="0" err="1">
                <a:solidFill>
                  <a:srgbClr val="0645AD"/>
                </a:solidFill>
                <a:highlight>
                  <a:srgbClr val="FFFFFF"/>
                </a:highlight>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deist</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ideas</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pertaining</a:t>
            </a:r>
            <a:r>
              <a:rPr lang="cs-CZ" sz="1050" dirty="0">
                <a:solidFill>
                  <a:srgbClr val="202122"/>
                </a:solidFill>
                <a:highlight>
                  <a:srgbClr val="FFFFFF"/>
                </a:highlight>
                <a:latin typeface="Arial"/>
                <a:ea typeface="Arial"/>
                <a:cs typeface="Arial"/>
                <a:sym typeface="Arial"/>
              </a:rPr>
              <a:t> to </a:t>
            </a:r>
            <a:r>
              <a:rPr lang="cs-CZ" sz="1050" dirty="0" err="1">
                <a:solidFill>
                  <a:srgbClr val="202122"/>
                </a:solidFill>
                <a:highlight>
                  <a:srgbClr val="FFFFFF"/>
                </a:highlight>
                <a:latin typeface="Arial"/>
                <a:ea typeface="Arial"/>
                <a:cs typeface="Arial"/>
                <a:sym typeface="Arial"/>
              </a:rPr>
              <a:t>religious</a:t>
            </a:r>
            <a:r>
              <a:rPr lang="cs-CZ" sz="1050" dirty="0">
                <a:solidFill>
                  <a:srgbClr val="202122"/>
                </a:solidFill>
                <a:highlight>
                  <a:srgbClr val="FFFFFF"/>
                </a:highlight>
                <a:latin typeface="Arial"/>
                <a:ea typeface="Arial"/>
                <a:cs typeface="Arial"/>
                <a:sym typeface="Arial"/>
              </a:rPr>
              <a:t> and </a:t>
            </a:r>
            <a:r>
              <a:rPr lang="cs-CZ" sz="1050" dirty="0" err="1">
                <a:solidFill>
                  <a:srgbClr val="202122"/>
                </a:solidFill>
                <a:highlight>
                  <a:srgbClr val="FFFFFF"/>
                </a:highlight>
                <a:latin typeface="Arial"/>
                <a:ea typeface="Arial"/>
                <a:cs typeface="Arial"/>
                <a:sym typeface="Arial"/>
              </a:rPr>
              <a:t>ethical</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matters</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Among</a:t>
            </a:r>
            <a:r>
              <a:rPr lang="cs-CZ" sz="1050" dirty="0">
                <a:solidFill>
                  <a:srgbClr val="202122"/>
                </a:solidFill>
                <a:highlight>
                  <a:srgbClr val="FFFFFF"/>
                </a:highlight>
                <a:latin typeface="Arial"/>
                <a:ea typeface="Arial"/>
                <a:cs typeface="Arial"/>
                <a:sym typeface="Arial"/>
              </a:rPr>
              <a:t> his </a:t>
            </a:r>
            <a:r>
              <a:rPr lang="cs-CZ" sz="1050" dirty="0" err="1">
                <a:solidFill>
                  <a:srgbClr val="202122"/>
                </a:solidFill>
                <a:highlight>
                  <a:srgbClr val="FFFFFF"/>
                </a:highlight>
                <a:latin typeface="Arial"/>
                <a:ea typeface="Arial"/>
                <a:cs typeface="Arial"/>
                <a:sym typeface="Arial"/>
              </a:rPr>
              <a:t>contributions</a:t>
            </a:r>
            <a:r>
              <a:rPr lang="cs-CZ" sz="1050" dirty="0">
                <a:solidFill>
                  <a:srgbClr val="202122"/>
                </a:solidFill>
                <a:highlight>
                  <a:srgbClr val="FFFFFF"/>
                </a:highlight>
                <a:latin typeface="Arial"/>
                <a:ea typeface="Arial"/>
                <a:cs typeface="Arial"/>
                <a:sym typeface="Arial"/>
              </a:rPr>
              <a:t> to </a:t>
            </a:r>
            <a:r>
              <a:rPr lang="cs-CZ" sz="1050" dirty="0" err="1">
                <a:solidFill>
                  <a:srgbClr val="202122"/>
                </a:solidFill>
                <a:highlight>
                  <a:srgbClr val="FFFFFF"/>
                </a:highlight>
                <a:latin typeface="Arial"/>
                <a:ea typeface="Arial"/>
                <a:cs typeface="Arial"/>
                <a:sym typeface="Arial"/>
              </a:rPr>
              <a:t>ecological</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theory</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is</a:t>
            </a:r>
            <a:r>
              <a:rPr lang="cs-CZ" sz="1050" dirty="0">
                <a:solidFill>
                  <a:srgbClr val="202122"/>
                </a:solidFill>
                <a:highlight>
                  <a:srgbClr val="FFFFFF"/>
                </a:highlight>
                <a:latin typeface="Arial"/>
                <a:ea typeface="Arial"/>
                <a:cs typeface="Arial"/>
                <a:sym typeface="Arial"/>
              </a:rPr>
              <a:t> the </a:t>
            </a:r>
            <a:r>
              <a:rPr lang="cs-CZ" sz="1050" dirty="0" err="1">
                <a:solidFill>
                  <a:srgbClr val="202122"/>
                </a:solidFill>
                <a:highlight>
                  <a:srgbClr val="FFFFFF"/>
                </a:highlight>
                <a:latin typeface="Arial"/>
                <a:ea typeface="Arial"/>
                <a:cs typeface="Arial"/>
                <a:sym typeface="Arial"/>
              </a:rPr>
              <a:t>theory</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of</a:t>
            </a:r>
            <a:r>
              <a:rPr lang="cs-CZ" sz="1050" dirty="0">
                <a:solidFill>
                  <a:srgbClr val="202122"/>
                </a:solidFill>
                <a:highlight>
                  <a:srgbClr val="FFFFFF"/>
                </a:highlight>
                <a:latin typeface="Arial"/>
                <a:ea typeface="Arial"/>
                <a:cs typeface="Arial"/>
                <a:sym typeface="Arial"/>
              </a:rPr>
              <a:t> </a:t>
            </a:r>
            <a:r>
              <a:rPr lang="cs-CZ" sz="1050" dirty="0" err="1">
                <a:solidFill>
                  <a:srgbClr val="0645AD"/>
                </a:solidFill>
                <a:highlight>
                  <a:srgbClr val="FFFFFF"/>
                </a:highlight>
                <a:uFill>
                  <a:noFill/>
                </a:uFill>
                <a:latin typeface="Arial"/>
                <a:ea typeface="Arial"/>
                <a:cs typeface="Arial"/>
                <a:sym typeface="Arial"/>
                <a:hlinkClick r:id="rId11">
                  <a:extLst>
                    <a:ext uri="{A12FA001-AC4F-418D-AE19-62706E023703}">
                      <ahyp:hlinkClr xmlns:ahyp="http://schemas.microsoft.com/office/drawing/2018/hyperlinkcolor" val="tx"/>
                    </a:ext>
                  </a:extLst>
                </a:hlinkClick>
              </a:rPr>
              <a:t>island</a:t>
            </a:r>
            <a:r>
              <a:rPr lang="cs-CZ" sz="1050" dirty="0">
                <a:solidFill>
                  <a:srgbClr val="0645AD"/>
                </a:solidFill>
                <a:highlight>
                  <a:srgbClr val="FFFFFF"/>
                </a:highlight>
                <a:uFill>
                  <a:noFill/>
                </a:uFill>
                <a:latin typeface="Arial"/>
                <a:ea typeface="Arial"/>
                <a:cs typeface="Arial"/>
                <a:sym typeface="Arial"/>
                <a:hlinkClick r:id="rId11">
                  <a:extLst>
                    <a:ext uri="{A12FA001-AC4F-418D-AE19-62706E023703}">
                      <ahyp:hlinkClr xmlns:ahyp="http://schemas.microsoft.com/office/drawing/2018/hyperlinkcolor" val="tx"/>
                    </a:ext>
                  </a:extLst>
                </a:hlinkClick>
              </a:rPr>
              <a:t> </a:t>
            </a:r>
            <a:r>
              <a:rPr lang="cs-CZ" sz="1050" dirty="0" err="1">
                <a:solidFill>
                  <a:srgbClr val="0645AD"/>
                </a:solidFill>
                <a:highlight>
                  <a:srgbClr val="FFFFFF"/>
                </a:highlight>
                <a:uFill>
                  <a:noFill/>
                </a:uFill>
                <a:latin typeface="Arial"/>
                <a:ea typeface="Arial"/>
                <a:cs typeface="Arial"/>
                <a:sym typeface="Arial"/>
                <a:hlinkClick r:id="rId11">
                  <a:extLst>
                    <a:ext uri="{A12FA001-AC4F-418D-AE19-62706E023703}">
                      <ahyp:hlinkClr xmlns:ahyp="http://schemas.microsoft.com/office/drawing/2018/hyperlinkcolor" val="tx"/>
                    </a:ext>
                  </a:extLst>
                </a:hlinkClick>
              </a:rPr>
              <a:t>biogeography</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developed</a:t>
            </a:r>
            <a:r>
              <a:rPr lang="cs-CZ" sz="1050" dirty="0">
                <a:solidFill>
                  <a:srgbClr val="202122"/>
                </a:solidFill>
                <a:highlight>
                  <a:srgbClr val="FFFFFF"/>
                </a:highlight>
                <a:latin typeface="Arial"/>
                <a:ea typeface="Arial"/>
                <a:cs typeface="Arial"/>
                <a:sym typeface="Arial"/>
              </a:rPr>
              <a:t> in </a:t>
            </a:r>
            <a:r>
              <a:rPr lang="cs-CZ" sz="1050" dirty="0" err="1">
                <a:solidFill>
                  <a:srgbClr val="202122"/>
                </a:solidFill>
                <a:highlight>
                  <a:srgbClr val="FFFFFF"/>
                </a:highlight>
                <a:latin typeface="Arial"/>
                <a:ea typeface="Arial"/>
                <a:cs typeface="Arial"/>
                <a:sym typeface="Arial"/>
              </a:rPr>
              <a:t>collaboration</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with</a:t>
            </a:r>
            <a:r>
              <a:rPr lang="cs-CZ" sz="1050" dirty="0">
                <a:solidFill>
                  <a:srgbClr val="202122"/>
                </a:solidFill>
                <a:highlight>
                  <a:srgbClr val="FFFFFF"/>
                </a:highlight>
                <a:latin typeface="Arial"/>
                <a:ea typeface="Arial"/>
                <a:cs typeface="Arial"/>
                <a:sym typeface="Arial"/>
              </a:rPr>
              <a:t> the </a:t>
            </a:r>
            <a:r>
              <a:rPr lang="cs-CZ" sz="1050" dirty="0" err="1">
                <a:solidFill>
                  <a:srgbClr val="202122"/>
                </a:solidFill>
                <a:highlight>
                  <a:srgbClr val="FFFFFF"/>
                </a:highlight>
                <a:latin typeface="Arial"/>
                <a:ea typeface="Arial"/>
                <a:cs typeface="Arial"/>
                <a:sym typeface="Arial"/>
              </a:rPr>
              <a:t>mathematical</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ecologist</a:t>
            </a:r>
            <a:r>
              <a:rPr lang="cs-CZ" sz="1050" dirty="0">
                <a:solidFill>
                  <a:srgbClr val="202122"/>
                </a:solidFill>
                <a:highlight>
                  <a:srgbClr val="FFFFFF"/>
                </a:highlight>
                <a:latin typeface="Arial"/>
                <a:ea typeface="Arial"/>
                <a:cs typeface="Arial"/>
                <a:sym typeface="Arial"/>
              </a:rPr>
              <a:t> </a:t>
            </a:r>
            <a:r>
              <a:rPr lang="cs-CZ" sz="1050" dirty="0">
                <a:solidFill>
                  <a:srgbClr val="0645AD"/>
                </a:solidFill>
                <a:highlight>
                  <a:srgbClr val="FFFFFF"/>
                </a:highlight>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Robert </a:t>
            </a:r>
            <a:r>
              <a:rPr lang="cs-CZ" sz="1050" dirty="0" err="1">
                <a:solidFill>
                  <a:srgbClr val="0645AD"/>
                </a:solidFill>
                <a:highlight>
                  <a:srgbClr val="FFFFFF"/>
                </a:highlight>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MacArthur</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which</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served</a:t>
            </a:r>
            <a:r>
              <a:rPr lang="cs-CZ" sz="1050" dirty="0">
                <a:solidFill>
                  <a:srgbClr val="202122"/>
                </a:solidFill>
                <a:highlight>
                  <a:srgbClr val="FFFFFF"/>
                </a:highlight>
                <a:latin typeface="Arial"/>
                <a:ea typeface="Arial"/>
                <a:cs typeface="Arial"/>
                <a:sym typeface="Arial"/>
              </a:rPr>
              <a:t> as the </a:t>
            </a:r>
            <a:r>
              <a:rPr lang="cs-CZ" sz="1050" dirty="0" err="1">
                <a:solidFill>
                  <a:srgbClr val="202122"/>
                </a:solidFill>
                <a:highlight>
                  <a:srgbClr val="FFFFFF"/>
                </a:highlight>
                <a:latin typeface="Arial"/>
                <a:ea typeface="Arial"/>
                <a:cs typeface="Arial"/>
                <a:sym typeface="Arial"/>
              </a:rPr>
              <a:t>foundation</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of</a:t>
            </a:r>
            <a:r>
              <a:rPr lang="cs-CZ" sz="1050" dirty="0">
                <a:solidFill>
                  <a:srgbClr val="202122"/>
                </a:solidFill>
                <a:highlight>
                  <a:srgbClr val="FFFFFF"/>
                </a:highlight>
                <a:latin typeface="Arial"/>
                <a:ea typeface="Arial"/>
                <a:cs typeface="Arial"/>
                <a:sym typeface="Arial"/>
              </a:rPr>
              <a:t> the </a:t>
            </a:r>
            <a:r>
              <a:rPr lang="cs-CZ" sz="1050" dirty="0" err="1">
                <a:solidFill>
                  <a:srgbClr val="202122"/>
                </a:solidFill>
                <a:highlight>
                  <a:srgbClr val="FFFFFF"/>
                </a:highlight>
                <a:latin typeface="Arial"/>
                <a:ea typeface="Arial"/>
                <a:cs typeface="Arial"/>
                <a:sym typeface="Arial"/>
              </a:rPr>
              <a:t>field</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of</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conservation</a:t>
            </a:r>
            <a:r>
              <a:rPr lang="cs-CZ" sz="1050" dirty="0">
                <a:solidFill>
                  <a:srgbClr val="202122"/>
                </a:solidFill>
                <a:highlight>
                  <a:srgbClr val="FFFFFF"/>
                </a:highlight>
                <a:latin typeface="Arial"/>
                <a:ea typeface="Arial"/>
                <a:cs typeface="Arial"/>
                <a:sym typeface="Arial"/>
              </a:rPr>
              <a:t> area design, as </a:t>
            </a:r>
            <a:r>
              <a:rPr lang="cs-CZ" sz="1050" dirty="0" err="1">
                <a:solidFill>
                  <a:srgbClr val="202122"/>
                </a:solidFill>
                <a:highlight>
                  <a:srgbClr val="FFFFFF"/>
                </a:highlight>
                <a:latin typeface="Arial"/>
                <a:ea typeface="Arial"/>
                <a:cs typeface="Arial"/>
                <a:sym typeface="Arial"/>
              </a:rPr>
              <a:t>well</a:t>
            </a:r>
            <a:r>
              <a:rPr lang="cs-CZ" sz="1050" dirty="0">
                <a:solidFill>
                  <a:srgbClr val="202122"/>
                </a:solidFill>
                <a:highlight>
                  <a:srgbClr val="FFFFFF"/>
                </a:highlight>
                <a:latin typeface="Arial"/>
                <a:ea typeface="Arial"/>
                <a:cs typeface="Arial"/>
                <a:sym typeface="Arial"/>
              </a:rPr>
              <a:t> as the </a:t>
            </a:r>
            <a:r>
              <a:rPr lang="cs-CZ" sz="1050" dirty="0" err="1">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unified</a:t>
            </a:r>
            <a:r>
              <a:rPr lang="cs-CZ" sz="1050" dirty="0">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 </a:t>
            </a:r>
            <a:r>
              <a:rPr lang="cs-CZ" sz="1050" dirty="0" err="1">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neutral</a:t>
            </a:r>
            <a:r>
              <a:rPr lang="cs-CZ" sz="1050" dirty="0">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 </a:t>
            </a:r>
            <a:r>
              <a:rPr lang="cs-CZ" sz="1050" dirty="0" err="1">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theory</a:t>
            </a:r>
            <a:r>
              <a:rPr lang="cs-CZ" sz="1050" dirty="0">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 </a:t>
            </a:r>
            <a:r>
              <a:rPr lang="cs-CZ" sz="1050" dirty="0" err="1">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of</a:t>
            </a:r>
            <a:r>
              <a:rPr lang="cs-CZ" sz="1050" dirty="0">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 biodiversity</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of</a:t>
            </a:r>
            <a:r>
              <a:rPr lang="cs-CZ" sz="1050" dirty="0">
                <a:solidFill>
                  <a:srgbClr val="202122"/>
                </a:solidFill>
                <a:highlight>
                  <a:srgbClr val="FFFFFF"/>
                </a:highlight>
                <a:latin typeface="Arial"/>
                <a:ea typeface="Arial"/>
                <a:cs typeface="Arial"/>
                <a:sym typeface="Arial"/>
              </a:rPr>
              <a:t> </a:t>
            </a:r>
            <a:r>
              <a:rPr lang="cs-CZ" sz="1050" dirty="0">
                <a:solidFill>
                  <a:srgbClr val="0645AD"/>
                </a:solidFill>
                <a:highlight>
                  <a:srgbClr val="FFFFFF"/>
                </a:highlight>
                <a:uFill>
                  <a:noFill/>
                </a:uFill>
                <a:latin typeface="Arial"/>
                <a:ea typeface="Arial"/>
                <a:cs typeface="Arial"/>
                <a:sym typeface="Arial"/>
                <a:hlinkClick r:id="rId14">
                  <a:extLst>
                    <a:ext uri="{A12FA001-AC4F-418D-AE19-62706E023703}">
                      <ahyp:hlinkClr xmlns:ahyp="http://schemas.microsoft.com/office/drawing/2018/hyperlinkcolor" val="tx"/>
                    </a:ext>
                  </a:extLst>
                </a:hlinkClick>
              </a:rPr>
              <a:t>Stephen P. </a:t>
            </a:r>
            <a:r>
              <a:rPr lang="cs-CZ" sz="1050" dirty="0" err="1">
                <a:solidFill>
                  <a:srgbClr val="0645AD"/>
                </a:solidFill>
                <a:highlight>
                  <a:srgbClr val="FFFFFF"/>
                </a:highlight>
                <a:uFill>
                  <a:noFill/>
                </a:uFill>
                <a:latin typeface="Arial"/>
                <a:ea typeface="Arial"/>
                <a:cs typeface="Arial"/>
                <a:sym typeface="Arial"/>
                <a:hlinkClick r:id="rId14">
                  <a:extLst>
                    <a:ext uri="{A12FA001-AC4F-418D-AE19-62706E023703}">
                      <ahyp:hlinkClr xmlns:ahyp="http://schemas.microsoft.com/office/drawing/2018/hyperlinkcolor" val="tx"/>
                    </a:ext>
                  </a:extLst>
                </a:hlinkClick>
              </a:rPr>
              <a:t>Hubbell</a:t>
            </a:r>
            <a:r>
              <a:rPr lang="cs-CZ" sz="1050" dirty="0">
                <a:solidFill>
                  <a:srgbClr val="202122"/>
                </a:solidFill>
                <a:highlight>
                  <a:srgbClr val="FFFFFF"/>
                </a:highlight>
                <a:latin typeface="Arial"/>
                <a:ea typeface="Arial"/>
                <a:cs typeface="Arial"/>
                <a:sym typeface="Arial"/>
              </a:rPr>
              <a:t>.</a:t>
            </a:r>
            <a:endParaRPr sz="1050" dirty="0">
              <a:solidFill>
                <a:srgbClr val="202122"/>
              </a:solidFill>
              <a:highlight>
                <a:srgbClr val="FFFFFF"/>
              </a:highlight>
              <a:latin typeface="Arial"/>
              <a:ea typeface="Arial"/>
              <a:cs typeface="Arial"/>
              <a:sym typeface="Arial"/>
            </a:endParaRPr>
          </a:p>
          <a:p>
            <a:pPr marL="0" lvl="0" indent="0" algn="l" rtl="0">
              <a:lnSpc>
                <a:spcPct val="115000"/>
              </a:lnSpc>
              <a:spcBef>
                <a:spcPts val="500"/>
              </a:spcBef>
              <a:spcAft>
                <a:spcPts val="0"/>
              </a:spcAft>
              <a:buClr>
                <a:schemeClr val="dk1"/>
              </a:buClr>
              <a:buSzPts val="1100"/>
              <a:buFont typeface="Arial"/>
              <a:buNone/>
            </a:pPr>
            <a:r>
              <a:rPr lang="cs-CZ" sz="1050" dirty="0">
                <a:solidFill>
                  <a:srgbClr val="202122"/>
                </a:solidFill>
                <a:highlight>
                  <a:srgbClr val="FFFFFF"/>
                </a:highlight>
                <a:latin typeface="Arial"/>
                <a:ea typeface="Arial"/>
                <a:cs typeface="Arial"/>
                <a:sym typeface="Arial"/>
              </a:rPr>
              <a:t>Wilson </a:t>
            </a:r>
            <a:r>
              <a:rPr lang="cs-CZ" sz="1050" dirty="0" err="1">
                <a:solidFill>
                  <a:srgbClr val="202122"/>
                </a:solidFill>
                <a:highlight>
                  <a:srgbClr val="FFFFFF"/>
                </a:highlight>
                <a:latin typeface="Arial"/>
                <a:ea typeface="Arial"/>
                <a:cs typeface="Arial"/>
                <a:sym typeface="Arial"/>
              </a:rPr>
              <a:t>was</a:t>
            </a:r>
            <a:r>
              <a:rPr lang="cs-CZ" sz="1050" dirty="0">
                <a:solidFill>
                  <a:srgbClr val="202122"/>
                </a:solidFill>
                <a:highlight>
                  <a:srgbClr val="FFFFFF"/>
                </a:highlight>
                <a:latin typeface="Arial"/>
                <a:ea typeface="Arial"/>
                <a:cs typeface="Arial"/>
                <a:sym typeface="Arial"/>
              </a:rPr>
              <a:t> the </a:t>
            </a:r>
            <a:r>
              <a:rPr lang="cs-CZ" sz="1050" dirty="0" err="1">
                <a:solidFill>
                  <a:srgbClr val="0645AD"/>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Pellegrino</a:t>
            </a:r>
            <a:r>
              <a:rPr lang="cs-CZ" sz="1050" dirty="0">
                <a:solidFill>
                  <a:srgbClr val="0645AD"/>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 University </a:t>
            </a:r>
            <a:r>
              <a:rPr lang="cs-CZ" sz="1050" dirty="0" err="1">
                <a:solidFill>
                  <a:srgbClr val="0645AD"/>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Research</a:t>
            </a:r>
            <a:r>
              <a:rPr lang="cs-CZ" sz="1050" dirty="0">
                <a:solidFill>
                  <a:srgbClr val="0645AD"/>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 </a:t>
            </a:r>
            <a:r>
              <a:rPr lang="cs-CZ" sz="1050" dirty="0" err="1">
                <a:solidFill>
                  <a:srgbClr val="0645AD"/>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Professor</a:t>
            </a:r>
            <a:r>
              <a:rPr lang="cs-CZ" sz="1050" dirty="0">
                <a:solidFill>
                  <a:srgbClr val="0645AD"/>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 </a:t>
            </a:r>
            <a:r>
              <a:rPr lang="cs-CZ" sz="1050" dirty="0" err="1">
                <a:solidFill>
                  <a:srgbClr val="0645AD"/>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Emeritus</a:t>
            </a:r>
            <a:r>
              <a:rPr lang="cs-CZ" sz="1050" dirty="0">
                <a:solidFill>
                  <a:srgbClr val="202122"/>
                </a:solidFill>
                <a:highlight>
                  <a:srgbClr val="FFFFFF"/>
                </a:highlight>
                <a:latin typeface="Arial"/>
                <a:ea typeface="Arial"/>
                <a:cs typeface="Arial"/>
                <a:sym typeface="Arial"/>
              </a:rPr>
              <a:t> in Entomology </a:t>
            </a:r>
            <a:r>
              <a:rPr lang="cs-CZ" sz="1050" dirty="0" err="1">
                <a:solidFill>
                  <a:srgbClr val="202122"/>
                </a:solidFill>
                <a:highlight>
                  <a:srgbClr val="FFFFFF"/>
                </a:highlight>
                <a:latin typeface="Arial"/>
                <a:ea typeface="Arial"/>
                <a:cs typeface="Arial"/>
                <a:sym typeface="Arial"/>
              </a:rPr>
              <a:t>for</a:t>
            </a:r>
            <a:r>
              <a:rPr lang="cs-CZ" sz="1050" dirty="0">
                <a:solidFill>
                  <a:srgbClr val="202122"/>
                </a:solidFill>
                <a:highlight>
                  <a:srgbClr val="FFFFFF"/>
                </a:highlight>
                <a:latin typeface="Arial"/>
                <a:ea typeface="Arial"/>
                <a:cs typeface="Arial"/>
                <a:sym typeface="Arial"/>
              </a:rPr>
              <a:t> the Department </a:t>
            </a:r>
            <a:r>
              <a:rPr lang="cs-CZ" sz="1050" dirty="0" err="1">
                <a:solidFill>
                  <a:srgbClr val="202122"/>
                </a:solidFill>
                <a:highlight>
                  <a:srgbClr val="FFFFFF"/>
                </a:highlight>
                <a:latin typeface="Arial"/>
                <a:ea typeface="Arial"/>
                <a:cs typeface="Arial"/>
                <a:sym typeface="Arial"/>
              </a:rPr>
              <a:t>of</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Organismic</a:t>
            </a:r>
            <a:r>
              <a:rPr lang="cs-CZ" sz="1050" dirty="0">
                <a:solidFill>
                  <a:srgbClr val="202122"/>
                </a:solidFill>
                <a:highlight>
                  <a:srgbClr val="FFFFFF"/>
                </a:highlight>
                <a:latin typeface="Arial"/>
                <a:ea typeface="Arial"/>
                <a:cs typeface="Arial"/>
                <a:sym typeface="Arial"/>
              </a:rPr>
              <a:t> and </a:t>
            </a:r>
            <a:r>
              <a:rPr lang="cs-CZ" sz="1050" dirty="0" err="1">
                <a:solidFill>
                  <a:srgbClr val="202122"/>
                </a:solidFill>
                <a:highlight>
                  <a:srgbClr val="FFFFFF"/>
                </a:highlight>
                <a:latin typeface="Arial"/>
                <a:ea typeface="Arial"/>
                <a:cs typeface="Arial"/>
                <a:sym typeface="Arial"/>
              </a:rPr>
              <a:t>Evolutionary</a:t>
            </a:r>
            <a:r>
              <a:rPr lang="cs-CZ" sz="1050" dirty="0">
                <a:solidFill>
                  <a:srgbClr val="202122"/>
                </a:solidFill>
                <a:highlight>
                  <a:srgbClr val="FFFFFF"/>
                </a:highlight>
                <a:latin typeface="Arial"/>
                <a:ea typeface="Arial"/>
                <a:cs typeface="Arial"/>
                <a:sym typeface="Arial"/>
              </a:rPr>
              <a:t> Biology </a:t>
            </a:r>
            <a:r>
              <a:rPr lang="cs-CZ" sz="1050" dirty="0" err="1">
                <a:solidFill>
                  <a:srgbClr val="202122"/>
                </a:solidFill>
                <a:highlight>
                  <a:srgbClr val="FFFFFF"/>
                </a:highlight>
                <a:latin typeface="Arial"/>
                <a:ea typeface="Arial"/>
                <a:cs typeface="Arial"/>
                <a:sym typeface="Arial"/>
              </a:rPr>
              <a:t>at</a:t>
            </a:r>
            <a:r>
              <a:rPr lang="cs-CZ" sz="1050" dirty="0">
                <a:solidFill>
                  <a:srgbClr val="202122"/>
                </a:solidFill>
                <a:highlight>
                  <a:srgbClr val="FFFFFF"/>
                </a:highlight>
                <a:latin typeface="Arial"/>
                <a:ea typeface="Arial"/>
                <a:cs typeface="Arial"/>
                <a:sym typeface="Arial"/>
              </a:rPr>
              <a:t> </a:t>
            </a:r>
            <a:r>
              <a:rPr lang="cs-CZ" sz="1050" dirty="0">
                <a:solidFill>
                  <a:srgbClr val="0645AD"/>
                </a:solidFill>
                <a:highlight>
                  <a:srgbClr val="FFFFFF"/>
                </a:highlight>
                <a:uFill>
                  <a:noFill/>
                </a:uFill>
                <a:latin typeface="Arial"/>
                <a:ea typeface="Arial"/>
                <a:cs typeface="Arial"/>
                <a:sym typeface="Arial"/>
                <a:hlinkClick r:id="rId16">
                  <a:extLst>
                    <a:ext uri="{A12FA001-AC4F-418D-AE19-62706E023703}">
                      <ahyp:hlinkClr xmlns:ahyp="http://schemas.microsoft.com/office/drawing/2018/hyperlinkcolor" val="tx"/>
                    </a:ext>
                  </a:extLst>
                </a:hlinkClick>
              </a:rPr>
              <a:t>Harvard University</a:t>
            </a:r>
            <a:r>
              <a:rPr lang="cs-CZ" sz="1050" dirty="0">
                <a:solidFill>
                  <a:srgbClr val="202122"/>
                </a:solidFill>
                <a:highlight>
                  <a:srgbClr val="FFFFFF"/>
                </a:highlight>
                <a:latin typeface="Arial"/>
                <a:ea typeface="Arial"/>
                <a:cs typeface="Arial"/>
                <a:sym typeface="Arial"/>
              </a:rPr>
              <a:t>, a </a:t>
            </a:r>
            <a:r>
              <a:rPr lang="cs-CZ" sz="1050" dirty="0" err="1">
                <a:solidFill>
                  <a:srgbClr val="202122"/>
                </a:solidFill>
                <a:highlight>
                  <a:srgbClr val="FFFFFF"/>
                </a:highlight>
                <a:latin typeface="Arial"/>
                <a:ea typeface="Arial"/>
                <a:cs typeface="Arial"/>
                <a:sym typeface="Arial"/>
              </a:rPr>
              <a:t>lecturer</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at</a:t>
            </a:r>
            <a:r>
              <a:rPr lang="cs-CZ" sz="1050" dirty="0">
                <a:solidFill>
                  <a:srgbClr val="202122"/>
                </a:solidFill>
                <a:highlight>
                  <a:srgbClr val="FFFFFF"/>
                </a:highlight>
                <a:latin typeface="Arial"/>
                <a:ea typeface="Arial"/>
                <a:cs typeface="Arial"/>
                <a:sym typeface="Arial"/>
              </a:rPr>
              <a:t> </a:t>
            </a:r>
            <a:r>
              <a:rPr lang="cs-CZ" sz="1050" dirty="0" err="1">
                <a:solidFill>
                  <a:srgbClr val="0645AD"/>
                </a:solidFill>
                <a:highlight>
                  <a:srgbClr val="FFFFFF"/>
                </a:highlight>
                <a:uFill>
                  <a:noFill/>
                </a:uFill>
                <a:latin typeface="Arial"/>
                <a:ea typeface="Arial"/>
                <a:cs typeface="Arial"/>
                <a:sym typeface="Arial"/>
                <a:hlinkClick r:id="rId17">
                  <a:extLst>
                    <a:ext uri="{A12FA001-AC4F-418D-AE19-62706E023703}">
                      <ahyp:hlinkClr xmlns:ahyp="http://schemas.microsoft.com/office/drawing/2018/hyperlinkcolor" val="tx"/>
                    </a:ext>
                  </a:extLst>
                </a:hlinkClick>
              </a:rPr>
              <a:t>Duke</a:t>
            </a:r>
            <a:r>
              <a:rPr lang="cs-CZ" sz="1050" dirty="0">
                <a:solidFill>
                  <a:srgbClr val="0645AD"/>
                </a:solidFill>
                <a:highlight>
                  <a:srgbClr val="FFFFFF"/>
                </a:highlight>
                <a:uFill>
                  <a:noFill/>
                </a:uFill>
                <a:latin typeface="Arial"/>
                <a:ea typeface="Arial"/>
                <a:cs typeface="Arial"/>
                <a:sym typeface="Arial"/>
                <a:hlinkClick r:id="rId17">
                  <a:extLst>
                    <a:ext uri="{A12FA001-AC4F-418D-AE19-62706E023703}">
                      <ahyp:hlinkClr xmlns:ahyp="http://schemas.microsoft.com/office/drawing/2018/hyperlinkcolor" val="tx"/>
                    </a:ext>
                  </a:extLst>
                </a:hlinkClick>
              </a:rPr>
              <a:t> University</a:t>
            </a:r>
            <a:r>
              <a:rPr lang="cs-CZ" sz="1050" dirty="0">
                <a:solidFill>
                  <a:srgbClr val="202122"/>
                </a:solidFill>
                <a:highlight>
                  <a:srgbClr val="FFFFFF"/>
                </a:highlight>
                <a:latin typeface="Arial"/>
                <a:ea typeface="Arial"/>
                <a:cs typeface="Arial"/>
                <a:sym typeface="Arial"/>
              </a:rPr>
              <a:t>,</a:t>
            </a:r>
            <a:r>
              <a:rPr lang="cs-CZ" sz="1400" baseline="30000" dirty="0">
                <a:solidFill>
                  <a:srgbClr val="0645AD"/>
                </a:solidFill>
                <a:highlight>
                  <a:srgbClr val="FFFFFF"/>
                </a:highlight>
                <a:uFill>
                  <a:noFill/>
                </a:uFill>
                <a:latin typeface="Arial"/>
                <a:ea typeface="Arial"/>
                <a:cs typeface="Arial"/>
                <a:sym typeface="Arial"/>
                <a:hlinkClick r:id="rId18">
                  <a:extLst>
                    <a:ext uri="{A12FA001-AC4F-418D-AE19-62706E023703}">
                      <ahyp:hlinkClr xmlns:ahyp="http://schemas.microsoft.com/office/drawing/2018/hyperlinkcolor" val="tx"/>
                    </a:ext>
                  </a:extLst>
                </a:hlinkClick>
              </a:rPr>
              <a:t>[8]</a:t>
            </a:r>
            <a:r>
              <a:rPr lang="cs-CZ" sz="1050" dirty="0">
                <a:solidFill>
                  <a:srgbClr val="202122"/>
                </a:solidFill>
                <a:highlight>
                  <a:srgbClr val="FFFFFF"/>
                </a:highlight>
                <a:latin typeface="Arial"/>
                <a:ea typeface="Arial"/>
                <a:cs typeface="Arial"/>
                <a:sym typeface="Arial"/>
              </a:rPr>
              <a:t> and a </a:t>
            </a:r>
            <a:r>
              <a:rPr lang="cs-CZ" sz="1050" dirty="0" err="1">
                <a:solidFill>
                  <a:srgbClr val="202122"/>
                </a:solidFill>
                <a:highlight>
                  <a:srgbClr val="FFFFFF"/>
                </a:highlight>
                <a:latin typeface="Arial"/>
                <a:ea typeface="Arial"/>
                <a:cs typeface="Arial"/>
                <a:sym typeface="Arial"/>
              </a:rPr>
              <a:t>fellow</a:t>
            </a:r>
            <a:r>
              <a:rPr lang="cs-CZ" sz="1050" dirty="0">
                <a:solidFill>
                  <a:srgbClr val="202122"/>
                </a:solidFill>
                <a:highlight>
                  <a:srgbClr val="FFFFFF"/>
                </a:highlight>
                <a:latin typeface="Arial"/>
                <a:ea typeface="Arial"/>
                <a:cs typeface="Arial"/>
                <a:sym typeface="Arial"/>
              </a:rPr>
              <a:t> </a:t>
            </a:r>
            <a:r>
              <a:rPr lang="cs-CZ" sz="1050" dirty="0" err="1">
                <a:solidFill>
                  <a:srgbClr val="202122"/>
                </a:solidFill>
                <a:highlight>
                  <a:srgbClr val="FFFFFF"/>
                </a:highlight>
                <a:latin typeface="Arial"/>
                <a:ea typeface="Arial"/>
                <a:cs typeface="Arial"/>
                <a:sym typeface="Arial"/>
              </a:rPr>
              <a:t>of</a:t>
            </a:r>
            <a:r>
              <a:rPr lang="cs-CZ" sz="1050" dirty="0">
                <a:solidFill>
                  <a:srgbClr val="202122"/>
                </a:solidFill>
                <a:highlight>
                  <a:srgbClr val="FFFFFF"/>
                </a:highlight>
                <a:latin typeface="Arial"/>
                <a:ea typeface="Arial"/>
                <a:cs typeface="Arial"/>
                <a:sym typeface="Arial"/>
              </a:rPr>
              <a:t> the </a:t>
            </a:r>
            <a:r>
              <a:rPr lang="cs-CZ" sz="1050" dirty="0" err="1">
                <a:solidFill>
                  <a:srgbClr val="0645AD"/>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Committee</a:t>
            </a:r>
            <a:r>
              <a:rPr lang="cs-CZ" sz="1050" dirty="0">
                <a:solidFill>
                  <a:srgbClr val="0645AD"/>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 </a:t>
            </a:r>
            <a:r>
              <a:rPr lang="cs-CZ" sz="1050" dirty="0" err="1">
                <a:solidFill>
                  <a:srgbClr val="0645AD"/>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for</a:t>
            </a:r>
            <a:r>
              <a:rPr lang="cs-CZ" sz="1050" dirty="0">
                <a:solidFill>
                  <a:srgbClr val="0645AD"/>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 </a:t>
            </a:r>
            <a:r>
              <a:rPr lang="cs-CZ" sz="1050" dirty="0" err="1">
                <a:solidFill>
                  <a:srgbClr val="0645AD"/>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Skeptical</a:t>
            </a:r>
            <a:r>
              <a:rPr lang="cs-CZ" sz="1050" dirty="0">
                <a:solidFill>
                  <a:srgbClr val="0645AD"/>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 </a:t>
            </a:r>
            <a:r>
              <a:rPr lang="cs-CZ" sz="1050" dirty="0" err="1">
                <a:solidFill>
                  <a:srgbClr val="0645AD"/>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Inquiry</a:t>
            </a:r>
            <a:r>
              <a:rPr lang="cs-CZ" sz="1050" dirty="0">
                <a:solidFill>
                  <a:srgbClr val="202122"/>
                </a:solidFill>
                <a:highlight>
                  <a:srgbClr val="FFFFFF"/>
                </a:highlight>
                <a:latin typeface="Arial"/>
                <a:ea typeface="Arial"/>
                <a:cs typeface="Arial"/>
                <a:sym typeface="Arial"/>
              </a:rPr>
              <a:t>. (Wikipedia.org)</a:t>
            </a:r>
            <a:endParaRPr dirty="0"/>
          </a:p>
        </p:txBody>
      </p:sp>
      <p:sp>
        <p:nvSpPr>
          <p:cNvPr id="204" name="Google Shape;20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fontAlgn="base"/>
            <a:r>
              <a:rPr lang="en-US" dirty="0"/>
              <a:t>Rachel and Stephen Kaplan are renowned in the field of </a:t>
            </a:r>
            <a:r>
              <a:rPr lang="en-US" dirty="0">
                <a:hlinkClick r:id="rId3" tooltip="Environmental psychology"/>
              </a:rPr>
              <a:t>environmental psychology</a:t>
            </a:r>
            <a:r>
              <a:rPr lang="en-US" dirty="0"/>
              <a:t>. Professors of psychology at the </a:t>
            </a:r>
            <a:r>
              <a:rPr lang="en-US" dirty="0">
                <a:hlinkClick r:id="rId4" tooltip="University of Michigan"/>
              </a:rPr>
              <a:t>University of Michigan</a:t>
            </a:r>
            <a:r>
              <a:rPr lang="en-US" dirty="0"/>
              <a:t>, the Kaplans are known for their research on the effect of nature on people’s relationships and health. Their work on “restorative environments” and </a:t>
            </a:r>
            <a:r>
              <a:rPr lang="en-US" dirty="0">
                <a:hlinkClick r:id="rId5" tooltip="Attention Restoration Theory"/>
              </a:rPr>
              <a:t>Attention Restoration Theory</a:t>
            </a:r>
            <a:r>
              <a:rPr lang="en-US" dirty="0"/>
              <a:t> has had a tremendous impact on how landscape and design professionals and others view humanities relationship with nature. The Kaplans got involved in studying the effects of nature on people back in the 1970’s with a US Forest Service grant to evaluate a challenge program in Michigan’s wilderness. This introduction went on to influence a generations worth of environmental psychologists and designers.</a:t>
            </a:r>
          </a:p>
          <a:p>
            <a:pPr algn="l" fontAlgn="base"/>
            <a:r>
              <a:rPr lang="en-US" dirty="0"/>
              <a:t>The Kaplans have found that too much focused attention on anything can lead to mental fatigue and such fatigues remedy is found in exposure to nature. In order for nature to best work its relaxing effect it is preferable for a place to have</a:t>
            </a:r>
            <a:r>
              <a:rPr lang="cs-CZ" dirty="0"/>
              <a:t> </a:t>
            </a:r>
            <a:r>
              <a:rPr lang="en-US" dirty="0"/>
              <a:t>high fascination value. An environment that automatically pulls the viewer into it is most beneficial. The Kaplans research has found that office workers with a view of nature were happier and healthier at work. Exposure to natural environments of the most mundane sort has proven to lift people’s moods and enhance their ability to mentally focus.</a:t>
            </a:r>
            <a:r>
              <a:rPr lang="cs-CZ" dirty="0"/>
              <a:t> (</a:t>
            </a:r>
            <a:r>
              <a:rPr lang="cs-CZ" dirty="0">
                <a:hlinkClick r:id="rId6"/>
              </a:rPr>
              <a:t>Rachel and Stephen Kaplan | Psychology Wiki | </a:t>
            </a:r>
            <a:r>
              <a:rPr lang="cs-CZ" dirty="0" err="1">
                <a:hlinkClick r:id="rId6"/>
              </a:rPr>
              <a:t>Fandom</a:t>
            </a:r>
            <a:r>
              <a:rPr lang="cs-CZ" dirty="0"/>
              <a:t>, 2022-10-14)</a:t>
            </a:r>
            <a:endParaRPr lang="en-US" dirty="0"/>
          </a:p>
          <a:p>
            <a:pPr marL="0" lvl="0" indent="0" algn="l" rtl="0">
              <a:lnSpc>
                <a:spcPct val="115000"/>
              </a:lnSpc>
              <a:spcBef>
                <a:spcPts val="500"/>
              </a:spcBef>
              <a:spcAft>
                <a:spcPts val="0"/>
              </a:spcAft>
              <a:buClr>
                <a:schemeClr val="dk1"/>
              </a:buClr>
              <a:buSzPts val="1100"/>
              <a:buFont typeface="Arial"/>
              <a:buNone/>
            </a:pPr>
            <a:endParaRPr dirty="0"/>
          </a:p>
        </p:txBody>
      </p:sp>
      <p:sp>
        <p:nvSpPr>
          <p:cNvPr id="204" name="Google Shape;20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82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dirty="0"/>
              <a:t>William </a:t>
            </a:r>
            <a:r>
              <a:rPr lang="cs-CZ" dirty="0" err="1"/>
              <a:t>Rush</a:t>
            </a:r>
            <a:r>
              <a:rPr lang="cs-CZ" dirty="0"/>
              <a:t> </a:t>
            </a:r>
            <a:r>
              <a:rPr lang="cs-CZ" dirty="0" err="1"/>
              <a:t>Dunton</a:t>
            </a:r>
            <a:r>
              <a:rPr lang="cs-CZ" dirty="0"/>
              <a:t>, 1919, Habit </a:t>
            </a:r>
            <a:r>
              <a:rPr lang="cs-CZ" dirty="0" err="1"/>
              <a:t>Training</a:t>
            </a:r>
            <a:r>
              <a:rPr lang="cs-CZ" dirty="0"/>
              <a:t> </a:t>
            </a:r>
            <a:r>
              <a:rPr lang="cs-CZ" dirty="0" err="1"/>
              <a:t>initiated</a:t>
            </a:r>
            <a:r>
              <a:rPr lang="cs-CZ" dirty="0"/>
              <a:t> </a:t>
            </a:r>
            <a:r>
              <a:rPr lang="cs-CZ" dirty="0" err="1"/>
              <a:t>at</a:t>
            </a:r>
            <a:r>
              <a:rPr lang="cs-CZ" dirty="0"/>
              <a:t> </a:t>
            </a:r>
            <a:r>
              <a:rPr lang="cs-CZ" dirty="0" err="1"/>
              <a:t>Johns</a:t>
            </a:r>
            <a:r>
              <a:rPr lang="cs-CZ" dirty="0"/>
              <a:t> </a:t>
            </a:r>
            <a:r>
              <a:rPr lang="cs-CZ" dirty="0" err="1"/>
              <a:t>Hopkins</a:t>
            </a:r>
            <a:r>
              <a:rPr lang="cs-CZ" dirty="0"/>
              <a:t> </a:t>
            </a:r>
            <a:r>
              <a:rPr lang="cs-CZ" dirty="0" err="1"/>
              <a:t>hospital</a:t>
            </a:r>
            <a:r>
              <a:rPr lang="cs-CZ" dirty="0"/>
              <a:t> in the early </a:t>
            </a:r>
            <a:r>
              <a:rPr lang="cs-CZ" dirty="0" err="1"/>
              <a:t>twentieth</a:t>
            </a:r>
            <a:r>
              <a:rPr lang="cs-CZ" dirty="0"/>
              <a:t> </a:t>
            </a:r>
            <a:r>
              <a:rPr lang="cs-CZ" dirty="0" err="1"/>
              <a:t>century</a:t>
            </a:r>
            <a:r>
              <a:rPr lang="cs-CZ" dirty="0"/>
              <a:t>. The </a:t>
            </a:r>
            <a:r>
              <a:rPr lang="cs-CZ" dirty="0" err="1"/>
              <a:t>lack</a:t>
            </a:r>
            <a:r>
              <a:rPr lang="cs-CZ" dirty="0"/>
              <a:t> </a:t>
            </a:r>
            <a:r>
              <a:rPr lang="cs-CZ" dirty="0" err="1"/>
              <a:t>of</a:t>
            </a:r>
            <a:r>
              <a:rPr lang="cs-CZ" dirty="0"/>
              <a:t> </a:t>
            </a:r>
            <a:r>
              <a:rPr lang="cs-CZ" dirty="0" err="1"/>
              <a:t>structure</a:t>
            </a:r>
            <a:r>
              <a:rPr lang="cs-CZ" dirty="0"/>
              <a:t> and balance in the </a:t>
            </a:r>
            <a:r>
              <a:rPr lang="cs-CZ" dirty="0" err="1"/>
              <a:t>lives</a:t>
            </a:r>
            <a:r>
              <a:rPr lang="cs-CZ" dirty="0"/>
              <a:t> </a:t>
            </a:r>
            <a:r>
              <a:rPr lang="cs-CZ" dirty="0" err="1"/>
              <a:t>of</a:t>
            </a:r>
            <a:r>
              <a:rPr lang="cs-CZ" dirty="0"/>
              <a:t> </a:t>
            </a:r>
            <a:r>
              <a:rPr lang="cs-CZ" dirty="0" err="1"/>
              <a:t>clients</a:t>
            </a:r>
            <a:r>
              <a:rPr lang="cs-CZ" dirty="0"/>
              <a:t> </a:t>
            </a:r>
            <a:r>
              <a:rPr lang="cs-CZ" dirty="0" err="1"/>
              <a:t>with</a:t>
            </a:r>
            <a:r>
              <a:rPr lang="cs-CZ" dirty="0"/>
              <a:t> </a:t>
            </a:r>
            <a:r>
              <a:rPr lang="cs-CZ" dirty="0" err="1"/>
              <a:t>mental</a:t>
            </a:r>
            <a:r>
              <a:rPr lang="cs-CZ" dirty="0"/>
              <a:t> </a:t>
            </a:r>
            <a:r>
              <a:rPr lang="cs-CZ" dirty="0" err="1"/>
              <a:t>health</a:t>
            </a:r>
            <a:r>
              <a:rPr lang="cs-CZ" dirty="0"/>
              <a:t> </a:t>
            </a:r>
            <a:r>
              <a:rPr lang="cs-CZ" dirty="0" err="1"/>
              <a:t>problems</a:t>
            </a:r>
            <a:r>
              <a:rPr lang="cs-CZ" dirty="0"/>
              <a:t>, </a:t>
            </a:r>
            <a:r>
              <a:rPr lang="cs-CZ" dirty="0" err="1"/>
              <a:t>meant</a:t>
            </a:r>
            <a:r>
              <a:rPr lang="cs-CZ" dirty="0"/>
              <a:t> </a:t>
            </a:r>
            <a:r>
              <a:rPr lang="cs-CZ" dirty="0" err="1"/>
              <a:t>that</a:t>
            </a:r>
            <a:r>
              <a:rPr lang="cs-CZ" dirty="0"/>
              <a:t> these </a:t>
            </a:r>
            <a:r>
              <a:rPr lang="cs-CZ" dirty="0" err="1"/>
              <a:t>individuals</a:t>
            </a:r>
            <a:r>
              <a:rPr lang="cs-CZ" dirty="0"/>
              <a:t> </a:t>
            </a:r>
            <a:r>
              <a:rPr lang="cs-CZ" dirty="0" err="1"/>
              <a:t>would</a:t>
            </a:r>
            <a:r>
              <a:rPr lang="cs-CZ" dirty="0"/>
              <a:t> benefit </a:t>
            </a:r>
            <a:r>
              <a:rPr lang="cs-CZ" dirty="0" err="1"/>
              <a:t>from</a:t>
            </a:r>
            <a:r>
              <a:rPr lang="cs-CZ" dirty="0"/>
              <a:t> </a:t>
            </a:r>
            <a:r>
              <a:rPr lang="cs-CZ" dirty="0" err="1"/>
              <a:t>occupational</a:t>
            </a:r>
            <a:r>
              <a:rPr lang="cs-CZ" dirty="0"/>
              <a:t> </a:t>
            </a:r>
            <a:r>
              <a:rPr lang="cs-CZ" dirty="0" err="1"/>
              <a:t>activities</a:t>
            </a:r>
            <a:r>
              <a:rPr lang="cs-CZ" dirty="0"/>
              <a:t> such as </a:t>
            </a:r>
            <a:r>
              <a:rPr lang="cs-CZ" dirty="0" err="1"/>
              <a:t>work</a:t>
            </a:r>
            <a:r>
              <a:rPr lang="cs-CZ" dirty="0"/>
              <a:t>, rest and play. </a:t>
            </a:r>
            <a:r>
              <a:rPr lang="cs-CZ" dirty="0" err="1"/>
              <a:t>Goal-directed</a:t>
            </a:r>
            <a:r>
              <a:rPr lang="cs-CZ" dirty="0"/>
              <a:t> </a:t>
            </a:r>
            <a:r>
              <a:rPr lang="cs-CZ" dirty="0" err="1"/>
              <a:t>activities</a:t>
            </a:r>
            <a:r>
              <a:rPr lang="cs-CZ" dirty="0"/>
              <a:t> </a:t>
            </a:r>
            <a:r>
              <a:rPr lang="cs-CZ" dirty="0" err="1"/>
              <a:t>should</a:t>
            </a:r>
            <a:r>
              <a:rPr lang="cs-CZ" dirty="0"/>
              <a:t> </a:t>
            </a:r>
            <a:r>
              <a:rPr lang="cs-CZ" dirty="0" err="1"/>
              <a:t>be</a:t>
            </a:r>
            <a:r>
              <a:rPr lang="cs-CZ" dirty="0"/>
              <a:t> </a:t>
            </a:r>
            <a:r>
              <a:rPr lang="cs-CZ" dirty="0" err="1"/>
              <a:t>used</a:t>
            </a:r>
            <a:r>
              <a:rPr lang="cs-CZ" dirty="0"/>
              <a:t> to </a:t>
            </a:r>
            <a:r>
              <a:rPr lang="cs-CZ" dirty="0" err="1"/>
              <a:t>help</a:t>
            </a:r>
            <a:r>
              <a:rPr lang="cs-CZ" dirty="0"/>
              <a:t> </a:t>
            </a:r>
            <a:r>
              <a:rPr lang="cs-CZ" dirty="0" err="1"/>
              <a:t>individuals</a:t>
            </a:r>
            <a:r>
              <a:rPr lang="cs-CZ" dirty="0"/>
              <a:t> </a:t>
            </a:r>
            <a:r>
              <a:rPr lang="cs-CZ" dirty="0" err="1"/>
              <a:t>learn</a:t>
            </a:r>
            <a:r>
              <a:rPr lang="cs-CZ" dirty="0"/>
              <a:t> </a:t>
            </a:r>
            <a:r>
              <a:rPr lang="cs-CZ" dirty="0" err="1"/>
              <a:t>new</a:t>
            </a:r>
            <a:r>
              <a:rPr lang="cs-CZ" dirty="0"/>
              <a:t> </a:t>
            </a:r>
            <a:r>
              <a:rPr lang="cs-CZ" dirty="0" err="1"/>
              <a:t>skills</a:t>
            </a:r>
            <a:r>
              <a:rPr lang="cs-CZ" dirty="0"/>
              <a:t>, </a:t>
            </a:r>
            <a:r>
              <a:rPr lang="cs-CZ" dirty="0" err="1"/>
              <a:t>become</a:t>
            </a:r>
            <a:r>
              <a:rPr lang="cs-CZ" dirty="0"/>
              <a:t> more </a:t>
            </a:r>
            <a:r>
              <a:rPr lang="cs-CZ" dirty="0" err="1"/>
              <a:t>productive</a:t>
            </a:r>
            <a:r>
              <a:rPr lang="cs-CZ" dirty="0"/>
              <a:t>, and </a:t>
            </a:r>
            <a:r>
              <a:rPr lang="cs-CZ" dirty="0" err="1"/>
              <a:t>experience</a:t>
            </a:r>
            <a:r>
              <a:rPr lang="cs-CZ" dirty="0"/>
              <a:t> the </a:t>
            </a:r>
            <a:r>
              <a:rPr lang="cs-CZ" dirty="0" err="1"/>
              <a:t>therapeutic</a:t>
            </a:r>
            <a:r>
              <a:rPr lang="cs-CZ" dirty="0"/>
              <a:t> </a:t>
            </a:r>
            <a:r>
              <a:rPr lang="cs-CZ" dirty="0" err="1"/>
              <a:t>benefits</a:t>
            </a:r>
            <a:r>
              <a:rPr lang="cs-CZ" dirty="0"/>
              <a:t> </a:t>
            </a:r>
            <a:r>
              <a:rPr lang="cs-CZ" dirty="0" err="1"/>
              <a:t>of</a:t>
            </a:r>
            <a:r>
              <a:rPr lang="cs-CZ" dirty="0"/>
              <a:t> a </a:t>
            </a:r>
            <a:r>
              <a:rPr lang="cs-CZ" dirty="0" err="1"/>
              <a:t>balanced</a:t>
            </a:r>
            <a:r>
              <a:rPr lang="cs-CZ" dirty="0"/>
              <a:t> </a:t>
            </a:r>
            <a:r>
              <a:rPr lang="cs-CZ" dirty="0" err="1"/>
              <a:t>daily</a:t>
            </a:r>
            <a:r>
              <a:rPr lang="cs-CZ" dirty="0"/>
              <a:t> </a:t>
            </a:r>
            <a:r>
              <a:rPr lang="cs-CZ" dirty="0" err="1"/>
              <a:t>schedule</a:t>
            </a:r>
            <a:r>
              <a:rPr lang="cs-CZ" dirty="0"/>
              <a:t>.</a:t>
            </a:r>
            <a:endParaRPr dirty="0"/>
          </a:p>
        </p:txBody>
      </p:sp>
      <p:sp>
        <p:nvSpPr>
          <p:cNvPr id="212" name="Google Shape;21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pPr marL="0" lvl="0" indent="0" algn="r" rtl="0">
                <a:spcBef>
                  <a:spcPts val="0"/>
                </a:spcBef>
                <a:spcAft>
                  <a:spcPts val="0"/>
                </a:spcAft>
                <a:buNone/>
              </a:pPr>
              <a:t>18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Carl Ransom Rogers (January 8, 1902 – February 4, 1987) was an American </a:t>
            </a:r>
            <a:r>
              <a:rPr lang="en-US" dirty="0">
                <a:hlinkClick r:id="rId3" tooltip="Psychologist"/>
              </a:rPr>
              <a:t>psychologist</a:t>
            </a:r>
            <a:r>
              <a:rPr lang="en-US" dirty="0"/>
              <a:t> and among the founders of the </a:t>
            </a:r>
            <a:r>
              <a:rPr lang="en-US" dirty="0">
                <a:hlinkClick r:id="rId4" tooltip="Humanistic psychology"/>
              </a:rPr>
              <a:t>humanistic approach</a:t>
            </a:r>
            <a:r>
              <a:rPr lang="en-US" dirty="0"/>
              <a:t> (and </a:t>
            </a:r>
            <a:r>
              <a:rPr lang="en-US" dirty="0">
                <a:hlinkClick r:id="rId5" tooltip="Person-centered psychotherapy"/>
              </a:rPr>
              <a:t>client-centered approach</a:t>
            </a:r>
            <a:r>
              <a:rPr lang="en-US" dirty="0"/>
              <a:t>) in </a:t>
            </a:r>
            <a:r>
              <a:rPr lang="en-US" dirty="0">
                <a:hlinkClick r:id="rId6" tooltip="Psychology"/>
              </a:rPr>
              <a:t>psychology</a:t>
            </a:r>
            <a:r>
              <a:rPr lang="en-US" dirty="0"/>
              <a:t>. </a:t>
            </a:r>
            <a:r>
              <a:rPr lang="cs-CZ" dirty="0"/>
              <a:t>Carl </a:t>
            </a:r>
            <a:r>
              <a:rPr lang="cs-CZ" dirty="0" err="1"/>
              <a:t>Rogers</a:t>
            </a:r>
            <a:r>
              <a:rPr lang="cs-CZ" dirty="0"/>
              <a:t>. (2022, </a:t>
            </a:r>
            <a:r>
              <a:rPr lang="cs-CZ" dirty="0" err="1"/>
              <a:t>October</a:t>
            </a:r>
            <a:r>
              <a:rPr lang="cs-CZ" dirty="0"/>
              <a:t> 2). In </a:t>
            </a:r>
            <a:r>
              <a:rPr lang="cs-CZ" i="1" dirty="0"/>
              <a:t>Wikipedia</a:t>
            </a:r>
            <a:r>
              <a:rPr lang="cs-CZ" dirty="0"/>
              <a:t>. https://en.wikipedia.org/wiki/Carl_Rogers</a:t>
            </a:r>
            <a:endParaRPr dirty="0"/>
          </a:p>
        </p:txBody>
      </p:sp>
      <p:sp>
        <p:nvSpPr>
          <p:cNvPr id="221" name="Google Shape;22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pPr marL="0" lvl="0" indent="0" algn="r" rtl="0">
                <a:spcBef>
                  <a:spcPts val="0"/>
                </a:spcBef>
                <a:spcAft>
                  <a:spcPts val="0"/>
                </a:spcAft>
                <a:buNone/>
              </a:pPr>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Americal gerontologist born in 1932 in Munich. Validation Therapy as alternative to traditional methods of working with the severely disoriented aged people. She grew up in the Mentefiore Home for the Aged in Cleveland. Her mother was the head of the Social Service Department and her father was the administrator. </a:t>
            </a:r>
            <a:endParaRPr/>
          </a:p>
        </p:txBody>
      </p:sp>
      <p:sp>
        <p:nvSpPr>
          <p:cNvPr id="229" name="Google Shape;22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pPr marL="0" lvl="0" indent="0" algn="r" rtl="0">
                <a:spcBef>
                  <a:spcPts val="0"/>
                </a:spcBef>
                <a:spcAft>
                  <a:spcPts val="0"/>
                </a:spcAft>
                <a:buNone/>
              </a:pPr>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Urie Bronfenbrenner, American psychologist focusing on child development. Laboratory features of research are not characteristic of environments that children actually live and develop in. </a:t>
            </a:r>
            <a:endParaRPr/>
          </a:p>
        </p:txBody>
      </p:sp>
      <p:sp>
        <p:nvSpPr>
          <p:cNvPr id="237" name="Google Shape;2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pPr marL="0" lvl="0" indent="0" algn="r" rtl="0">
                <a:spcBef>
                  <a:spcPts val="0"/>
                </a:spcBef>
                <a:spcAft>
                  <a:spcPts val="0"/>
                </a:spcAft>
                <a:buNone/>
              </a:pPr>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Immanuel Kant and many of his followers – in this</a:t>
            </a:r>
            <a:r>
              <a:rPr lang="en-US" baseline="0" dirty="0"/>
              <a:t> sense</a:t>
            </a:r>
            <a:r>
              <a:rPr lang="en-US" dirty="0"/>
              <a:t> including Ralph</a:t>
            </a:r>
            <a:r>
              <a:rPr lang="en-US" baseline="0" dirty="0"/>
              <a:t> Waldo Emerson – think that t</a:t>
            </a:r>
            <a:r>
              <a:rPr lang="en-US" dirty="0"/>
              <a:t>here</a:t>
            </a:r>
            <a:r>
              <a:rPr lang="en-US" baseline="0" dirty="0"/>
              <a:t> are two ways how anybody can approach understanding of the world, especially understanding to the nature and </a:t>
            </a:r>
            <a:r>
              <a:rPr lang="en-US" baseline="0" dirty="0" err="1"/>
              <a:t>trhough</a:t>
            </a:r>
            <a:r>
              <a:rPr lang="en-US" baseline="0" dirty="0"/>
              <a:t> the nature. Emerson </a:t>
            </a:r>
            <a:r>
              <a:rPr lang="en-US" baseline="0" dirty="0" err="1"/>
              <a:t>emphasises</a:t>
            </a:r>
            <a:r>
              <a:rPr lang="en-US" baseline="0" dirty="0"/>
              <a:t> the role of intuition and the need of full presence if anybody wishes to grasp the whole, in other words what is going on beyond the obvious. This helps when we attempt to perceive deeply farming/</a:t>
            </a:r>
            <a:r>
              <a:rPr lang="en-US" baseline="0" dirty="0" err="1"/>
              <a:t>natue</a:t>
            </a:r>
            <a:r>
              <a:rPr lang="en-US" baseline="0" dirty="0"/>
              <a:t> environment as the space and time where we can work with people.</a:t>
            </a:r>
            <a:endParaRPr lang="en-US" dirty="0"/>
          </a:p>
        </p:txBody>
      </p:sp>
      <p:sp>
        <p:nvSpPr>
          <p:cNvPr id="110" name="Google Shape;1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Reason (</a:t>
            </a:r>
            <a:r>
              <a:rPr lang="en-US" dirty="0" err="1"/>
              <a:t>Vernunft</a:t>
            </a:r>
            <a:r>
              <a:rPr lang="en-US" dirty="0"/>
              <a:t>) is</a:t>
            </a:r>
            <a:r>
              <a:rPr lang="en-US" baseline="0" dirty="0"/>
              <a:t> a way of perceiving/thinking/understanding the world – the deep way of understanding the world, being.</a:t>
            </a:r>
            <a:endParaRPr lang="en-US" dirty="0"/>
          </a:p>
          <a:p>
            <a:pPr marL="0" lvl="0" indent="0" algn="l" rtl="0">
              <a:spcBef>
                <a:spcPts val="0"/>
              </a:spcBef>
              <a:spcAft>
                <a:spcPts val="0"/>
              </a:spcAft>
              <a:buNone/>
            </a:pPr>
            <a:endParaRPr dirty="0"/>
          </a:p>
        </p:txBody>
      </p:sp>
      <p:sp>
        <p:nvSpPr>
          <p:cNvPr id="117" name="Google Shape;11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Understanding = the usual and also the shallow way how to perceive world. </a:t>
            </a:r>
          </a:p>
          <a:p>
            <a:pPr marL="0" lvl="0" indent="0" algn="l" rtl="0">
              <a:spcBef>
                <a:spcPts val="0"/>
              </a:spcBef>
              <a:spcAft>
                <a:spcPts val="0"/>
              </a:spcAft>
              <a:buNone/>
            </a:pPr>
            <a:endParaRPr dirty="0"/>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is to be</a:t>
            </a:r>
            <a:r>
              <a:rPr lang="en-US" baseline="0" dirty="0"/>
              <a:t> fully present for only then we may act in accord with the nature. We have to use our intuition (reason) to see the whole and then act as farmers, social workers etc. The uncertainty it brings may become the strength. The truly solid and firm is only what is trembling/shaking or uncertain.</a:t>
            </a:r>
            <a:endParaRPr lang="en-US" dirty="0"/>
          </a:p>
          <a:p>
            <a:endParaRPr lang="cs-CZ" dirty="0"/>
          </a:p>
        </p:txBody>
      </p:sp>
      <p:sp>
        <p:nvSpPr>
          <p:cNvPr id="4" name="Zástupný symbol pro číslo snímku 3"/>
          <p:cNvSpPr>
            <a:spLocks noGrp="1"/>
          </p:cNvSpPr>
          <p:nvPr>
            <p:ph type="sldNum" sz="quarter" idx="10"/>
          </p:nvPr>
        </p:nvSpPr>
        <p:spPr/>
        <p:txBody>
          <a:bodyPr/>
          <a:lstStyle/>
          <a:p>
            <a:fld id="{D20000C0-D88A-427B-95B4-8A9679D6D829}" type="slidenum">
              <a:rPr lang="en-GB" smtClean="0"/>
              <a:pPr/>
              <a:t>25</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83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err="1"/>
              <a:t>Draw</a:t>
            </a:r>
            <a:r>
              <a:rPr lang="cs-CZ" dirty="0"/>
              <a:t> a </a:t>
            </a:r>
            <a:r>
              <a:rPr lang="cs-CZ" dirty="0" err="1"/>
              <a:t>picture</a:t>
            </a:r>
            <a:r>
              <a:rPr lang="cs-CZ" dirty="0"/>
              <a:t> </a:t>
            </a:r>
            <a:r>
              <a:rPr lang="cs-CZ" dirty="0" err="1"/>
              <a:t>with</a:t>
            </a:r>
            <a:r>
              <a:rPr lang="cs-CZ" dirty="0"/>
              <a:t> a place </a:t>
            </a:r>
            <a:r>
              <a:rPr lang="cs-CZ" dirty="0" err="1"/>
              <a:t>you</a:t>
            </a:r>
            <a:r>
              <a:rPr lang="cs-CZ" dirty="0"/>
              <a:t> </a:t>
            </a:r>
            <a:r>
              <a:rPr lang="cs-CZ" dirty="0" err="1"/>
              <a:t>would</a:t>
            </a:r>
            <a:r>
              <a:rPr lang="cs-CZ" dirty="0"/>
              <a:t> </a:t>
            </a:r>
            <a:r>
              <a:rPr lang="cs-CZ" dirty="0" err="1"/>
              <a:t>like</a:t>
            </a:r>
            <a:r>
              <a:rPr lang="cs-CZ" dirty="0"/>
              <a:t> to </a:t>
            </a:r>
            <a:r>
              <a:rPr lang="cs-CZ" dirty="0" err="1"/>
              <a:t>stay</a:t>
            </a:r>
            <a:r>
              <a:rPr lang="cs-CZ" dirty="0"/>
              <a:t> the most. </a:t>
            </a:r>
            <a:r>
              <a:rPr lang="cs-CZ" dirty="0" err="1"/>
              <a:t>You</a:t>
            </a:r>
            <a:r>
              <a:rPr lang="cs-CZ" dirty="0"/>
              <a:t> </a:t>
            </a:r>
            <a:r>
              <a:rPr lang="cs-CZ" dirty="0" err="1"/>
              <a:t>will</a:t>
            </a:r>
            <a:r>
              <a:rPr lang="cs-CZ" dirty="0"/>
              <a:t> </a:t>
            </a:r>
            <a:r>
              <a:rPr lang="cs-CZ" dirty="0" err="1"/>
              <a:t>later</a:t>
            </a:r>
            <a:r>
              <a:rPr lang="cs-CZ" dirty="0"/>
              <a:t> test </a:t>
            </a:r>
            <a:r>
              <a:rPr lang="cs-CZ" dirty="0" err="1"/>
              <a:t>whether</a:t>
            </a:r>
            <a:r>
              <a:rPr lang="cs-CZ" dirty="0"/>
              <a:t> the </a:t>
            </a:r>
            <a:r>
              <a:rPr lang="cs-CZ" dirty="0" err="1"/>
              <a:t>students</a:t>
            </a:r>
            <a:r>
              <a:rPr lang="cs-CZ" dirty="0"/>
              <a:t> </a:t>
            </a:r>
            <a:r>
              <a:rPr lang="cs-CZ" dirty="0" err="1"/>
              <a:t>identify</a:t>
            </a:r>
            <a:r>
              <a:rPr lang="cs-CZ" dirty="0"/>
              <a:t> the </a:t>
            </a:r>
            <a:r>
              <a:rPr lang="cs-CZ" dirty="0" err="1"/>
              <a:t>common</a:t>
            </a:r>
            <a:r>
              <a:rPr lang="cs-CZ" dirty="0"/>
              <a:t> </a:t>
            </a:r>
            <a:r>
              <a:rPr lang="cs-CZ" dirty="0" err="1"/>
              <a:t>elements</a:t>
            </a:r>
            <a:r>
              <a:rPr lang="cs-CZ" dirty="0"/>
              <a:t> </a:t>
            </a:r>
            <a:r>
              <a:rPr lang="cs-CZ" dirty="0" err="1"/>
              <a:t>of</a:t>
            </a:r>
            <a:r>
              <a:rPr lang="cs-CZ" dirty="0"/>
              <a:t> </a:t>
            </a:r>
            <a:r>
              <a:rPr lang="cs-CZ" dirty="0" err="1"/>
              <a:t>water</a:t>
            </a:r>
            <a:r>
              <a:rPr lang="cs-CZ" dirty="0"/>
              <a:t>, food, </a:t>
            </a:r>
            <a:r>
              <a:rPr lang="cs-CZ" dirty="0" err="1"/>
              <a:t>shelter</a:t>
            </a:r>
            <a:r>
              <a:rPr lang="cs-CZ" dirty="0"/>
              <a:t> and </a:t>
            </a:r>
            <a:r>
              <a:rPr lang="cs-CZ" dirty="0" err="1"/>
              <a:t>security</a:t>
            </a:r>
            <a:r>
              <a:rPr lang="cs-CZ" dirty="0"/>
              <a:t> </a:t>
            </a:r>
            <a:r>
              <a:rPr lang="cs-CZ" dirty="0" err="1"/>
              <a:t>according</a:t>
            </a:r>
            <a:r>
              <a:rPr lang="cs-CZ" dirty="0"/>
              <a:t> to the </a:t>
            </a:r>
            <a:r>
              <a:rPr lang="cs-CZ" dirty="0" err="1"/>
              <a:t>Savannah</a:t>
            </a:r>
            <a:r>
              <a:rPr lang="cs-CZ" dirty="0"/>
              <a:t> </a:t>
            </a:r>
            <a:r>
              <a:rPr lang="cs-CZ" dirty="0" err="1"/>
              <a:t>hypothesis</a:t>
            </a:r>
            <a:r>
              <a:rPr lang="cs-CZ" dirty="0"/>
              <a:t> by </a:t>
            </a:r>
            <a:r>
              <a:rPr lang="cs-CZ" dirty="0" err="1"/>
              <a:t>Orians</a:t>
            </a:r>
            <a:r>
              <a:rPr lang="cs-CZ" dirty="0"/>
              <a:t> (1980). </a:t>
            </a:r>
            <a:endParaRPr dirty="0"/>
          </a:p>
        </p:txBody>
      </p:sp>
      <p:sp>
        <p:nvSpPr>
          <p:cNvPr id="138" name="Google Shape;13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pPr marL="0" lvl="0" indent="0" algn="r" rtl="0">
                <a:spcBef>
                  <a:spcPts val="0"/>
                </a:spcBef>
                <a:spcAft>
                  <a:spcPts val="0"/>
                </a:spcAft>
                <a:buNone/>
              </a:pPr>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err="1"/>
              <a:t>What</a:t>
            </a:r>
            <a:r>
              <a:rPr lang="cs-CZ" dirty="0"/>
              <a:t> </a:t>
            </a:r>
            <a:r>
              <a:rPr lang="cs-CZ" dirty="0" err="1"/>
              <a:t>is</a:t>
            </a:r>
            <a:r>
              <a:rPr lang="cs-CZ" dirty="0"/>
              <a:t> the most </a:t>
            </a:r>
            <a:r>
              <a:rPr lang="cs-CZ" dirty="0" err="1"/>
              <a:t>prefered</a:t>
            </a:r>
            <a:r>
              <a:rPr lang="cs-CZ" dirty="0"/>
              <a:t> place to the </a:t>
            </a:r>
            <a:r>
              <a:rPr lang="cs-CZ" dirty="0" err="1"/>
              <a:t>students</a:t>
            </a:r>
            <a:r>
              <a:rPr lang="cs-CZ" dirty="0"/>
              <a:t>? (Place identity </a:t>
            </a:r>
            <a:r>
              <a:rPr lang="cs-CZ" dirty="0" err="1"/>
              <a:t>theory</a:t>
            </a:r>
            <a:r>
              <a:rPr lang="cs-CZ" dirty="0"/>
              <a:t>, </a:t>
            </a:r>
            <a:r>
              <a:rPr lang="cs-CZ" dirty="0" err="1"/>
              <a:t>Proshansky</a:t>
            </a:r>
            <a:r>
              <a:rPr lang="cs-CZ" dirty="0"/>
              <a:t> et al., 1983)</a:t>
            </a:r>
            <a:endParaRPr dirty="0"/>
          </a:p>
        </p:txBody>
      </p:sp>
      <p:sp>
        <p:nvSpPr>
          <p:cNvPr id="170" name="Google Shape;17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dirty="0" err="1"/>
              <a:t>Gordon</a:t>
            </a:r>
            <a:r>
              <a:rPr lang="cs-CZ" dirty="0"/>
              <a:t> H. </a:t>
            </a:r>
            <a:r>
              <a:rPr lang="cs-CZ" dirty="0" err="1"/>
              <a:t>Orians</a:t>
            </a:r>
            <a:r>
              <a:rPr lang="cs-CZ" dirty="0"/>
              <a:t>, </a:t>
            </a:r>
            <a:r>
              <a:rPr lang="cs-CZ" dirty="0" err="1"/>
              <a:t>evolutionary</a:t>
            </a:r>
            <a:r>
              <a:rPr lang="cs-CZ" dirty="0"/>
              <a:t> </a:t>
            </a:r>
            <a:r>
              <a:rPr lang="cs-CZ" dirty="0" err="1"/>
              <a:t>biologist</a:t>
            </a:r>
            <a:r>
              <a:rPr lang="cs-CZ" dirty="0"/>
              <a:t> </a:t>
            </a:r>
            <a:r>
              <a:rPr lang="cs-CZ" dirty="0" err="1"/>
              <a:t>at</a:t>
            </a:r>
            <a:r>
              <a:rPr lang="cs-CZ" dirty="0"/>
              <a:t> the University </a:t>
            </a:r>
            <a:r>
              <a:rPr lang="cs-CZ" dirty="0" err="1"/>
              <a:t>of</a:t>
            </a:r>
            <a:r>
              <a:rPr lang="cs-CZ" dirty="0"/>
              <a:t> Washington </a:t>
            </a:r>
            <a:r>
              <a:rPr lang="cs-CZ" dirty="0" err="1"/>
              <a:t>Colege</a:t>
            </a:r>
            <a:r>
              <a:rPr lang="cs-CZ" dirty="0"/>
              <a:t> </a:t>
            </a:r>
            <a:r>
              <a:rPr lang="cs-CZ" dirty="0" err="1"/>
              <a:t>of</a:t>
            </a:r>
            <a:r>
              <a:rPr lang="cs-CZ" dirty="0"/>
              <a:t> </a:t>
            </a:r>
            <a:r>
              <a:rPr lang="cs-CZ" dirty="0" err="1"/>
              <a:t>Arts</a:t>
            </a:r>
            <a:r>
              <a:rPr lang="cs-CZ" dirty="0"/>
              <a:t> &amp; </a:t>
            </a:r>
            <a:r>
              <a:rPr lang="cs-CZ" dirty="0" err="1"/>
              <a:t>Sciences</a:t>
            </a:r>
            <a:r>
              <a:rPr lang="cs-CZ" dirty="0"/>
              <a:t>. </a:t>
            </a:r>
            <a:r>
              <a:rPr lang="cs-CZ" dirty="0" err="1"/>
              <a:t>Savanna</a:t>
            </a:r>
            <a:r>
              <a:rPr lang="cs-CZ" dirty="0"/>
              <a:t> </a:t>
            </a:r>
            <a:r>
              <a:rPr lang="cs-CZ" dirty="0" err="1"/>
              <a:t>landscapes</a:t>
            </a:r>
            <a:r>
              <a:rPr lang="cs-CZ" dirty="0"/>
              <a:t> </a:t>
            </a:r>
            <a:r>
              <a:rPr lang="cs-CZ" dirty="0" err="1"/>
              <a:t>provide</a:t>
            </a:r>
            <a:r>
              <a:rPr lang="cs-CZ" dirty="0"/>
              <a:t> </a:t>
            </a:r>
            <a:r>
              <a:rPr lang="cs-CZ" dirty="0" err="1"/>
              <a:t>opportunities</a:t>
            </a:r>
            <a:r>
              <a:rPr lang="cs-CZ" dirty="0"/>
              <a:t> </a:t>
            </a:r>
            <a:r>
              <a:rPr lang="cs-CZ" dirty="0" err="1"/>
              <a:t>of</a:t>
            </a:r>
            <a:r>
              <a:rPr lang="cs-CZ" dirty="0"/>
              <a:t> </a:t>
            </a:r>
            <a:r>
              <a:rPr lang="cs-CZ" dirty="0" err="1"/>
              <a:t>openness</a:t>
            </a:r>
            <a:r>
              <a:rPr lang="cs-CZ" dirty="0"/>
              <a:t> and </a:t>
            </a:r>
            <a:r>
              <a:rPr lang="cs-CZ" dirty="0" err="1"/>
              <a:t>seclusion</a:t>
            </a:r>
            <a:r>
              <a:rPr lang="cs-CZ" dirty="0"/>
              <a:t> and </a:t>
            </a:r>
            <a:r>
              <a:rPr lang="cs-CZ" dirty="0" err="1"/>
              <a:t>may</a:t>
            </a:r>
            <a:r>
              <a:rPr lang="cs-CZ" dirty="0"/>
              <a:t> </a:t>
            </a:r>
            <a:r>
              <a:rPr lang="cs-CZ" dirty="0" err="1"/>
              <a:t>provide</a:t>
            </a:r>
            <a:r>
              <a:rPr lang="cs-CZ" dirty="0"/>
              <a:t> a </a:t>
            </a:r>
            <a:r>
              <a:rPr lang="cs-CZ" dirty="0" err="1"/>
              <a:t>plausible</a:t>
            </a:r>
            <a:r>
              <a:rPr lang="cs-CZ" dirty="0"/>
              <a:t> </a:t>
            </a:r>
            <a:r>
              <a:rPr lang="cs-CZ" dirty="0" err="1"/>
              <a:t>explanation</a:t>
            </a:r>
            <a:r>
              <a:rPr lang="cs-CZ" dirty="0"/>
              <a:t> </a:t>
            </a:r>
            <a:r>
              <a:rPr lang="cs-CZ" dirty="0" err="1"/>
              <a:t>of</a:t>
            </a:r>
            <a:r>
              <a:rPr lang="cs-CZ" dirty="0"/>
              <a:t> the </a:t>
            </a:r>
            <a:r>
              <a:rPr lang="cs-CZ" dirty="0" err="1"/>
              <a:t>importance</a:t>
            </a:r>
            <a:r>
              <a:rPr lang="cs-CZ" dirty="0"/>
              <a:t> </a:t>
            </a:r>
            <a:r>
              <a:rPr lang="cs-CZ" dirty="0" err="1"/>
              <a:t>fo</a:t>
            </a:r>
            <a:r>
              <a:rPr lang="cs-CZ" dirty="0"/>
              <a:t> the </a:t>
            </a:r>
            <a:r>
              <a:rPr lang="cs-CZ" dirty="0" err="1"/>
              <a:t>pastoral</a:t>
            </a:r>
            <a:r>
              <a:rPr lang="cs-CZ" dirty="0"/>
              <a:t> </a:t>
            </a:r>
            <a:r>
              <a:rPr lang="cs-CZ" dirty="0" err="1"/>
              <a:t>landscape</a:t>
            </a:r>
            <a:r>
              <a:rPr lang="cs-CZ" dirty="0"/>
              <a:t>. Preference </a:t>
            </a:r>
            <a:r>
              <a:rPr lang="cs-CZ" dirty="0" err="1"/>
              <a:t>of</a:t>
            </a:r>
            <a:r>
              <a:rPr lang="cs-CZ" dirty="0"/>
              <a:t> </a:t>
            </a:r>
            <a:r>
              <a:rPr lang="cs-CZ" dirty="0" err="1"/>
              <a:t>municipal</a:t>
            </a:r>
            <a:r>
              <a:rPr lang="cs-CZ" dirty="0"/>
              <a:t> </a:t>
            </a:r>
            <a:r>
              <a:rPr lang="cs-CZ" dirty="0" err="1"/>
              <a:t>parks</a:t>
            </a:r>
            <a:r>
              <a:rPr lang="cs-CZ" dirty="0"/>
              <a:t> </a:t>
            </a:r>
            <a:r>
              <a:rPr lang="cs-CZ" dirty="0" err="1"/>
              <a:t>of</a:t>
            </a:r>
            <a:r>
              <a:rPr lang="cs-CZ" dirty="0"/>
              <a:t> </a:t>
            </a:r>
            <a:r>
              <a:rPr lang="cs-CZ" dirty="0" err="1"/>
              <a:t>today</a:t>
            </a:r>
            <a:r>
              <a:rPr lang="cs-CZ" dirty="0"/>
              <a:t>.</a:t>
            </a:r>
            <a:endParaRPr dirty="0"/>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pPr marL="0" lvl="0" indent="0" algn="r" rtl="0">
                <a:spcBef>
                  <a:spcPts val="0"/>
                </a:spcBef>
                <a:spcAft>
                  <a:spcPts val="0"/>
                </a:spcAft>
                <a:buNone/>
              </a:pPr>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E019CBF-6F6C-1308-CD7A-8A884A4D212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910"/>
            <a:ext cx="9144000" cy="6858000"/>
          </a:xfrm>
          <a:prstGeom prst="rect">
            <a:avLst/>
          </a:prstGeom>
        </p:spPr>
      </p:pic>
      <p:sp>
        <p:nvSpPr>
          <p:cNvPr id="2" name="Nadpis 1">
            <a:extLst>
              <a:ext uri="{FF2B5EF4-FFF2-40B4-BE49-F238E27FC236}">
                <a16:creationId xmlns:a16="http://schemas.microsoft.com/office/drawing/2014/main" id="{BE510AF5-4381-40E1-828A-550308ADC354}"/>
              </a:ext>
            </a:extLst>
          </p:cNvPr>
          <p:cNvSpPr>
            <a:spLocks noGrp="1"/>
          </p:cNvSpPr>
          <p:nvPr>
            <p:ph type="ctrTitle" hasCustomPrompt="1"/>
          </p:nvPr>
        </p:nvSpPr>
        <p:spPr>
          <a:xfrm>
            <a:off x="0" y="8447"/>
            <a:ext cx="4390931" cy="4518286"/>
          </a:xfrm>
        </p:spPr>
        <p:txBody>
          <a:bodyPr lIns="648000" tIns="414000" bIns="0" anchor="t" anchorCtr="0">
            <a:noAutofit/>
          </a:bodyPr>
          <a:lstStyle>
            <a:lvl1pPr algn="l">
              <a:lnSpc>
                <a:spcPts val="3900"/>
              </a:lnSpc>
              <a:defRPr sz="3300" cap="all" spc="100" baseline="0">
                <a:solidFill>
                  <a:schemeClr val="bg1"/>
                </a:solidFill>
                <a:latin typeface="Arial" panose="020B0604020202020204" pitchFamily="34" charset="0"/>
                <a:cs typeface="Arial" panose="020B0604020202020204" pitchFamily="34" charset="0"/>
              </a:defRPr>
            </a:lvl1pPr>
          </a:lstStyle>
          <a:p>
            <a:r>
              <a:rPr lang="cs-CZ" noProof="0" dirty="0"/>
              <a:t>Název PowerPoint prezentace,</a:t>
            </a:r>
            <a:br>
              <a:rPr lang="cs-CZ" noProof="0" dirty="0"/>
            </a:br>
            <a:r>
              <a:rPr lang="cs-CZ" noProof="0" dirty="0"/>
              <a:t>maximum</a:t>
            </a:r>
            <a:br>
              <a:rPr lang="cs-CZ" noProof="0" dirty="0"/>
            </a:br>
            <a:r>
              <a:rPr lang="cs-CZ" noProof="0" dirty="0"/>
              <a:t>osm řádek, zarovnáno </a:t>
            </a:r>
            <a:br>
              <a:rPr lang="cs-CZ" noProof="0" dirty="0"/>
            </a:br>
            <a:r>
              <a:rPr lang="cs-CZ" noProof="0" dirty="0"/>
              <a:t>zleva odshora</a:t>
            </a:r>
          </a:p>
        </p:txBody>
      </p:sp>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4518183" y="4003491"/>
            <a:ext cx="23488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4787483" y="4003490"/>
            <a:ext cx="234887"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5056782" y="4003493"/>
            <a:ext cx="59702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4572000" y="2794475"/>
            <a:ext cx="4572003" cy="698512"/>
          </a:xfrm>
        </p:spPr>
        <p:txBody>
          <a:bodyPr lIns="0" tIns="0" rIns="180000" bIns="0">
            <a:noAutofit/>
          </a:bodyPr>
          <a:lstStyle>
            <a:lvl1pPr marL="0" indent="0">
              <a:lnSpc>
                <a:spcPts val="1920"/>
              </a:lnSpc>
              <a:spcBef>
                <a:spcPts val="0"/>
              </a:spcBef>
              <a:spcAft>
                <a:spcPts val="200"/>
              </a:spcAft>
              <a:buNone/>
              <a:defRPr lang="cs-CZ" sz="1600" kern="1200" spc="31"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377"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noProof="0" dirty="0"/>
              <a:t>Ing. Mgr. Bc. Jméno Příjmení, Ph.D.	</a:t>
            </a:r>
          </a:p>
          <a:p>
            <a:pPr lvl="1"/>
            <a:r>
              <a:rPr lang="cs-CZ" noProof="0" dirty="0"/>
              <a:t>Ces </a:t>
            </a:r>
            <a:r>
              <a:rPr lang="cs-CZ" noProof="0" dirty="0" err="1"/>
              <a:t>remoluptat</a:t>
            </a:r>
            <a:r>
              <a:rPr lang="cs-CZ" noProof="0" dirty="0"/>
              <a:t>. Fic </a:t>
            </a:r>
            <a:r>
              <a:rPr lang="cs-CZ" noProof="0" dirty="0" err="1"/>
              <a:t>testrum</a:t>
            </a:r>
            <a:r>
              <a:rPr lang="cs-CZ" noProof="0" dirty="0"/>
              <a:t>, </a:t>
            </a:r>
            <a:r>
              <a:rPr lang="cs-CZ" noProof="0" dirty="0" err="1"/>
              <a:t>culparumque</a:t>
            </a:r>
            <a:r>
              <a:rPr lang="cs-CZ" noProof="0" dirty="0"/>
              <a:t> </a:t>
            </a:r>
            <a:r>
              <a:rPr lang="cs-CZ" noProof="0" dirty="0" err="1"/>
              <a:t>dria</a:t>
            </a:r>
            <a:r>
              <a:rPr lang="cs-CZ" noProof="0" dirty="0"/>
              <a:t> </a:t>
            </a:r>
            <a:r>
              <a:rPr lang="cs-CZ" noProof="0" dirty="0" err="1"/>
              <a:t>plitatur</a:t>
            </a:r>
            <a:endParaRPr lang="cs-CZ" noProof="0" dirty="0"/>
          </a:p>
          <a:p>
            <a:pPr lvl="1"/>
            <a:r>
              <a:rPr lang="cs-CZ" noProof="0" dirty="0" err="1"/>
              <a:t>Ipsuntus</a:t>
            </a:r>
            <a:r>
              <a:rPr lang="cs-CZ" noProof="0" dirty="0"/>
              <a:t>. </a:t>
            </a:r>
            <a:r>
              <a:rPr lang="cs-CZ" noProof="0" dirty="0" err="1"/>
              <a:t>Porrovitatem</a:t>
            </a:r>
            <a:r>
              <a:rPr lang="cs-CZ" noProof="0" dirty="0"/>
              <a:t> </a:t>
            </a:r>
            <a:r>
              <a:rPr lang="cs-CZ" noProof="0" dirty="0" err="1"/>
              <a:t>fugiat</a:t>
            </a:r>
            <a:r>
              <a:rPr lang="cs-CZ" noProof="0" dirty="0"/>
              <a:t> </a:t>
            </a:r>
            <a:r>
              <a:rPr lang="cs-CZ" noProof="0" dirty="0" err="1"/>
              <a:t>odi</a:t>
            </a:r>
            <a:r>
              <a:rPr lang="cs-CZ" noProof="0" dirty="0"/>
              <a:t> </a:t>
            </a:r>
            <a:r>
              <a:rPr lang="cs-CZ" noProof="0" dirty="0" err="1"/>
              <a:t>occum</a:t>
            </a:r>
            <a:r>
              <a:rPr lang="cs-CZ" noProof="0" dirty="0"/>
              <a:t> </a:t>
            </a:r>
            <a:r>
              <a:rPr lang="cs-CZ" noProof="0" dirty="0" err="1"/>
              <a:t>aces</a:t>
            </a:r>
            <a:r>
              <a:rPr lang="cs-CZ" noProof="0" dirty="0"/>
              <a:t> </a:t>
            </a:r>
            <a:r>
              <a:rPr lang="cs-CZ" noProof="0" dirty="0" err="1"/>
              <a:t>aussim</a:t>
            </a:r>
            <a:r>
              <a:rPr lang="cs-CZ" dirty="0"/>
              <a:t>			                     </a:t>
            </a:r>
          </a:p>
          <a:p>
            <a:pPr lvl="1"/>
            <a:endParaRPr lang="cs-CZ" dirty="0"/>
          </a:p>
          <a:p>
            <a:pPr lvl="1"/>
            <a:endParaRPr lang="cs-CZ"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4753071" y="4003490"/>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5022370" y="4003489"/>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846499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79996">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438151"/>
            <a:ext cx="7879556"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C11B805-2AB4-708C-BD64-60A01A6403B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2737" cy="6857053"/>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263" y="2109457"/>
            <a:ext cx="7223402" cy="896293"/>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423" y="3626757"/>
            <a:ext cx="6535271"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59048" y="5396852"/>
            <a:ext cx="1871663" cy="279301"/>
          </a:xfrm>
        </p:spPr>
        <p:txBody>
          <a:bodyPr lIns="0" bIns="46800" anchor="ctr" anchorCtr="0"/>
          <a:lstStyle>
            <a:lvl1pPr marL="0" marR="0" indent="0" algn="l" defTabSz="914377"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59052" y="6084875"/>
            <a:ext cx="1871662"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sz="1600" dirty="0">
                <a:solidFill>
                  <a:schemeClr val="bg1"/>
                </a:solidFill>
              </a:rPr>
              <a:t>www.sofaredu.eu</a:t>
            </a:r>
            <a:endParaRPr lang="en-GB" sz="1600"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60730" y="5685202"/>
            <a:ext cx="1871662" cy="400802"/>
          </a:xfrm>
        </p:spPr>
        <p:txBody>
          <a:bodyPr lIns="0" tIns="7200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Úvodní snímek" userDrawn="1">
  <p:cSld name="1_Úvodní snímek">
    <p:spTree>
      <p:nvGrpSpPr>
        <p:cNvPr id="1" name="Shape 15"/>
        <p:cNvGrpSpPr/>
        <p:nvPr/>
      </p:nvGrpSpPr>
      <p:grpSpPr>
        <a:xfrm>
          <a:off x="0" y="0"/>
          <a:ext cx="0" cy="0"/>
          <a:chOff x="0" y="0"/>
          <a:chExt cx="0" cy="0"/>
        </a:xfrm>
      </p:grpSpPr>
      <p:pic>
        <p:nvPicPr>
          <p:cNvPr id="10" name="Graphic 5">
            <a:extLst>
              <a:ext uri="{FF2B5EF4-FFF2-40B4-BE49-F238E27FC236}">
                <a16:creationId xmlns:a16="http://schemas.microsoft.com/office/drawing/2014/main" id="{70C7ECD3-17DE-4EE8-A5E9-2977BD681F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910"/>
            <a:ext cx="9144000" cy="6858000"/>
          </a:xfrm>
          <a:prstGeom prst="rect">
            <a:avLst/>
          </a:prstGeom>
        </p:spPr>
      </p:pic>
      <p:sp>
        <p:nvSpPr>
          <p:cNvPr id="11" name="Nadpis 1">
            <a:extLst>
              <a:ext uri="{FF2B5EF4-FFF2-40B4-BE49-F238E27FC236}">
                <a16:creationId xmlns:a16="http://schemas.microsoft.com/office/drawing/2014/main" id="{905DB019-2235-4821-AE82-88DFC19C791B}"/>
              </a:ext>
            </a:extLst>
          </p:cNvPr>
          <p:cNvSpPr>
            <a:spLocks noGrp="1"/>
          </p:cNvSpPr>
          <p:nvPr>
            <p:ph type="ctrTitle" hasCustomPrompt="1"/>
          </p:nvPr>
        </p:nvSpPr>
        <p:spPr>
          <a:xfrm>
            <a:off x="0" y="8447"/>
            <a:ext cx="4390931" cy="4518286"/>
          </a:xfrm>
        </p:spPr>
        <p:txBody>
          <a:bodyPr lIns="648000" tIns="414000" bIns="0" anchor="ctr" anchorCtr="0">
            <a:noAutofit/>
          </a:bodyPr>
          <a:lstStyle>
            <a:lvl1pPr algn="l">
              <a:lnSpc>
                <a:spcPts val="3900"/>
              </a:lnSpc>
              <a:defRPr sz="3300" cap="all" spc="100" baseline="0">
                <a:solidFill>
                  <a:schemeClr val="bg1"/>
                </a:solidFill>
                <a:latin typeface="Arial" panose="020B0604020202020204" pitchFamily="34" charset="0"/>
                <a:cs typeface="Arial" panose="020B0604020202020204" pitchFamily="34" charset="0"/>
              </a:defRPr>
            </a:lvl1pPr>
          </a:lstStyle>
          <a:p>
            <a:r>
              <a:rPr lang="cs-CZ" noProof="0" dirty="0"/>
              <a:t>Název PowerPoint prezentace,</a:t>
            </a:r>
            <a:br>
              <a:rPr lang="cs-CZ" noProof="0" dirty="0"/>
            </a:br>
            <a:r>
              <a:rPr lang="cs-CZ" noProof="0" dirty="0"/>
              <a:t>maximum</a:t>
            </a:r>
            <a:br>
              <a:rPr lang="cs-CZ" noProof="0" dirty="0"/>
            </a:br>
            <a:r>
              <a:rPr lang="cs-CZ" noProof="0" dirty="0"/>
              <a:t>osm řádek, zarovnáno </a:t>
            </a:r>
            <a:br>
              <a:rPr lang="cs-CZ" noProof="0" dirty="0"/>
            </a:br>
            <a:r>
              <a:rPr lang="cs-CZ" noProof="0" dirty="0"/>
              <a:t>zleva odshora</a:t>
            </a:r>
          </a:p>
        </p:txBody>
      </p:sp>
      <p:sp>
        <p:nvSpPr>
          <p:cNvPr id="12" name="Zástupný symbol pro text 2">
            <a:extLst>
              <a:ext uri="{FF2B5EF4-FFF2-40B4-BE49-F238E27FC236}">
                <a16:creationId xmlns:a16="http://schemas.microsoft.com/office/drawing/2014/main" id="{E0AA6F8C-57E1-493D-B7F0-965DE1A1A76E}"/>
              </a:ext>
            </a:extLst>
          </p:cNvPr>
          <p:cNvSpPr>
            <a:spLocks noGrp="1"/>
          </p:cNvSpPr>
          <p:nvPr>
            <p:ph type="body" sz="quarter" idx="14" hasCustomPrompt="1"/>
          </p:nvPr>
        </p:nvSpPr>
        <p:spPr>
          <a:xfrm>
            <a:off x="4572000" y="4003491"/>
            <a:ext cx="23488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3" name="Zástupný symbol pro text 2">
            <a:extLst>
              <a:ext uri="{FF2B5EF4-FFF2-40B4-BE49-F238E27FC236}">
                <a16:creationId xmlns:a16="http://schemas.microsoft.com/office/drawing/2014/main" id="{C314269F-C0C1-4321-A44E-EEE52F07F801}"/>
              </a:ext>
            </a:extLst>
          </p:cNvPr>
          <p:cNvSpPr>
            <a:spLocks noGrp="1"/>
          </p:cNvSpPr>
          <p:nvPr>
            <p:ph type="body" sz="quarter" idx="16" hasCustomPrompt="1"/>
          </p:nvPr>
        </p:nvSpPr>
        <p:spPr>
          <a:xfrm>
            <a:off x="4841300" y="4003490"/>
            <a:ext cx="234887"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4" name="Zástupný symbol pro text 2">
            <a:extLst>
              <a:ext uri="{FF2B5EF4-FFF2-40B4-BE49-F238E27FC236}">
                <a16:creationId xmlns:a16="http://schemas.microsoft.com/office/drawing/2014/main" id="{24306D70-68A5-441D-A638-850EDF412D8C}"/>
              </a:ext>
            </a:extLst>
          </p:cNvPr>
          <p:cNvSpPr>
            <a:spLocks noGrp="1"/>
          </p:cNvSpPr>
          <p:nvPr>
            <p:ph type="body" sz="quarter" idx="17" hasCustomPrompt="1"/>
          </p:nvPr>
        </p:nvSpPr>
        <p:spPr>
          <a:xfrm>
            <a:off x="5110599" y="4003493"/>
            <a:ext cx="597028"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5" name="Zástupný obsah 2">
            <a:extLst>
              <a:ext uri="{FF2B5EF4-FFF2-40B4-BE49-F238E27FC236}">
                <a16:creationId xmlns:a16="http://schemas.microsoft.com/office/drawing/2014/main" id="{4731EBAD-DDA6-4257-BEB0-08724CEF8E5E}"/>
              </a:ext>
            </a:extLst>
          </p:cNvPr>
          <p:cNvSpPr>
            <a:spLocks noGrp="1"/>
          </p:cNvSpPr>
          <p:nvPr>
            <p:ph idx="1" hasCustomPrompt="1"/>
          </p:nvPr>
        </p:nvSpPr>
        <p:spPr>
          <a:xfrm>
            <a:off x="4572000" y="2794475"/>
            <a:ext cx="4572003" cy="698512"/>
          </a:xfrm>
        </p:spPr>
        <p:txBody>
          <a:bodyPr lIns="0" tIns="0" rIns="180000" bIns="0">
            <a:noAutofit/>
          </a:bodyPr>
          <a:lstStyle>
            <a:lvl1pPr marL="0" indent="0">
              <a:lnSpc>
                <a:spcPts val="1920"/>
              </a:lnSpc>
              <a:spcBef>
                <a:spcPts val="0"/>
              </a:spcBef>
              <a:spcAft>
                <a:spcPts val="200"/>
              </a:spcAft>
              <a:buNone/>
              <a:defRPr lang="cs-CZ" sz="1600" kern="1200" spc="31"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377"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pPr lvl="0"/>
            <a:r>
              <a:rPr lang="cs-CZ" noProof="0" dirty="0"/>
              <a:t>Ing. Mgr. Bc. Jméno Příjmení, Ph.D.	</a:t>
            </a:r>
          </a:p>
          <a:p>
            <a:pPr lvl="1"/>
            <a:r>
              <a:rPr lang="cs-CZ" noProof="0" dirty="0"/>
              <a:t>Ces </a:t>
            </a:r>
            <a:r>
              <a:rPr lang="cs-CZ" noProof="0" dirty="0" err="1"/>
              <a:t>remoluptat</a:t>
            </a:r>
            <a:r>
              <a:rPr lang="cs-CZ" noProof="0" dirty="0"/>
              <a:t>. Fic </a:t>
            </a:r>
            <a:r>
              <a:rPr lang="cs-CZ" noProof="0" dirty="0" err="1"/>
              <a:t>testrum</a:t>
            </a:r>
            <a:r>
              <a:rPr lang="cs-CZ" noProof="0" dirty="0"/>
              <a:t>, </a:t>
            </a:r>
            <a:r>
              <a:rPr lang="cs-CZ" noProof="0" dirty="0" err="1"/>
              <a:t>culparumque</a:t>
            </a:r>
            <a:r>
              <a:rPr lang="cs-CZ" noProof="0" dirty="0"/>
              <a:t> </a:t>
            </a:r>
            <a:r>
              <a:rPr lang="cs-CZ" noProof="0" dirty="0" err="1"/>
              <a:t>dria</a:t>
            </a:r>
            <a:r>
              <a:rPr lang="cs-CZ" noProof="0" dirty="0"/>
              <a:t> </a:t>
            </a:r>
            <a:r>
              <a:rPr lang="cs-CZ" noProof="0" dirty="0" err="1"/>
              <a:t>plitatur</a:t>
            </a:r>
            <a:endParaRPr lang="cs-CZ" noProof="0" dirty="0"/>
          </a:p>
          <a:p>
            <a:pPr lvl="1"/>
            <a:r>
              <a:rPr lang="cs-CZ" noProof="0" dirty="0" err="1"/>
              <a:t>Ipsuntus</a:t>
            </a:r>
            <a:r>
              <a:rPr lang="cs-CZ" noProof="0" dirty="0"/>
              <a:t>. </a:t>
            </a:r>
            <a:r>
              <a:rPr lang="cs-CZ" noProof="0" dirty="0" err="1"/>
              <a:t>Porrovitatem</a:t>
            </a:r>
            <a:r>
              <a:rPr lang="cs-CZ" noProof="0" dirty="0"/>
              <a:t> </a:t>
            </a:r>
            <a:r>
              <a:rPr lang="cs-CZ" noProof="0" dirty="0" err="1"/>
              <a:t>fugiat</a:t>
            </a:r>
            <a:r>
              <a:rPr lang="cs-CZ" noProof="0" dirty="0"/>
              <a:t> </a:t>
            </a:r>
            <a:r>
              <a:rPr lang="cs-CZ" noProof="0" dirty="0" err="1"/>
              <a:t>odi</a:t>
            </a:r>
            <a:r>
              <a:rPr lang="cs-CZ" noProof="0" dirty="0"/>
              <a:t> </a:t>
            </a:r>
            <a:r>
              <a:rPr lang="cs-CZ" noProof="0" dirty="0" err="1"/>
              <a:t>occum</a:t>
            </a:r>
            <a:r>
              <a:rPr lang="cs-CZ" noProof="0" dirty="0"/>
              <a:t> </a:t>
            </a:r>
            <a:r>
              <a:rPr lang="cs-CZ" noProof="0" dirty="0" err="1"/>
              <a:t>aces</a:t>
            </a:r>
            <a:r>
              <a:rPr lang="cs-CZ" noProof="0" dirty="0"/>
              <a:t> </a:t>
            </a:r>
            <a:r>
              <a:rPr lang="cs-CZ" noProof="0" dirty="0" err="1"/>
              <a:t>aussim</a:t>
            </a:r>
            <a:r>
              <a:rPr lang="cs-CZ" dirty="0"/>
              <a:t>			                     </a:t>
            </a:r>
          </a:p>
          <a:p>
            <a:pPr lvl="1"/>
            <a:endParaRPr lang="cs-CZ" dirty="0"/>
          </a:p>
          <a:p>
            <a:pPr lvl="1"/>
            <a:endParaRPr lang="cs-CZ" dirty="0"/>
          </a:p>
        </p:txBody>
      </p:sp>
      <p:cxnSp>
        <p:nvCxnSpPr>
          <p:cNvPr id="24" name="Přímá spojnice 7">
            <a:extLst>
              <a:ext uri="{FF2B5EF4-FFF2-40B4-BE49-F238E27FC236}">
                <a16:creationId xmlns:a16="http://schemas.microsoft.com/office/drawing/2014/main" id="{D397DBF1-8C9E-400C-BCB4-44B658290575}"/>
              </a:ext>
            </a:extLst>
          </p:cNvPr>
          <p:cNvCxnSpPr/>
          <p:nvPr userDrawn="1"/>
        </p:nvCxnSpPr>
        <p:spPr>
          <a:xfrm>
            <a:off x="4806888" y="4003490"/>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5" name="Přímá spojnice 16">
            <a:extLst>
              <a:ext uri="{FF2B5EF4-FFF2-40B4-BE49-F238E27FC236}">
                <a16:creationId xmlns:a16="http://schemas.microsoft.com/office/drawing/2014/main" id="{1B239A65-0CC9-4103-883E-5C0CF017AAFD}"/>
              </a:ext>
            </a:extLst>
          </p:cNvPr>
          <p:cNvCxnSpPr/>
          <p:nvPr userDrawn="1"/>
        </p:nvCxnSpPr>
        <p:spPr>
          <a:xfrm>
            <a:off x="5076187" y="4003489"/>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22928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lká tabulka">
  <p:cSld name="1_Velká tabulka">
    <p:spTree>
      <p:nvGrpSpPr>
        <p:cNvPr id="1" name="Shape 29"/>
        <p:cNvGrpSpPr/>
        <p:nvPr/>
      </p:nvGrpSpPr>
      <p:grpSpPr>
        <a:xfrm>
          <a:off x="0" y="0"/>
          <a:ext cx="0" cy="0"/>
          <a:chOff x="0" y="0"/>
          <a:chExt cx="0" cy="0"/>
        </a:xfrm>
      </p:grpSpPr>
      <p:sp>
        <p:nvSpPr>
          <p:cNvPr id="30" name="Google Shape;30;p26"/>
          <p:cNvSpPr txBox="1">
            <a:spLocks noGrp="1"/>
          </p:cNvSpPr>
          <p:nvPr>
            <p:ph type="ftr" idx="11"/>
          </p:nvPr>
        </p:nvSpPr>
        <p:spPr>
          <a:xfrm>
            <a:off x="0" y="6300056"/>
            <a:ext cx="3086100" cy="545244"/>
          </a:xfrm>
          <a:prstGeom prst="rect">
            <a:avLst/>
          </a:prstGeom>
          <a:noFill/>
          <a:ln>
            <a:noFill/>
          </a:ln>
        </p:spPr>
        <p:txBody>
          <a:bodyPr spcFirstLastPara="1" wrap="square" lIns="648000" tIns="45700" rIns="0" bIns="144000" anchor="b" anchorCtr="0">
            <a:noAutofit/>
          </a:bodyPr>
          <a:lstStyle>
            <a:lvl1pPr lvl="0" algn="l">
              <a:lnSpc>
                <a:spcPct val="741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7079456" y="6300058"/>
            <a:ext cx="2057400" cy="545243"/>
          </a:xfrm>
          <a:prstGeom prst="rect">
            <a:avLst/>
          </a:prstGeom>
          <a:noFill/>
          <a:ln>
            <a:noFill/>
          </a:ln>
        </p:spPr>
        <p:txBody>
          <a:bodyPr spcFirstLastPara="1" wrap="square" lIns="0" tIns="45700" rIns="648000" bIns="144000" anchor="b" anchorCtr="0">
            <a:noAutofit/>
          </a:bodyPr>
          <a:lstStyle>
            <a:lvl1pPr marL="0" lvl="0" indent="0" algn="r">
              <a:lnSpc>
                <a:spcPct val="121363"/>
              </a:lnSpc>
              <a:spcBef>
                <a:spcPts val="0"/>
              </a:spcBef>
              <a:buNone/>
              <a:defRPr sz="825" b="1" i="0" u="none" strike="noStrike" cap="none">
                <a:solidFill>
                  <a:schemeClr val="accent1"/>
                </a:solidFill>
                <a:latin typeface="Arial"/>
                <a:ea typeface="Arial"/>
                <a:cs typeface="Arial"/>
                <a:sym typeface="Arial"/>
              </a:defRPr>
            </a:lvl1pPr>
            <a:lvl2pPr marL="0" lvl="1" indent="0" algn="r">
              <a:lnSpc>
                <a:spcPct val="121363"/>
              </a:lnSpc>
              <a:spcBef>
                <a:spcPts val="0"/>
              </a:spcBef>
              <a:buNone/>
              <a:defRPr sz="825" b="1" i="0" u="none" strike="noStrike" cap="none">
                <a:solidFill>
                  <a:schemeClr val="accent1"/>
                </a:solidFill>
                <a:latin typeface="Arial"/>
                <a:ea typeface="Arial"/>
                <a:cs typeface="Arial"/>
                <a:sym typeface="Arial"/>
              </a:defRPr>
            </a:lvl2pPr>
            <a:lvl3pPr marL="0" lvl="2" indent="0" algn="r">
              <a:lnSpc>
                <a:spcPct val="121363"/>
              </a:lnSpc>
              <a:spcBef>
                <a:spcPts val="0"/>
              </a:spcBef>
              <a:buNone/>
              <a:defRPr sz="825" b="1" i="0" u="none" strike="noStrike" cap="none">
                <a:solidFill>
                  <a:schemeClr val="accent1"/>
                </a:solidFill>
                <a:latin typeface="Arial"/>
                <a:ea typeface="Arial"/>
                <a:cs typeface="Arial"/>
                <a:sym typeface="Arial"/>
              </a:defRPr>
            </a:lvl3pPr>
            <a:lvl4pPr marL="0" lvl="3" indent="0" algn="r">
              <a:lnSpc>
                <a:spcPct val="121363"/>
              </a:lnSpc>
              <a:spcBef>
                <a:spcPts val="0"/>
              </a:spcBef>
              <a:buNone/>
              <a:defRPr sz="825" b="1" i="0" u="none" strike="noStrike" cap="none">
                <a:solidFill>
                  <a:schemeClr val="accent1"/>
                </a:solidFill>
                <a:latin typeface="Arial"/>
                <a:ea typeface="Arial"/>
                <a:cs typeface="Arial"/>
                <a:sym typeface="Arial"/>
              </a:defRPr>
            </a:lvl4pPr>
            <a:lvl5pPr marL="0" lvl="4" indent="0" algn="r">
              <a:lnSpc>
                <a:spcPct val="121363"/>
              </a:lnSpc>
              <a:spcBef>
                <a:spcPts val="0"/>
              </a:spcBef>
              <a:buNone/>
              <a:defRPr sz="825" b="1" i="0" u="none" strike="noStrike" cap="none">
                <a:solidFill>
                  <a:schemeClr val="accent1"/>
                </a:solidFill>
                <a:latin typeface="Arial"/>
                <a:ea typeface="Arial"/>
                <a:cs typeface="Arial"/>
                <a:sym typeface="Arial"/>
              </a:defRPr>
            </a:lvl5pPr>
            <a:lvl6pPr marL="0" lvl="5" indent="0" algn="r">
              <a:lnSpc>
                <a:spcPct val="121363"/>
              </a:lnSpc>
              <a:spcBef>
                <a:spcPts val="0"/>
              </a:spcBef>
              <a:buNone/>
              <a:defRPr sz="825" b="1" i="0" u="none" strike="noStrike" cap="none">
                <a:solidFill>
                  <a:schemeClr val="accent1"/>
                </a:solidFill>
                <a:latin typeface="Arial"/>
                <a:ea typeface="Arial"/>
                <a:cs typeface="Arial"/>
                <a:sym typeface="Arial"/>
              </a:defRPr>
            </a:lvl6pPr>
            <a:lvl7pPr marL="0" lvl="6" indent="0" algn="r">
              <a:lnSpc>
                <a:spcPct val="121363"/>
              </a:lnSpc>
              <a:spcBef>
                <a:spcPts val="0"/>
              </a:spcBef>
              <a:buNone/>
              <a:defRPr sz="825" b="1" i="0" u="none" strike="noStrike" cap="none">
                <a:solidFill>
                  <a:schemeClr val="accent1"/>
                </a:solidFill>
                <a:latin typeface="Arial"/>
                <a:ea typeface="Arial"/>
                <a:cs typeface="Arial"/>
                <a:sym typeface="Arial"/>
              </a:defRPr>
            </a:lvl7pPr>
            <a:lvl8pPr marL="0" lvl="7" indent="0" algn="r">
              <a:lnSpc>
                <a:spcPct val="121363"/>
              </a:lnSpc>
              <a:spcBef>
                <a:spcPts val="0"/>
              </a:spcBef>
              <a:buNone/>
              <a:defRPr sz="825" b="1" i="0" u="none" strike="noStrike" cap="none">
                <a:solidFill>
                  <a:schemeClr val="accent1"/>
                </a:solidFill>
                <a:latin typeface="Arial"/>
                <a:ea typeface="Arial"/>
                <a:cs typeface="Arial"/>
                <a:sym typeface="Arial"/>
              </a:defRPr>
            </a:lvl8pPr>
            <a:lvl9pPr marL="0" lvl="8" indent="0" algn="r">
              <a:lnSpc>
                <a:spcPct val="121363"/>
              </a:lnSpc>
              <a:spcBef>
                <a:spcPts val="0"/>
              </a:spcBef>
              <a:buNone/>
              <a:defRPr sz="825" b="1" i="0" u="none" strike="noStrike" cap="none">
                <a:solidFill>
                  <a:schemeClr val="accent1"/>
                </a:solidFill>
                <a:latin typeface="Arial"/>
                <a:ea typeface="Arial"/>
                <a:cs typeface="Arial"/>
                <a:sym typeface="Arial"/>
              </a:defRPr>
            </a:lvl9pPr>
          </a:lstStyle>
          <a:p>
            <a:fld id="{00000000-1234-1234-1234-123412341234}" type="slidenum">
              <a:rPr lang="cs-CZ" smtClean="0"/>
              <a:pPr/>
              <a:t>‹Nr.›</a:t>
            </a:fld>
            <a:endParaRPr lang="cs-CZ"/>
          </a:p>
        </p:txBody>
      </p:sp>
      <p:sp>
        <p:nvSpPr>
          <p:cNvPr id="32" name="Google Shape;32;p26"/>
          <p:cNvSpPr txBox="1">
            <a:spLocks noGrp="1"/>
          </p:cNvSpPr>
          <p:nvPr>
            <p:ph type="body" idx="1"/>
          </p:nvPr>
        </p:nvSpPr>
        <p:spPr>
          <a:xfrm>
            <a:off x="486000" y="5438775"/>
            <a:ext cx="8201026" cy="304194"/>
          </a:xfrm>
          <a:prstGeom prst="rect">
            <a:avLst/>
          </a:prstGeom>
          <a:noFill/>
          <a:ln>
            <a:noFill/>
          </a:ln>
        </p:spPr>
        <p:txBody>
          <a:bodyPr spcFirstLastPara="1" wrap="square" lIns="0" tIns="46800" rIns="0" bIns="0" anchor="t" anchorCtr="0">
            <a:normAutofit/>
          </a:bodyPr>
          <a:lstStyle>
            <a:lvl1pPr marL="342900" lvl="0" indent="-171450" algn="l">
              <a:lnSpc>
                <a:spcPct val="126666"/>
              </a:lnSpc>
              <a:spcBef>
                <a:spcPts val="0"/>
              </a:spcBef>
              <a:spcAft>
                <a:spcPts val="0"/>
              </a:spcAft>
              <a:buClr>
                <a:schemeClr val="accent1"/>
              </a:buClr>
              <a:buSzPts val="1500"/>
              <a:buNone/>
              <a:defRPr sz="1125">
                <a:solidFill>
                  <a:schemeClr val="accent1"/>
                </a:solidFill>
                <a:latin typeface="Arial"/>
                <a:ea typeface="Arial"/>
                <a:cs typeface="Arial"/>
                <a:sym typeface="Arial"/>
              </a:defRPr>
            </a:lvl1pPr>
            <a:lvl2pPr marL="685800" lvl="1" indent="-171450" algn="l">
              <a:lnSpc>
                <a:spcPct val="120000"/>
              </a:lnSpc>
              <a:spcBef>
                <a:spcPts val="0"/>
              </a:spcBef>
              <a:spcAft>
                <a:spcPts val="0"/>
              </a:spcAft>
              <a:buClr>
                <a:schemeClr val="dk2"/>
              </a:buClr>
              <a:buSzPts val="1200"/>
              <a:buFont typeface="Arial"/>
              <a:buNone/>
              <a:defRPr sz="900">
                <a:solidFill>
                  <a:schemeClr val="accent1"/>
                </a:solidFill>
                <a:latin typeface="Arial"/>
                <a:ea typeface="Arial"/>
                <a:cs typeface="Arial"/>
                <a:sym typeface="Arial"/>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3" name="Google Shape;33;p26"/>
          <p:cNvSpPr txBox="1">
            <a:spLocks noGrp="1"/>
          </p:cNvSpPr>
          <p:nvPr>
            <p:ph type="body" idx="2"/>
          </p:nvPr>
        </p:nvSpPr>
        <p:spPr>
          <a:xfrm>
            <a:off x="486000" y="1876426"/>
            <a:ext cx="8201026" cy="341833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2800"/>
              <a:buNone/>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26"/>
          <p:cNvSpPr txBox="1">
            <a:spLocks noGrp="1"/>
          </p:cNvSpPr>
          <p:nvPr>
            <p:ph type="title"/>
          </p:nvPr>
        </p:nvSpPr>
        <p:spPr>
          <a:xfrm>
            <a:off x="486000" y="668338"/>
            <a:ext cx="8045054" cy="836079"/>
          </a:xfrm>
          <a:prstGeom prst="rect">
            <a:avLst/>
          </a:prstGeom>
          <a:noFill/>
          <a:ln>
            <a:noFill/>
          </a:ln>
        </p:spPr>
        <p:txBody>
          <a:bodyPr spcFirstLastPara="1" wrap="square" lIns="0" tIns="46800" rIns="91425" bIns="45700" anchor="t" anchorCtr="0">
            <a:noAutofit/>
          </a:bodyPr>
          <a:lstStyle>
            <a:lvl1pPr lvl="0" algn="l">
              <a:lnSpc>
                <a:spcPct val="109677"/>
              </a:lnSpc>
              <a:spcBef>
                <a:spcPts val="0"/>
              </a:spcBef>
              <a:spcAft>
                <a:spcPts val="0"/>
              </a:spcAft>
              <a:buClr>
                <a:schemeClr val="accent1"/>
              </a:buClr>
              <a:buSzPts val="3100"/>
              <a:buFont typeface="Arial"/>
              <a:buNone/>
              <a:defRPr sz="2325"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7261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Název a podtitul kapito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E59F8E-8BA2-AC2E-4569-77CAD69219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3" y="809625"/>
            <a:ext cx="7559641" cy="3481718"/>
          </a:xfrm>
        </p:spPr>
        <p:txBody>
          <a:bodyPr lIns="648000" tIns="72000">
            <a:noAutofit/>
          </a:bodyPr>
          <a:lstStyle>
            <a:lvl1pPr marL="0" indent="0">
              <a:lnSpc>
                <a:spcPts val="2550"/>
              </a:lnSpc>
              <a:spcBef>
                <a:spcPts val="0"/>
              </a:spcBef>
              <a:buNone/>
              <a:defRPr sz="2475" cap="all" baseline="0">
                <a:solidFill>
                  <a:schemeClr val="accent1"/>
                </a:solidFill>
                <a:latin typeface="Arial" panose="020B0604020202020204" pitchFamily="34" charset="0"/>
                <a:cs typeface="Arial" panose="020B0604020202020204" pitchFamily="34" charset="0"/>
              </a:defRPr>
            </a:lvl1pPr>
            <a:lvl2pPr marL="0" indent="0">
              <a:lnSpc>
                <a:spcPts val="2550"/>
              </a:lnSpc>
              <a:spcBef>
                <a:spcPts val="2550"/>
              </a:spcBef>
              <a:buClr>
                <a:schemeClr val="tx2"/>
              </a:buClr>
              <a:buFontTx/>
              <a:buNone/>
              <a:defRPr sz="2475">
                <a:solidFill>
                  <a:schemeClr val="accent2"/>
                </a:solidFill>
                <a:latin typeface="Arial" panose="020B0604020202020204" pitchFamily="34" charset="0"/>
                <a:cs typeface="Arial" panose="020B0604020202020204" pitchFamily="34" charset="0"/>
              </a:defRPr>
            </a:lvl2pPr>
            <a:lvl3pPr marL="269993" indent="-134997">
              <a:lnSpc>
                <a:spcPts val="1425"/>
              </a:lnSpc>
              <a:buClr>
                <a:schemeClr val="tx2"/>
              </a:buClr>
              <a:defRPr sz="1125">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3224859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 tabulka/obrázek">
  <p:cSld name="Text + tabulka/obrázek">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486000" y="668338"/>
            <a:ext cx="8045054" cy="646113"/>
          </a:xfrm>
          <a:prstGeom prst="rect">
            <a:avLst/>
          </a:prstGeom>
          <a:noFill/>
          <a:ln>
            <a:noFill/>
          </a:ln>
        </p:spPr>
        <p:txBody>
          <a:bodyPr spcFirstLastPara="1" wrap="square" lIns="0" tIns="46800" rIns="91425" bIns="45700" anchor="t" anchorCtr="0">
            <a:normAutofit/>
          </a:bodyPr>
          <a:lstStyle>
            <a:lvl1pPr lvl="0" algn="l">
              <a:lnSpc>
                <a:spcPct val="109677"/>
              </a:lnSpc>
              <a:spcBef>
                <a:spcPts val="0"/>
              </a:spcBef>
              <a:spcAft>
                <a:spcPts val="0"/>
              </a:spcAft>
              <a:buClr>
                <a:schemeClr val="accent1"/>
              </a:buClr>
              <a:buSzPts val="3100"/>
              <a:buFont typeface="Arial"/>
              <a:buNone/>
              <a:defRPr sz="2325"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7"/>
          <p:cNvSpPr txBox="1">
            <a:spLocks noGrp="1"/>
          </p:cNvSpPr>
          <p:nvPr>
            <p:ph type="body" idx="1"/>
          </p:nvPr>
        </p:nvSpPr>
        <p:spPr>
          <a:xfrm>
            <a:off x="486000" y="1762125"/>
            <a:ext cx="4026694" cy="742950"/>
          </a:xfrm>
          <a:prstGeom prst="rect">
            <a:avLst/>
          </a:prstGeom>
          <a:noFill/>
          <a:ln>
            <a:noFill/>
          </a:ln>
        </p:spPr>
        <p:txBody>
          <a:bodyPr spcFirstLastPara="1" wrap="square" lIns="0" tIns="45700" rIns="91425" bIns="45700" anchor="t" anchorCtr="0">
            <a:noAutofit/>
          </a:bodyPr>
          <a:lstStyle>
            <a:lvl1pPr marL="342900" lvl="0" indent="-171450" algn="l">
              <a:lnSpc>
                <a:spcPct val="113636"/>
              </a:lnSpc>
              <a:spcBef>
                <a:spcPts val="0"/>
              </a:spcBef>
              <a:spcAft>
                <a:spcPts val="0"/>
              </a:spcAft>
              <a:buClr>
                <a:schemeClr val="accent2"/>
              </a:buClr>
              <a:buSzPts val="2200"/>
              <a:buNone/>
              <a:defRPr sz="1650" b="1">
                <a:solidFill>
                  <a:schemeClr val="accent2"/>
                </a:solidFill>
                <a:latin typeface="Arial"/>
                <a:ea typeface="Arial"/>
                <a:cs typeface="Arial"/>
                <a:sym typeface="Arial"/>
              </a:defRPr>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8" name="Google Shape;38;p27"/>
          <p:cNvSpPr txBox="1">
            <a:spLocks noGrp="1"/>
          </p:cNvSpPr>
          <p:nvPr>
            <p:ph type="body" idx="2"/>
          </p:nvPr>
        </p:nvSpPr>
        <p:spPr>
          <a:xfrm>
            <a:off x="486000" y="2505075"/>
            <a:ext cx="4026694" cy="3684588"/>
          </a:xfrm>
          <a:prstGeom prst="rect">
            <a:avLst/>
          </a:prstGeom>
          <a:noFill/>
          <a:ln>
            <a:noFill/>
          </a:ln>
        </p:spPr>
        <p:txBody>
          <a:bodyPr spcFirstLastPara="1" wrap="square" lIns="0" tIns="18000" rIns="91425" bIns="45700" anchor="t" anchorCtr="0">
            <a:normAutofit/>
          </a:bodyPr>
          <a:lstStyle>
            <a:lvl1pPr marL="342900" lvl="0" indent="-171450" algn="l">
              <a:lnSpc>
                <a:spcPct val="120000"/>
              </a:lnSpc>
              <a:spcBef>
                <a:spcPts val="0"/>
              </a:spcBef>
              <a:spcAft>
                <a:spcPts val="0"/>
              </a:spcAft>
              <a:buClr>
                <a:schemeClr val="dk2"/>
              </a:buClr>
              <a:buSzPts val="2000"/>
              <a:buNone/>
              <a:defRPr sz="1500">
                <a:solidFill>
                  <a:schemeClr val="dk2"/>
                </a:solidFill>
                <a:latin typeface="Arial"/>
                <a:ea typeface="Arial"/>
                <a:cs typeface="Arial"/>
                <a:sym typeface="Arial"/>
              </a:defRPr>
            </a:lvl1pPr>
            <a:lvl2pPr marL="685800" lvl="1" indent="-252413" algn="l">
              <a:lnSpc>
                <a:spcPct val="141176"/>
              </a:lnSpc>
              <a:spcBef>
                <a:spcPts val="600"/>
              </a:spcBef>
              <a:spcAft>
                <a:spcPts val="0"/>
              </a:spcAft>
              <a:buClr>
                <a:schemeClr val="accent1"/>
              </a:buClr>
              <a:buSzPts val="1700"/>
              <a:buChar char="•"/>
              <a:defRPr sz="1275">
                <a:solidFill>
                  <a:schemeClr val="dk2"/>
                </a:solidFill>
                <a:latin typeface="Arial"/>
                <a:ea typeface="Arial"/>
                <a:cs typeface="Arial"/>
                <a:sym typeface="Arial"/>
              </a:defRPr>
            </a:lvl2pPr>
            <a:lvl3pPr marL="1028700" lvl="2" indent="-242888" algn="l">
              <a:lnSpc>
                <a:spcPct val="126666"/>
              </a:lnSpc>
              <a:spcBef>
                <a:spcPts val="600"/>
              </a:spcBef>
              <a:spcAft>
                <a:spcPts val="0"/>
              </a:spcAft>
              <a:buClr>
                <a:schemeClr val="accent1"/>
              </a:buClr>
              <a:buSzPts val="1500"/>
              <a:buChar char="•"/>
              <a:defRPr sz="1125">
                <a:solidFill>
                  <a:schemeClr val="dk2"/>
                </a:solidFill>
                <a:latin typeface="Arial"/>
                <a:ea typeface="Arial"/>
                <a:cs typeface="Arial"/>
                <a:sym typeface="Arial"/>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9" name="Google Shape;39;p27"/>
          <p:cNvSpPr txBox="1">
            <a:spLocks noGrp="1"/>
          </p:cNvSpPr>
          <p:nvPr>
            <p:ph type="body" idx="3"/>
          </p:nvPr>
        </p:nvSpPr>
        <p:spPr>
          <a:xfrm>
            <a:off x="4736306" y="1762126"/>
            <a:ext cx="3936207" cy="3438525"/>
          </a:xfrm>
          <a:prstGeom prst="rect">
            <a:avLst/>
          </a:prstGeom>
          <a:noFill/>
          <a:ln>
            <a:noFill/>
          </a:ln>
        </p:spPr>
        <p:txBody>
          <a:bodyPr spcFirstLastPara="1" wrap="square" lIns="0" tIns="0" rIns="0" bIns="0" anchor="t" anchorCtr="0">
            <a:normAutofit/>
          </a:bodyPr>
          <a:lstStyle>
            <a:lvl1pPr marL="342900" lvl="0" indent="-171450" algn="l">
              <a:lnSpc>
                <a:spcPct val="90000"/>
              </a:lnSpc>
              <a:spcBef>
                <a:spcPts val="750"/>
              </a:spcBef>
              <a:spcAft>
                <a:spcPts val="0"/>
              </a:spcAft>
              <a:buClr>
                <a:schemeClr val="accent1"/>
              </a:buClr>
              <a:buSzPts val="2000"/>
              <a:buNone/>
              <a:defRPr sz="1500">
                <a:solidFill>
                  <a:schemeClr val="accent1"/>
                </a:solidFill>
                <a:latin typeface="Arial"/>
                <a:ea typeface="Arial"/>
                <a:cs typeface="Arial"/>
                <a:sym typeface="Arial"/>
              </a:defRPr>
            </a:lvl1pPr>
            <a:lvl2pPr marL="685800" lvl="1" indent="-252413" algn="l">
              <a:lnSpc>
                <a:spcPct val="90000"/>
              </a:lnSpc>
              <a:spcBef>
                <a:spcPts val="375"/>
              </a:spcBef>
              <a:spcAft>
                <a:spcPts val="0"/>
              </a:spcAft>
              <a:buClr>
                <a:schemeClr val="dk1"/>
              </a:buClr>
              <a:buSzPts val="1700"/>
              <a:buChar char="•"/>
              <a:defRPr sz="1275">
                <a:solidFill>
                  <a:schemeClr val="dk1"/>
                </a:solidFill>
                <a:latin typeface="Arial"/>
                <a:ea typeface="Arial"/>
                <a:cs typeface="Arial"/>
                <a:sym typeface="Arial"/>
              </a:defRPr>
            </a:lvl2pPr>
            <a:lvl3pPr marL="1028700" lvl="2" indent="-242888" algn="l">
              <a:lnSpc>
                <a:spcPct val="90000"/>
              </a:lnSpc>
              <a:spcBef>
                <a:spcPts val="375"/>
              </a:spcBef>
              <a:spcAft>
                <a:spcPts val="0"/>
              </a:spcAft>
              <a:buClr>
                <a:schemeClr val="dk1"/>
              </a:buClr>
              <a:buSzPts val="1500"/>
              <a:buChar char="•"/>
              <a:defRPr sz="1125">
                <a:solidFill>
                  <a:schemeClr val="dk1"/>
                </a:solidFill>
                <a:latin typeface="Arial"/>
                <a:ea typeface="Arial"/>
                <a:cs typeface="Arial"/>
                <a:sym typeface="Arial"/>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27"/>
          <p:cNvSpPr txBox="1">
            <a:spLocks noGrp="1"/>
          </p:cNvSpPr>
          <p:nvPr>
            <p:ph type="ftr" idx="11"/>
          </p:nvPr>
        </p:nvSpPr>
        <p:spPr>
          <a:xfrm>
            <a:off x="0" y="6300056"/>
            <a:ext cx="3086100" cy="545244"/>
          </a:xfrm>
          <a:prstGeom prst="rect">
            <a:avLst/>
          </a:prstGeom>
          <a:noFill/>
          <a:ln>
            <a:noFill/>
          </a:ln>
        </p:spPr>
        <p:txBody>
          <a:bodyPr spcFirstLastPara="1" wrap="square" lIns="648000" tIns="45700" rIns="0" bIns="144000" anchor="b" anchorCtr="0">
            <a:noAutofit/>
          </a:bodyPr>
          <a:lstStyle>
            <a:lvl1pPr lvl="0" algn="l">
              <a:lnSpc>
                <a:spcPct val="741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7"/>
          <p:cNvSpPr txBox="1">
            <a:spLocks noGrp="1"/>
          </p:cNvSpPr>
          <p:nvPr>
            <p:ph type="sldNum" idx="12"/>
          </p:nvPr>
        </p:nvSpPr>
        <p:spPr>
          <a:xfrm>
            <a:off x="7079456" y="6300058"/>
            <a:ext cx="2057400" cy="545243"/>
          </a:xfrm>
          <a:prstGeom prst="rect">
            <a:avLst/>
          </a:prstGeom>
          <a:noFill/>
          <a:ln>
            <a:noFill/>
          </a:ln>
        </p:spPr>
        <p:txBody>
          <a:bodyPr spcFirstLastPara="1" wrap="square" lIns="0" tIns="45700" rIns="648000" bIns="144000" anchor="b" anchorCtr="0">
            <a:noAutofit/>
          </a:bodyPr>
          <a:lstStyle>
            <a:lvl1pPr marL="0" lvl="0" indent="0" algn="r">
              <a:lnSpc>
                <a:spcPct val="121363"/>
              </a:lnSpc>
              <a:spcBef>
                <a:spcPts val="0"/>
              </a:spcBef>
              <a:buNone/>
              <a:defRPr/>
            </a:lvl1pPr>
            <a:lvl2pPr marL="0" lvl="1" indent="0" algn="r">
              <a:lnSpc>
                <a:spcPct val="121363"/>
              </a:lnSpc>
              <a:spcBef>
                <a:spcPts val="0"/>
              </a:spcBef>
              <a:buNone/>
              <a:defRPr/>
            </a:lvl2pPr>
            <a:lvl3pPr marL="0" lvl="2" indent="0" algn="r">
              <a:lnSpc>
                <a:spcPct val="121363"/>
              </a:lnSpc>
              <a:spcBef>
                <a:spcPts val="0"/>
              </a:spcBef>
              <a:buNone/>
              <a:defRPr/>
            </a:lvl3pPr>
            <a:lvl4pPr marL="0" lvl="3" indent="0" algn="r">
              <a:lnSpc>
                <a:spcPct val="121363"/>
              </a:lnSpc>
              <a:spcBef>
                <a:spcPts val="0"/>
              </a:spcBef>
              <a:buNone/>
              <a:defRPr/>
            </a:lvl4pPr>
            <a:lvl5pPr marL="0" lvl="4" indent="0" algn="r">
              <a:lnSpc>
                <a:spcPct val="121363"/>
              </a:lnSpc>
              <a:spcBef>
                <a:spcPts val="0"/>
              </a:spcBef>
              <a:buNone/>
              <a:defRPr/>
            </a:lvl5pPr>
            <a:lvl6pPr marL="0" lvl="5" indent="0" algn="r">
              <a:lnSpc>
                <a:spcPct val="121363"/>
              </a:lnSpc>
              <a:spcBef>
                <a:spcPts val="0"/>
              </a:spcBef>
              <a:buNone/>
              <a:defRPr/>
            </a:lvl6pPr>
            <a:lvl7pPr marL="0" lvl="6" indent="0" algn="r">
              <a:lnSpc>
                <a:spcPct val="121363"/>
              </a:lnSpc>
              <a:spcBef>
                <a:spcPts val="0"/>
              </a:spcBef>
              <a:buNone/>
              <a:defRPr/>
            </a:lvl7pPr>
            <a:lvl8pPr marL="0" lvl="7" indent="0" algn="r">
              <a:lnSpc>
                <a:spcPct val="121363"/>
              </a:lnSpc>
              <a:spcBef>
                <a:spcPts val="0"/>
              </a:spcBef>
              <a:buNone/>
              <a:defRPr/>
            </a:lvl8pPr>
            <a:lvl9pPr marL="0" lvl="8" indent="0" algn="r">
              <a:lnSpc>
                <a:spcPct val="121363"/>
              </a:lnSpc>
              <a:spcBef>
                <a:spcPts val="0"/>
              </a:spcBef>
              <a:buNone/>
              <a:defRPr/>
            </a:lvl9pPr>
          </a:lstStyle>
          <a:p>
            <a:fld id="{00000000-1234-1234-1234-123412341234}" type="slidenum">
              <a:rPr lang="cs-CZ" smtClean="0"/>
              <a:pPr/>
              <a:t>‹Nr.›</a:t>
            </a:fld>
            <a:endParaRPr lang="cs-CZ"/>
          </a:p>
        </p:txBody>
      </p:sp>
      <p:sp>
        <p:nvSpPr>
          <p:cNvPr id="42" name="Google Shape;42;p27"/>
          <p:cNvSpPr txBox="1">
            <a:spLocks noGrp="1"/>
          </p:cNvSpPr>
          <p:nvPr>
            <p:ph type="body" idx="4"/>
          </p:nvPr>
        </p:nvSpPr>
        <p:spPr>
          <a:xfrm>
            <a:off x="4721793" y="5400675"/>
            <a:ext cx="3936207" cy="788988"/>
          </a:xfrm>
          <a:prstGeom prst="rect">
            <a:avLst/>
          </a:prstGeom>
          <a:noFill/>
          <a:ln>
            <a:noFill/>
          </a:ln>
        </p:spPr>
        <p:txBody>
          <a:bodyPr spcFirstLastPara="1" wrap="square" lIns="36000" tIns="46800" rIns="0" bIns="0" anchor="t" anchorCtr="0">
            <a:noAutofit/>
          </a:bodyPr>
          <a:lstStyle>
            <a:lvl1pPr marL="342900" lvl="0" indent="-171450" algn="l">
              <a:lnSpc>
                <a:spcPct val="126666"/>
              </a:lnSpc>
              <a:spcBef>
                <a:spcPts val="0"/>
              </a:spcBef>
              <a:spcAft>
                <a:spcPts val="0"/>
              </a:spcAft>
              <a:buClr>
                <a:schemeClr val="accent1"/>
              </a:buClr>
              <a:buSzPts val="1500"/>
              <a:buNone/>
              <a:defRPr sz="1125">
                <a:solidFill>
                  <a:schemeClr val="accent1"/>
                </a:solidFill>
                <a:latin typeface="Arial"/>
                <a:ea typeface="Arial"/>
                <a:cs typeface="Arial"/>
                <a:sym typeface="Arial"/>
              </a:defRPr>
            </a:lvl1pPr>
            <a:lvl2pPr marL="685800" lvl="1" indent="-171450" algn="l">
              <a:lnSpc>
                <a:spcPct val="120000"/>
              </a:lnSpc>
              <a:spcBef>
                <a:spcPts val="0"/>
              </a:spcBef>
              <a:spcAft>
                <a:spcPts val="0"/>
              </a:spcAft>
              <a:buClr>
                <a:schemeClr val="dk2"/>
              </a:buClr>
              <a:buSzPts val="1200"/>
              <a:buFont typeface="Arial"/>
              <a:buNone/>
              <a:defRPr sz="900">
                <a:solidFill>
                  <a:schemeClr val="accent1"/>
                </a:solidFill>
                <a:latin typeface="Arial"/>
                <a:ea typeface="Arial"/>
                <a:cs typeface="Arial"/>
                <a:sym typeface="Arial"/>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18237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rázdný" type="blank">
  <p:cSld name="Prázdný">
    <p:spTree>
      <p:nvGrpSpPr>
        <p:cNvPr id="1" name="Shape 43"/>
        <p:cNvGrpSpPr/>
        <p:nvPr/>
      </p:nvGrpSpPr>
      <p:grpSpPr>
        <a:xfrm>
          <a:off x="0" y="0"/>
          <a:ext cx="0" cy="0"/>
          <a:chOff x="0" y="0"/>
          <a:chExt cx="0" cy="0"/>
        </a:xfrm>
      </p:grpSpPr>
      <p:sp>
        <p:nvSpPr>
          <p:cNvPr id="44" name="Google Shape;44;p28"/>
          <p:cNvSpPr txBox="1">
            <a:spLocks noGrp="1"/>
          </p:cNvSpPr>
          <p:nvPr>
            <p:ph type="dt" idx="10"/>
          </p:nvPr>
        </p:nvSpPr>
        <p:spPr>
          <a:xfrm>
            <a:off x="0" y="0"/>
            <a:ext cx="225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5" name="Google Shape;45;p28"/>
          <p:cNvSpPr txBox="1">
            <a:spLocks noGrp="1"/>
          </p:cNvSpPr>
          <p:nvPr>
            <p:ph type="ftr" idx="11"/>
          </p:nvPr>
        </p:nvSpPr>
        <p:spPr>
          <a:xfrm>
            <a:off x="0" y="6311901"/>
            <a:ext cx="3086100" cy="545244"/>
          </a:xfrm>
          <a:prstGeom prst="rect">
            <a:avLst/>
          </a:prstGeom>
          <a:noFill/>
          <a:ln>
            <a:noFill/>
          </a:ln>
        </p:spPr>
        <p:txBody>
          <a:bodyPr spcFirstLastPara="1" wrap="square" lIns="648000" tIns="45700" rIns="0" bIns="144000" anchor="b" anchorCtr="0">
            <a:noAutofit/>
          </a:bodyPr>
          <a:lstStyle>
            <a:lvl1pPr lvl="0" algn="l">
              <a:lnSpc>
                <a:spcPct val="741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7079456" y="6300058"/>
            <a:ext cx="2057400" cy="545243"/>
          </a:xfrm>
          <a:prstGeom prst="rect">
            <a:avLst/>
          </a:prstGeom>
          <a:noFill/>
          <a:ln>
            <a:noFill/>
          </a:ln>
        </p:spPr>
        <p:txBody>
          <a:bodyPr spcFirstLastPara="1" wrap="square" lIns="0" tIns="45700" rIns="648000" bIns="144000" anchor="b" anchorCtr="0">
            <a:noAutofit/>
          </a:bodyPr>
          <a:lstStyle>
            <a:lvl1pPr marL="0" lvl="0" indent="0" algn="r">
              <a:lnSpc>
                <a:spcPct val="121363"/>
              </a:lnSpc>
              <a:spcBef>
                <a:spcPts val="0"/>
              </a:spcBef>
              <a:buNone/>
              <a:defRPr/>
            </a:lvl1pPr>
            <a:lvl2pPr marL="0" lvl="1" indent="0" algn="r">
              <a:lnSpc>
                <a:spcPct val="121363"/>
              </a:lnSpc>
              <a:spcBef>
                <a:spcPts val="0"/>
              </a:spcBef>
              <a:buNone/>
              <a:defRPr/>
            </a:lvl2pPr>
            <a:lvl3pPr marL="0" lvl="2" indent="0" algn="r">
              <a:lnSpc>
                <a:spcPct val="121363"/>
              </a:lnSpc>
              <a:spcBef>
                <a:spcPts val="0"/>
              </a:spcBef>
              <a:buNone/>
              <a:defRPr/>
            </a:lvl3pPr>
            <a:lvl4pPr marL="0" lvl="3" indent="0" algn="r">
              <a:lnSpc>
                <a:spcPct val="121363"/>
              </a:lnSpc>
              <a:spcBef>
                <a:spcPts val="0"/>
              </a:spcBef>
              <a:buNone/>
              <a:defRPr/>
            </a:lvl4pPr>
            <a:lvl5pPr marL="0" lvl="4" indent="0" algn="r">
              <a:lnSpc>
                <a:spcPct val="121363"/>
              </a:lnSpc>
              <a:spcBef>
                <a:spcPts val="0"/>
              </a:spcBef>
              <a:buNone/>
              <a:defRPr/>
            </a:lvl5pPr>
            <a:lvl6pPr marL="0" lvl="5" indent="0" algn="r">
              <a:lnSpc>
                <a:spcPct val="121363"/>
              </a:lnSpc>
              <a:spcBef>
                <a:spcPts val="0"/>
              </a:spcBef>
              <a:buNone/>
              <a:defRPr/>
            </a:lvl6pPr>
            <a:lvl7pPr marL="0" lvl="6" indent="0" algn="r">
              <a:lnSpc>
                <a:spcPct val="121363"/>
              </a:lnSpc>
              <a:spcBef>
                <a:spcPts val="0"/>
              </a:spcBef>
              <a:buNone/>
              <a:defRPr/>
            </a:lvl7pPr>
            <a:lvl8pPr marL="0" lvl="7" indent="0" algn="r">
              <a:lnSpc>
                <a:spcPct val="121363"/>
              </a:lnSpc>
              <a:spcBef>
                <a:spcPts val="0"/>
              </a:spcBef>
              <a:buNone/>
              <a:defRPr/>
            </a:lvl8pPr>
            <a:lvl9pPr marL="0" lvl="8" indent="0" algn="r">
              <a:lnSpc>
                <a:spcPct val="121363"/>
              </a:lnSpc>
              <a:spcBef>
                <a:spcPts val="0"/>
              </a:spcBef>
              <a:buNone/>
              <a:defRPr/>
            </a:lvl9pPr>
          </a:lstStyle>
          <a:p>
            <a:fld id="{00000000-1234-1234-1234-123412341234}" type="slidenum">
              <a:rPr lang="cs-CZ" smtClean="0"/>
              <a:pPr/>
              <a:t>‹Nr.›</a:t>
            </a:fld>
            <a:endParaRPr lang="cs-CZ"/>
          </a:p>
        </p:txBody>
      </p:sp>
    </p:spTree>
    <p:extLst>
      <p:ext uri="{BB962C8B-B14F-4D97-AF65-F5344CB8AC3E}">
        <p14:creationId xmlns:p14="http://schemas.microsoft.com/office/powerpoint/2010/main" val="113282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texty">
  <p:cSld name="1_2 texty">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486000" y="668338"/>
            <a:ext cx="8219849" cy="1022351"/>
          </a:xfrm>
          <a:prstGeom prst="rect">
            <a:avLst/>
          </a:prstGeom>
          <a:noFill/>
          <a:ln>
            <a:noFill/>
          </a:ln>
        </p:spPr>
        <p:txBody>
          <a:bodyPr spcFirstLastPara="1" wrap="square" lIns="0" tIns="46800" rIns="91425" bIns="45700" anchor="t" anchorCtr="0">
            <a:noAutofit/>
          </a:bodyPr>
          <a:lstStyle>
            <a:lvl1pPr lvl="0" algn="l">
              <a:lnSpc>
                <a:spcPct val="109677"/>
              </a:lnSpc>
              <a:spcBef>
                <a:spcPts val="0"/>
              </a:spcBef>
              <a:spcAft>
                <a:spcPts val="0"/>
              </a:spcAft>
              <a:buClr>
                <a:schemeClr val="accent1"/>
              </a:buClr>
              <a:buSzPts val="3100"/>
              <a:buFont typeface="Arial"/>
              <a:buNone/>
              <a:defRPr sz="2325"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486000" y="1801081"/>
            <a:ext cx="4026694" cy="703994"/>
          </a:xfrm>
          <a:prstGeom prst="rect">
            <a:avLst/>
          </a:prstGeom>
          <a:noFill/>
          <a:ln>
            <a:noFill/>
          </a:ln>
        </p:spPr>
        <p:txBody>
          <a:bodyPr spcFirstLastPara="1" wrap="square" lIns="0" tIns="45700" rIns="91425" bIns="45700" anchor="t" anchorCtr="0">
            <a:noAutofit/>
          </a:bodyPr>
          <a:lstStyle>
            <a:lvl1pPr marL="342900" lvl="0" indent="-171450" algn="l">
              <a:lnSpc>
                <a:spcPct val="113636"/>
              </a:lnSpc>
              <a:spcBef>
                <a:spcPts val="750"/>
              </a:spcBef>
              <a:spcAft>
                <a:spcPts val="0"/>
              </a:spcAft>
              <a:buClr>
                <a:schemeClr val="accent2"/>
              </a:buClr>
              <a:buSzPts val="2200"/>
              <a:buNone/>
              <a:defRPr sz="1650" b="1">
                <a:solidFill>
                  <a:schemeClr val="accent2"/>
                </a:solidFill>
                <a:latin typeface="Arial"/>
                <a:ea typeface="Arial"/>
                <a:cs typeface="Arial"/>
                <a:sym typeface="Arial"/>
              </a:defRPr>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0" name="Google Shape;50;p29"/>
          <p:cNvSpPr txBox="1">
            <a:spLocks noGrp="1"/>
          </p:cNvSpPr>
          <p:nvPr>
            <p:ph type="body" idx="2"/>
          </p:nvPr>
        </p:nvSpPr>
        <p:spPr>
          <a:xfrm>
            <a:off x="486000" y="2505075"/>
            <a:ext cx="4026694" cy="3684588"/>
          </a:xfrm>
          <a:prstGeom prst="rect">
            <a:avLst/>
          </a:prstGeom>
          <a:noFill/>
          <a:ln>
            <a:noFill/>
          </a:ln>
        </p:spPr>
        <p:txBody>
          <a:bodyPr spcFirstLastPara="1" wrap="square" lIns="0" tIns="72000" rIns="91425" bIns="45700" anchor="t" anchorCtr="0">
            <a:normAutofit/>
          </a:bodyPr>
          <a:lstStyle>
            <a:lvl1pPr marL="342900" lvl="0" indent="-171450" algn="l">
              <a:lnSpc>
                <a:spcPct val="120000"/>
              </a:lnSpc>
              <a:spcBef>
                <a:spcPts val="375"/>
              </a:spcBef>
              <a:spcAft>
                <a:spcPts val="0"/>
              </a:spcAft>
              <a:buClr>
                <a:schemeClr val="dk2"/>
              </a:buClr>
              <a:buSzPts val="2000"/>
              <a:buNone/>
              <a:defRPr sz="1500">
                <a:solidFill>
                  <a:schemeClr val="dk2"/>
                </a:solidFill>
                <a:latin typeface="Arial"/>
                <a:ea typeface="Arial"/>
                <a:cs typeface="Arial"/>
                <a:sym typeface="Arial"/>
              </a:defRPr>
            </a:lvl1pPr>
            <a:lvl2pPr marL="685800" lvl="1" indent="-252413" algn="l">
              <a:lnSpc>
                <a:spcPct val="123529"/>
              </a:lnSpc>
              <a:spcBef>
                <a:spcPts val="600"/>
              </a:spcBef>
              <a:spcAft>
                <a:spcPts val="0"/>
              </a:spcAft>
              <a:buClr>
                <a:schemeClr val="accent1"/>
              </a:buClr>
              <a:buSzPts val="1700"/>
              <a:buChar char="•"/>
              <a:defRPr sz="1275">
                <a:solidFill>
                  <a:schemeClr val="dk2"/>
                </a:solidFill>
                <a:latin typeface="Arial"/>
                <a:ea typeface="Arial"/>
                <a:cs typeface="Arial"/>
                <a:sym typeface="Arial"/>
              </a:defRPr>
            </a:lvl2pPr>
            <a:lvl3pPr marL="1028700" lvl="2" indent="-242888" algn="l">
              <a:lnSpc>
                <a:spcPct val="126666"/>
              </a:lnSpc>
              <a:spcBef>
                <a:spcPts val="750"/>
              </a:spcBef>
              <a:spcAft>
                <a:spcPts val="0"/>
              </a:spcAft>
              <a:buClr>
                <a:schemeClr val="accent1"/>
              </a:buClr>
              <a:buSzPts val="1500"/>
              <a:buChar char="•"/>
              <a:defRPr sz="1125">
                <a:latin typeface="Arial"/>
                <a:ea typeface="Arial"/>
                <a:cs typeface="Arial"/>
                <a:sym typeface="Arial"/>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1" name="Google Shape;51;p29"/>
          <p:cNvSpPr txBox="1">
            <a:spLocks noGrp="1"/>
          </p:cNvSpPr>
          <p:nvPr>
            <p:ph type="body" idx="3"/>
          </p:nvPr>
        </p:nvSpPr>
        <p:spPr>
          <a:xfrm>
            <a:off x="4679155" y="1801080"/>
            <a:ext cx="4026694" cy="703995"/>
          </a:xfrm>
          <a:prstGeom prst="rect">
            <a:avLst/>
          </a:prstGeom>
          <a:noFill/>
          <a:ln>
            <a:noFill/>
          </a:ln>
        </p:spPr>
        <p:txBody>
          <a:bodyPr spcFirstLastPara="1" wrap="square" lIns="90000" tIns="45700" rIns="91425" bIns="45700" anchor="t" anchorCtr="0">
            <a:noAutofit/>
          </a:bodyPr>
          <a:lstStyle>
            <a:lvl1pPr marL="342900" lvl="0" indent="-171450" algn="l">
              <a:lnSpc>
                <a:spcPct val="90000"/>
              </a:lnSpc>
              <a:spcBef>
                <a:spcPts val="750"/>
              </a:spcBef>
              <a:spcAft>
                <a:spcPts val="0"/>
              </a:spcAft>
              <a:buClr>
                <a:schemeClr val="accent2"/>
              </a:buClr>
              <a:buSzPts val="2200"/>
              <a:buNone/>
              <a:defRPr sz="1650" b="1">
                <a:solidFill>
                  <a:schemeClr val="accent2"/>
                </a:solidFill>
                <a:latin typeface="Arial"/>
                <a:ea typeface="Arial"/>
                <a:cs typeface="Arial"/>
                <a:sym typeface="Arial"/>
              </a:defRPr>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2" name="Google Shape;52;p29"/>
          <p:cNvSpPr txBox="1">
            <a:spLocks noGrp="1"/>
          </p:cNvSpPr>
          <p:nvPr>
            <p:ph type="ftr" idx="11"/>
          </p:nvPr>
        </p:nvSpPr>
        <p:spPr>
          <a:xfrm>
            <a:off x="0" y="6300056"/>
            <a:ext cx="3086100" cy="545244"/>
          </a:xfrm>
          <a:prstGeom prst="rect">
            <a:avLst/>
          </a:prstGeom>
          <a:noFill/>
          <a:ln>
            <a:noFill/>
          </a:ln>
        </p:spPr>
        <p:txBody>
          <a:bodyPr spcFirstLastPara="1" wrap="square" lIns="648000" tIns="45700" rIns="0" bIns="144000" anchor="b" anchorCtr="0">
            <a:noAutofit/>
          </a:bodyPr>
          <a:lstStyle>
            <a:lvl1pPr lvl="0" algn="l">
              <a:lnSpc>
                <a:spcPct val="74166"/>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7079456" y="6300058"/>
            <a:ext cx="2057400" cy="545243"/>
          </a:xfrm>
          <a:prstGeom prst="rect">
            <a:avLst/>
          </a:prstGeom>
          <a:noFill/>
          <a:ln>
            <a:noFill/>
          </a:ln>
        </p:spPr>
        <p:txBody>
          <a:bodyPr spcFirstLastPara="1" wrap="square" lIns="0" tIns="45700" rIns="648000" bIns="144000" anchor="b" anchorCtr="0">
            <a:noAutofit/>
          </a:bodyPr>
          <a:lstStyle>
            <a:lvl1pPr marL="0" lvl="0" indent="0" algn="r">
              <a:lnSpc>
                <a:spcPct val="121363"/>
              </a:lnSpc>
              <a:spcBef>
                <a:spcPts val="0"/>
              </a:spcBef>
              <a:buNone/>
              <a:defRPr/>
            </a:lvl1pPr>
            <a:lvl2pPr marL="0" lvl="1" indent="0" algn="r">
              <a:lnSpc>
                <a:spcPct val="121363"/>
              </a:lnSpc>
              <a:spcBef>
                <a:spcPts val="0"/>
              </a:spcBef>
              <a:buNone/>
              <a:defRPr/>
            </a:lvl2pPr>
            <a:lvl3pPr marL="0" lvl="2" indent="0" algn="r">
              <a:lnSpc>
                <a:spcPct val="121363"/>
              </a:lnSpc>
              <a:spcBef>
                <a:spcPts val="0"/>
              </a:spcBef>
              <a:buNone/>
              <a:defRPr/>
            </a:lvl3pPr>
            <a:lvl4pPr marL="0" lvl="3" indent="0" algn="r">
              <a:lnSpc>
                <a:spcPct val="121363"/>
              </a:lnSpc>
              <a:spcBef>
                <a:spcPts val="0"/>
              </a:spcBef>
              <a:buNone/>
              <a:defRPr/>
            </a:lvl4pPr>
            <a:lvl5pPr marL="0" lvl="4" indent="0" algn="r">
              <a:lnSpc>
                <a:spcPct val="121363"/>
              </a:lnSpc>
              <a:spcBef>
                <a:spcPts val="0"/>
              </a:spcBef>
              <a:buNone/>
              <a:defRPr/>
            </a:lvl5pPr>
            <a:lvl6pPr marL="0" lvl="5" indent="0" algn="r">
              <a:lnSpc>
                <a:spcPct val="121363"/>
              </a:lnSpc>
              <a:spcBef>
                <a:spcPts val="0"/>
              </a:spcBef>
              <a:buNone/>
              <a:defRPr/>
            </a:lvl6pPr>
            <a:lvl7pPr marL="0" lvl="6" indent="0" algn="r">
              <a:lnSpc>
                <a:spcPct val="121363"/>
              </a:lnSpc>
              <a:spcBef>
                <a:spcPts val="0"/>
              </a:spcBef>
              <a:buNone/>
              <a:defRPr/>
            </a:lvl7pPr>
            <a:lvl8pPr marL="0" lvl="7" indent="0" algn="r">
              <a:lnSpc>
                <a:spcPct val="121363"/>
              </a:lnSpc>
              <a:spcBef>
                <a:spcPts val="0"/>
              </a:spcBef>
              <a:buNone/>
              <a:defRPr/>
            </a:lvl8pPr>
            <a:lvl9pPr marL="0" lvl="8" indent="0" algn="r">
              <a:lnSpc>
                <a:spcPct val="121363"/>
              </a:lnSpc>
              <a:spcBef>
                <a:spcPts val="0"/>
              </a:spcBef>
              <a:buNone/>
              <a:defRPr/>
            </a:lvl9pPr>
          </a:lstStyle>
          <a:p>
            <a:fld id="{00000000-1234-1234-1234-123412341234}" type="slidenum">
              <a:rPr lang="cs-CZ" smtClean="0"/>
              <a:pPr/>
              <a:t>‹Nr.›</a:t>
            </a:fld>
            <a:endParaRPr lang="cs-CZ"/>
          </a:p>
        </p:txBody>
      </p:sp>
      <p:sp>
        <p:nvSpPr>
          <p:cNvPr id="54" name="Google Shape;54;p29"/>
          <p:cNvSpPr txBox="1">
            <a:spLocks noGrp="1"/>
          </p:cNvSpPr>
          <p:nvPr>
            <p:ph type="body" idx="4"/>
          </p:nvPr>
        </p:nvSpPr>
        <p:spPr>
          <a:xfrm>
            <a:off x="4679156" y="2505074"/>
            <a:ext cx="4026692" cy="3684588"/>
          </a:xfrm>
          <a:prstGeom prst="rect">
            <a:avLst/>
          </a:prstGeom>
          <a:noFill/>
          <a:ln>
            <a:noFill/>
          </a:ln>
        </p:spPr>
        <p:txBody>
          <a:bodyPr spcFirstLastPara="1" wrap="square" lIns="90000" tIns="72000" rIns="91425" bIns="45700" anchor="t" anchorCtr="0">
            <a:normAutofit/>
          </a:bodyPr>
          <a:lstStyle>
            <a:lvl1pPr marL="342900" lvl="0" indent="-171450" algn="l">
              <a:lnSpc>
                <a:spcPct val="120000"/>
              </a:lnSpc>
              <a:spcBef>
                <a:spcPts val="375"/>
              </a:spcBef>
              <a:spcAft>
                <a:spcPts val="0"/>
              </a:spcAft>
              <a:buClr>
                <a:schemeClr val="dk2"/>
              </a:buClr>
              <a:buSzPts val="2000"/>
              <a:buNone/>
              <a:defRPr sz="1500">
                <a:solidFill>
                  <a:schemeClr val="dk2"/>
                </a:solidFill>
                <a:latin typeface="Arial"/>
                <a:ea typeface="Arial"/>
                <a:cs typeface="Arial"/>
                <a:sym typeface="Arial"/>
              </a:defRPr>
            </a:lvl1pPr>
            <a:lvl2pPr marL="685800" lvl="1" indent="-252413" algn="l">
              <a:lnSpc>
                <a:spcPct val="123529"/>
              </a:lnSpc>
              <a:spcBef>
                <a:spcPts val="600"/>
              </a:spcBef>
              <a:spcAft>
                <a:spcPts val="0"/>
              </a:spcAft>
              <a:buClr>
                <a:schemeClr val="accent1"/>
              </a:buClr>
              <a:buSzPts val="1700"/>
              <a:buChar char="•"/>
              <a:defRPr sz="1275">
                <a:solidFill>
                  <a:schemeClr val="dk2"/>
                </a:solidFill>
                <a:latin typeface="Arial"/>
                <a:ea typeface="Arial"/>
                <a:cs typeface="Arial"/>
                <a:sym typeface="Arial"/>
              </a:defRPr>
            </a:lvl2pPr>
            <a:lvl3pPr marL="1028700" lvl="2" indent="-242888" algn="l">
              <a:lnSpc>
                <a:spcPct val="126666"/>
              </a:lnSpc>
              <a:spcBef>
                <a:spcPts val="750"/>
              </a:spcBef>
              <a:spcAft>
                <a:spcPts val="0"/>
              </a:spcAft>
              <a:buClr>
                <a:schemeClr val="accent1"/>
              </a:buClr>
              <a:buSzPts val="1500"/>
              <a:buChar char="•"/>
              <a:defRPr sz="1125">
                <a:latin typeface="Arial"/>
                <a:ea typeface="Arial"/>
                <a:cs typeface="Arial"/>
                <a:sym typeface="Arial"/>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43594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Závěr">
  <p:cSld name="1_Závěr">
    <p:spTree>
      <p:nvGrpSpPr>
        <p:cNvPr id="1" name="Shape 55"/>
        <p:cNvGrpSpPr/>
        <p:nvPr/>
      </p:nvGrpSpPr>
      <p:grpSpPr>
        <a:xfrm>
          <a:off x="0" y="0"/>
          <a:ext cx="0" cy="0"/>
          <a:chOff x="0" y="0"/>
          <a:chExt cx="0" cy="0"/>
        </a:xfrm>
      </p:grpSpPr>
      <p:sp>
        <p:nvSpPr>
          <p:cNvPr id="56" name="Google Shape;56;p30"/>
          <p:cNvSpPr txBox="1">
            <a:spLocks noGrp="1"/>
          </p:cNvSpPr>
          <p:nvPr>
            <p:ph type="sldNum" idx="12"/>
          </p:nvPr>
        </p:nvSpPr>
        <p:spPr>
          <a:xfrm>
            <a:off x="7079456" y="6300058"/>
            <a:ext cx="2057400" cy="545243"/>
          </a:xfrm>
          <a:prstGeom prst="rect">
            <a:avLst/>
          </a:prstGeom>
          <a:noFill/>
          <a:ln>
            <a:noFill/>
          </a:ln>
        </p:spPr>
        <p:txBody>
          <a:bodyPr spcFirstLastPara="1" wrap="square" lIns="0" tIns="45700" rIns="648000" bIns="144000" anchor="b" anchorCtr="0">
            <a:noAutofit/>
          </a:bodyPr>
          <a:lstStyle>
            <a:lvl1pPr marL="0" lvl="0" indent="0" algn="r">
              <a:lnSpc>
                <a:spcPct val="121363"/>
              </a:lnSpc>
              <a:spcBef>
                <a:spcPts val="0"/>
              </a:spcBef>
              <a:buNone/>
              <a:defRPr sz="825" b="1">
                <a:solidFill>
                  <a:schemeClr val="accent1"/>
                </a:solidFill>
                <a:latin typeface="Arial"/>
                <a:ea typeface="Arial"/>
                <a:cs typeface="Arial"/>
                <a:sym typeface="Arial"/>
              </a:defRPr>
            </a:lvl1pPr>
            <a:lvl2pPr marL="0" lvl="1" indent="0" algn="r">
              <a:lnSpc>
                <a:spcPct val="121363"/>
              </a:lnSpc>
              <a:spcBef>
                <a:spcPts val="0"/>
              </a:spcBef>
              <a:buNone/>
              <a:defRPr sz="825" b="1">
                <a:solidFill>
                  <a:schemeClr val="accent1"/>
                </a:solidFill>
                <a:latin typeface="Arial"/>
                <a:ea typeface="Arial"/>
                <a:cs typeface="Arial"/>
                <a:sym typeface="Arial"/>
              </a:defRPr>
            </a:lvl2pPr>
            <a:lvl3pPr marL="0" lvl="2" indent="0" algn="r">
              <a:lnSpc>
                <a:spcPct val="121363"/>
              </a:lnSpc>
              <a:spcBef>
                <a:spcPts val="0"/>
              </a:spcBef>
              <a:buNone/>
              <a:defRPr sz="825" b="1">
                <a:solidFill>
                  <a:schemeClr val="accent1"/>
                </a:solidFill>
                <a:latin typeface="Arial"/>
                <a:ea typeface="Arial"/>
                <a:cs typeface="Arial"/>
                <a:sym typeface="Arial"/>
              </a:defRPr>
            </a:lvl3pPr>
            <a:lvl4pPr marL="0" lvl="3" indent="0" algn="r">
              <a:lnSpc>
                <a:spcPct val="121363"/>
              </a:lnSpc>
              <a:spcBef>
                <a:spcPts val="0"/>
              </a:spcBef>
              <a:buNone/>
              <a:defRPr sz="825" b="1">
                <a:solidFill>
                  <a:schemeClr val="accent1"/>
                </a:solidFill>
                <a:latin typeface="Arial"/>
                <a:ea typeface="Arial"/>
                <a:cs typeface="Arial"/>
                <a:sym typeface="Arial"/>
              </a:defRPr>
            </a:lvl4pPr>
            <a:lvl5pPr marL="0" lvl="4" indent="0" algn="r">
              <a:lnSpc>
                <a:spcPct val="121363"/>
              </a:lnSpc>
              <a:spcBef>
                <a:spcPts val="0"/>
              </a:spcBef>
              <a:buNone/>
              <a:defRPr sz="825" b="1">
                <a:solidFill>
                  <a:schemeClr val="accent1"/>
                </a:solidFill>
                <a:latin typeface="Arial"/>
                <a:ea typeface="Arial"/>
                <a:cs typeface="Arial"/>
                <a:sym typeface="Arial"/>
              </a:defRPr>
            </a:lvl5pPr>
            <a:lvl6pPr marL="0" lvl="5" indent="0" algn="r">
              <a:lnSpc>
                <a:spcPct val="121363"/>
              </a:lnSpc>
              <a:spcBef>
                <a:spcPts val="0"/>
              </a:spcBef>
              <a:buNone/>
              <a:defRPr sz="825" b="1">
                <a:solidFill>
                  <a:schemeClr val="accent1"/>
                </a:solidFill>
                <a:latin typeface="Arial"/>
                <a:ea typeface="Arial"/>
                <a:cs typeface="Arial"/>
                <a:sym typeface="Arial"/>
              </a:defRPr>
            </a:lvl6pPr>
            <a:lvl7pPr marL="0" lvl="6" indent="0" algn="r">
              <a:lnSpc>
                <a:spcPct val="121363"/>
              </a:lnSpc>
              <a:spcBef>
                <a:spcPts val="0"/>
              </a:spcBef>
              <a:buNone/>
              <a:defRPr sz="825" b="1">
                <a:solidFill>
                  <a:schemeClr val="accent1"/>
                </a:solidFill>
                <a:latin typeface="Arial"/>
                <a:ea typeface="Arial"/>
                <a:cs typeface="Arial"/>
                <a:sym typeface="Arial"/>
              </a:defRPr>
            </a:lvl7pPr>
            <a:lvl8pPr marL="0" lvl="7" indent="0" algn="r">
              <a:lnSpc>
                <a:spcPct val="121363"/>
              </a:lnSpc>
              <a:spcBef>
                <a:spcPts val="0"/>
              </a:spcBef>
              <a:buNone/>
              <a:defRPr sz="825" b="1">
                <a:solidFill>
                  <a:schemeClr val="accent1"/>
                </a:solidFill>
                <a:latin typeface="Arial"/>
                <a:ea typeface="Arial"/>
                <a:cs typeface="Arial"/>
                <a:sym typeface="Arial"/>
              </a:defRPr>
            </a:lvl8pPr>
            <a:lvl9pPr marL="0" lvl="8" indent="0" algn="r">
              <a:lnSpc>
                <a:spcPct val="121363"/>
              </a:lnSpc>
              <a:spcBef>
                <a:spcPts val="0"/>
              </a:spcBef>
              <a:buNone/>
              <a:defRPr sz="825" b="1">
                <a:solidFill>
                  <a:schemeClr val="accent1"/>
                </a:solidFill>
                <a:latin typeface="Arial"/>
                <a:ea typeface="Arial"/>
                <a:cs typeface="Arial"/>
                <a:sym typeface="Arial"/>
              </a:defRPr>
            </a:lvl9pPr>
          </a:lstStyle>
          <a:p>
            <a:fld id="{00000000-1234-1234-1234-123412341234}" type="slidenum">
              <a:rPr lang="cs-CZ" smtClean="0"/>
              <a:pPr/>
              <a:t>‹Nr.›</a:t>
            </a:fld>
            <a:endParaRPr lang="cs-CZ"/>
          </a:p>
        </p:txBody>
      </p:sp>
      <p:sp>
        <p:nvSpPr>
          <p:cNvPr id="57" name="Google Shape;57;p30"/>
          <p:cNvSpPr txBox="1">
            <a:spLocks noGrp="1"/>
          </p:cNvSpPr>
          <p:nvPr>
            <p:ph type="ftr" idx="11"/>
          </p:nvPr>
        </p:nvSpPr>
        <p:spPr>
          <a:xfrm>
            <a:off x="7144" y="6300056"/>
            <a:ext cx="3086100" cy="545244"/>
          </a:xfrm>
          <a:prstGeom prst="rect">
            <a:avLst/>
          </a:prstGeom>
          <a:noFill/>
          <a:ln>
            <a:noFill/>
          </a:ln>
        </p:spPr>
        <p:txBody>
          <a:bodyPr spcFirstLastPara="1" wrap="square" lIns="648000" tIns="45700" rIns="0" bIns="144000" anchor="b" anchorCtr="0">
            <a:noAutofit/>
          </a:bodyPr>
          <a:lstStyle>
            <a:lvl1pPr lvl="0" algn="l">
              <a:lnSpc>
                <a:spcPct val="121363"/>
              </a:lnSpc>
              <a:spcBef>
                <a:spcPts val="0"/>
              </a:spcBef>
              <a:spcAft>
                <a:spcPts val="0"/>
              </a:spcAft>
              <a:buSzPts val="1400"/>
              <a:buNone/>
              <a:defRPr sz="825"/>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1" y="1390650"/>
            <a:ext cx="7886701" cy="4786314"/>
          </a:xfrm>
          <a:prstGeom prst="rect">
            <a:avLst/>
          </a:prstGeom>
          <a:noFill/>
          <a:ln>
            <a:noFill/>
          </a:ln>
        </p:spPr>
        <p:txBody>
          <a:bodyPr spcFirstLastPara="1" wrap="square" lIns="648000" tIns="0" rIns="0" bIns="0" anchor="t" anchorCtr="0">
            <a:normAutofit/>
          </a:bodyPr>
          <a:lstStyle>
            <a:lvl1pPr marL="342900" lvl="0" indent="-171450" algn="l">
              <a:lnSpc>
                <a:spcPct val="120000"/>
              </a:lnSpc>
              <a:spcBef>
                <a:spcPts val="0"/>
              </a:spcBef>
              <a:spcAft>
                <a:spcPts val="0"/>
              </a:spcAft>
              <a:buClr>
                <a:schemeClr val="dk2"/>
              </a:buClr>
              <a:buSzPts val="2000"/>
              <a:buNone/>
              <a:defRPr sz="1500">
                <a:solidFill>
                  <a:schemeClr val="dk2"/>
                </a:solidFill>
                <a:latin typeface="Arial"/>
                <a:ea typeface="Arial"/>
                <a:cs typeface="Arial"/>
                <a:sym typeface="Arial"/>
              </a:defRPr>
            </a:lvl1pPr>
            <a:lvl2pPr marL="685800" lvl="1" indent="-252413" algn="l">
              <a:lnSpc>
                <a:spcPct val="111764"/>
              </a:lnSpc>
              <a:spcBef>
                <a:spcPts val="375"/>
              </a:spcBef>
              <a:spcAft>
                <a:spcPts val="0"/>
              </a:spcAft>
              <a:buClr>
                <a:schemeClr val="dk2"/>
              </a:buClr>
              <a:buSzPts val="1700"/>
              <a:buFont typeface="Arial"/>
              <a:buChar char="•"/>
              <a:defRPr sz="1275">
                <a:solidFill>
                  <a:schemeClr val="accent1"/>
                </a:solidFill>
                <a:latin typeface="Arial"/>
                <a:ea typeface="Arial"/>
                <a:cs typeface="Arial"/>
                <a:sym typeface="Arial"/>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9" name="Google Shape;59;p30"/>
          <p:cNvSpPr txBox="1">
            <a:spLocks noGrp="1"/>
          </p:cNvSpPr>
          <p:nvPr>
            <p:ph type="title"/>
          </p:nvPr>
        </p:nvSpPr>
        <p:spPr>
          <a:xfrm>
            <a:off x="7144" y="438151"/>
            <a:ext cx="7879556" cy="952500"/>
          </a:xfrm>
          <a:prstGeom prst="rect">
            <a:avLst/>
          </a:prstGeom>
          <a:noFill/>
          <a:ln>
            <a:noFill/>
          </a:ln>
        </p:spPr>
        <p:txBody>
          <a:bodyPr spcFirstLastPara="1" wrap="square" lIns="648000" tIns="45700" rIns="91425" bIns="0" anchor="ctr" anchorCtr="0">
            <a:normAutofit/>
          </a:bodyPr>
          <a:lstStyle>
            <a:lvl1pPr lvl="0" algn="l">
              <a:lnSpc>
                <a:spcPct val="90000"/>
              </a:lnSpc>
              <a:spcBef>
                <a:spcPts val="0"/>
              </a:spcBef>
              <a:spcAft>
                <a:spcPts val="0"/>
              </a:spcAft>
              <a:buClr>
                <a:schemeClr val="accent1"/>
              </a:buClr>
              <a:buSzPts val="3300"/>
              <a:buFont typeface="Arial"/>
              <a:buNone/>
              <a:defRPr sz="2475" cap="none">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66085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Děkujeme" userDrawn="1">
  <p:cSld name="1_Děkujeme">
    <p:spTree>
      <p:nvGrpSpPr>
        <p:cNvPr id="1" name="Shape 60"/>
        <p:cNvGrpSpPr/>
        <p:nvPr/>
      </p:nvGrpSpPr>
      <p:grpSpPr>
        <a:xfrm>
          <a:off x="0" y="0"/>
          <a:ext cx="0" cy="0"/>
          <a:chOff x="0" y="0"/>
          <a:chExt cx="0" cy="0"/>
        </a:xfrm>
      </p:grpSpPr>
      <p:pic>
        <p:nvPicPr>
          <p:cNvPr id="8" name="Graphic 9">
            <a:extLst>
              <a:ext uri="{FF2B5EF4-FFF2-40B4-BE49-F238E27FC236}">
                <a16:creationId xmlns:a16="http://schemas.microsoft.com/office/drawing/2014/main" id="{85038FC5-E008-4FA5-91F2-1E16436E75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2737" cy="6857053"/>
          </a:xfrm>
          <a:prstGeom prst="rect">
            <a:avLst/>
          </a:prstGeom>
        </p:spPr>
      </p:pic>
      <p:sp>
        <p:nvSpPr>
          <p:cNvPr id="9" name="Zástupný symbol pro zápatí 4">
            <a:extLst>
              <a:ext uri="{FF2B5EF4-FFF2-40B4-BE49-F238E27FC236}">
                <a16:creationId xmlns:a16="http://schemas.microsoft.com/office/drawing/2014/main" id="{E5E7C609-D693-45AE-961D-EEFB430481D5}"/>
              </a:ext>
            </a:extLst>
          </p:cNvPr>
          <p:cNvSpPr txBox="1">
            <a:spLocks/>
          </p:cNvSpPr>
          <p:nvPr userDrawn="1"/>
        </p:nvSpPr>
        <p:spPr>
          <a:xfrm>
            <a:off x="959052" y="6084875"/>
            <a:ext cx="1871662"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sz="1600" dirty="0">
                <a:solidFill>
                  <a:schemeClr val="bg1"/>
                </a:solidFill>
              </a:rPr>
              <a:t>www.sofaredu.eu</a:t>
            </a:r>
            <a:endParaRPr lang="en-GB" sz="1600" baseline="30000" dirty="0">
              <a:solidFill>
                <a:schemeClr val="bg1"/>
              </a:solidFill>
            </a:endParaRPr>
          </a:p>
        </p:txBody>
      </p:sp>
      <p:sp>
        <p:nvSpPr>
          <p:cNvPr id="10" name="Zástupný symbol pro zápatí 4">
            <a:extLst>
              <a:ext uri="{FF2B5EF4-FFF2-40B4-BE49-F238E27FC236}">
                <a16:creationId xmlns:a16="http://schemas.microsoft.com/office/drawing/2014/main" id="{27087D18-B6D2-45A6-BF77-DCACABACAA55}"/>
              </a:ext>
            </a:extLst>
          </p:cNvPr>
          <p:cNvSpPr>
            <a:spLocks noGrp="1"/>
          </p:cNvSpPr>
          <p:nvPr>
            <p:ph type="ftr" sz="quarter" idx="11"/>
          </p:nvPr>
        </p:nvSpPr>
        <p:spPr>
          <a:xfrm>
            <a:off x="959048" y="5396852"/>
            <a:ext cx="1871663" cy="279301"/>
          </a:xfrm>
        </p:spPr>
        <p:txBody>
          <a:bodyPr lIns="0" bIns="46800" anchor="ctr" anchorCtr="0"/>
          <a:lstStyle>
            <a:lvl1pPr marL="0" marR="0" indent="0" algn="l" defTabSz="914377"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Název kapitoly</a:t>
            </a:r>
            <a:endParaRPr lang="en-GB" baseline="30000" dirty="0"/>
          </a:p>
        </p:txBody>
      </p:sp>
      <p:sp>
        <p:nvSpPr>
          <p:cNvPr id="11" name="Zástupný obsah 3">
            <a:extLst>
              <a:ext uri="{FF2B5EF4-FFF2-40B4-BE49-F238E27FC236}">
                <a16:creationId xmlns:a16="http://schemas.microsoft.com/office/drawing/2014/main" id="{FEFA7876-3FBF-4CEF-9A03-2483B7F26A70}"/>
              </a:ext>
            </a:extLst>
          </p:cNvPr>
          <p:cNvSpPr>
            <a:spLocks noGrp="1"/>
          </p:cNvSpPr>
          <p:nvPr>
            <p:ph sz="half" idx="13" hasCustomPrompt="1"/>
          </p:nvPr>
        </p:nvSpPr>
        <p:spPr>
          <a:xfrm>
            <a:off x="960730" y="5685202"/>
            <a:ext cx="1871662" cy="400802"/>
          </a:xfrm>
        </p:spPr>
        <p:txBody>
          <a:bodyPr lIns="0" tIns="7200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
        <p:nvSpPr>
          <p:cNvPr id="12" name="Nadpis 1">
            <a:extLst>
              <a:ext uri="{FF2B5EF4-FFF2-40B4-BE49-F238E27FC236}">
                <a16:creationId xmlns:a16="http://schemas.microsoft.com/office/drawing/2014/main" id="{84A0B270-F81D-41DD-8A40-A86D0D4EF17D}"/>
              </a:ext>
            </a:extLst>
          </p:cNvPr>
          <p:cNvSpPr>
            <a:spLocks noGrp="1"/>
          </p:cNvSpPr>
          <p:nvPr>
            <p:ph type="title" hasCustomPrompt="1"/>
          </p:nvPr>
        </p:nvSpPr>
        <p:spPr>
          <a:xfrm>
            <a:off x="1263" y="2109457"/>
            <a:ext cx="7223402" cy="896293"/>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Děkujeme za pozornost</a:t>
            </a:r>
            <a:endParaRPr lang="en-GB" dirty="0"/>
          </a:p>
        </p:txBody>
      </p:sp>
      <p:sp>
        <p:nvSpPr>
          <p:cNvPr id="13" name="Zástupný obsah 3">
            <a:extLst>
              <a:ext uri="{FF2B5EF4-FFF2-40B4-BE49-F238E27FC236}">
                <a16:creationId xmlns:a16="http://schemas.microsoft.com/office/drawing/2014/main" id="{ACC7575F-0B38-48B9-80E5-61464FC28582}"/>
              </a:ext>
            </a:extLst>
          </p:cNvPr>
          <p:cNvSpPr>
            <a:spLocks noGrp="1"/>
          </p:cNvSpPr>
          <p:nvPr>
            <p:ph sz="half" idx="2" hasCustomPrompt="1"/>
          </p:nvPr>
        </p:nvSpPr>
        <p:spPr>
          <a:xfrm>
            <a:off x="423" y="3626757"/>
            <a:ext cx="6535271"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Ing. Mgr. Bc. Jméno Příjmení, Ph.D.</a:t>
            </a:r>
          </a:p>
          <a:p>
            <a:pPr lvl="1"/>
            <a:r>
              <a:rPr lang="cs-CZ" dirty="0"/>
              <a:t>Quis et </a:t>
            </a:r>
            <a:r>
              <a:rPr lang="cs-CZ" dirty="0" err="1"/>
              <a:t>venimin</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br>
              <a:rPr lang="cs-CZ" dirty="0"/>
            </a:br>
            <a:r>
              <a:rPr lang="cs-CZ" dirty="0" err="1"/>
              <a:t>Venimin</a:t>
            </a:r>
            <a:r>
              <a:rPr lang="cs-CZ" dirty="0"/>
              <a:t>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p:txBody>
      </p:sp>
    </p:spTree>
    <p:extLst>
      <p:ext uri="{BB962C8B-B14F-4D97-AF65-F5344CB8AC3E}">
        <p14:creationId xmlns:p14="http://schemas.microsoft.com/office/powerpoint/2010/main" val="165021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a:xfrm>
            <a:off x="7278986" y="6300062"/>
            <a:ext cx="1857870" cy="545243"/>
          </a:xfrm>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7144" y="6300056"/>
            <a:ext cx="30861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0" y="1602463"/>
            <a:ext cx="9144000" cy="4574500"/>
          </a:xfrm>
        </p:spPr>
        <p:txBody>
          <a:bodyPr lIns="648000" tIns="0" rIns="0" bIns="0"/>
          <a:lstStyle>
            <a:lvl1pPr marL="0" indent="0">
              <a:lnSpc>
                <a:spcPts val="270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79996" algn="l" defTabSz="432000" rtl="0" eaLnBrk="1" fontAlgn="auto" latinLnBrk="0" hangingPunct="1">
              <a:lnSpc>
                <a:spcPts val="1920"/>
              </a:lnSpc>
              <a:spcBef>
                <a:spcPts val="600"/>
              </a:spcBef>
              <a:spcAft>
                <a:spcPts val="0"/>
              </a:spcAft>
              <a:buClr>
                <a:schemeClr val="accent2"/>
              </a:buClr>
              <a:buSzTx/>
              <a:buFont typeface="Arial" panose="020B0604020202020204" pitchFamily="34" charset="0"/>
              <a:buChar char="•"/>
              <a:tabLst>
                <a:tab pos="432000" algn="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noProof="0" dirty="0"/>
              <a:t>Kapitola 1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2	              </a:t>
            </a:r>
          </a:p>
          <a:p>
            <a:pPr lvl="1"/>
            <a:r>
              <a:rPr lang="cs-CZ" noProof="0" dirty="0" err="1"/>
              <a:t>Quis</a:t>
            </a:r>
            <a:r>
              <a:rPr lang="cs-CZ" noProof="0" dirty="0"/>
              <a:t> et venim </a:t>
            </a:r>
            <a:r>
              <a:rPr lang="cs-CZ" noProof="0" dirty="0" err="1"/>
              <a:t>numquam</a:t>
            </a:r>
            <a:r>
              <a:rPr lang="cs-CZ" noProof="0" dirty="0"/>
              <a:t> </a:t>
            </a:r>
            <a:r>
              <a:rPr lang="cs-CZ" noProof="0" dirty="0" err="1"/>
              <a:t>rera</a:t>
            </a:r>
            <a:r>
              <a:rPr lang="cs-CZ" noProof="0" dirty="0"/>
              <a:t> </a:t>
            </a:r>
            <a:r>
              <a:rPr lang="cs-CZ" noProof="0" dirty="0" err="1"/>
              <a:t>cus</a:t>
            </a:r>
            <a:r>
              <a:rPr lang="cs-CZ" noProof="0" dirty="0"/>
              <a:t> </a:t>
            </a:r>
            <a:r>
              <a:rPr lang="cs-CZ" noProof="0" dirty="0" err="1"/>
              <a:t>eliam</a:t>
            </a:r>
            <a:r>
              <a:rPr lang="cs-CZ" noProof="0" dirty="0"/>
              <a:t> et </a:t>
            </a:r>
            <a:r>
              <a:rPr lang="cs-CZ" noProof="0" dirty="0" err="1"/>
              <a:t>et</a:t>
            </a:r>
            <a:r>
              <a:rPr lang="cs-CZ" noProof="0" dirty="0"/>
              <a:t> </a:t>
            </a:r>
            <a:r>
              <a:rPr lang="cs-CZ" noProof="0" dirty="0" err="1"/>
              <a:t>volecusandit</a:t>
            </a:r>
            <a:r>
              <a:rPr lang="cs-CZ" noProof="0" dirty="0"/>
              <a:t> 					3	               </a:t>
            </a:r>
          </a:p>
          <a:p>
            <a:pPr lvl="1"/>
            <a:endParaRPr lang="cs-CZ" noProof="0" dirty="0"/>
          </a:p>
          <a:p>
            <a:pPr lvl="0"/>
            <a:r>
              <a:rPr lang="cs-CZ" noProof="0" dirty="0"/>
              <a:t>Kapitola 2</a:t>
            </a:r>
          </a:p>
          <a:p>
            <a:pPr lvl="1"/>
            <a:r>
              <a:rPr lang="cs-CZ" noProof="0" dirty="0" err="1"/>
              <a:t>Quis</a:t>
            </a:r>
            <a:r>
              <a:rPr lang="cs-CZ" noProof="0" dirty="0"/>
              <a:t> et venim </a:t>
            </a:r>
            <a:r>
              <a:rPr lang="cs-CZ" noProof="0" dirty="0" err="1"/>
              <a:t>numquam</a:t>
            </a:r>
            <a:r>
              <a:rPr lang="cs-CZ" dirty="0"/>
              <a:t>													6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7144" y="681042"/>
            <a:ext cx="7879556"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3E59F8E-8BA2-AC2E-4569-77CAD69219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2" y="809625"/>
            <a:ext cx="7559641" cy="3481718"/>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59991" indent="-179996">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51850" y="668342"/>
            <a:ext cx="7840299"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51850" y="1801081"/>
            <a:ext cx="3860844"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51850" y="2505075"/>
            <a:ext cx="3860844"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4679157" y="1801084"/>
            <a:ext cx="3812992"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pPr/>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4679158" y="2505074"/>
            <a:ext cx="3812992"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10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br>
              <a:rPr lang="cs-CZ" dirty="0"/>
            </a:b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24689" y="668340"/>
            <a:ext cx="7906366"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24688" y="1754016"/>
            <a:ext cx="388800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a:t>
            </a:r>
            <a:br>
              <a:rPr lang="cs-CZ" dirty="0"/>
            </a:br>
            <a:r>
              <a:rPr lang="cs-CZ" dirty="0"/>
              <a:t>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24688" y="2505075"/>
            <a:ext cx="3888006"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84507" y="1781175"/>
            <a:ext cx="3734805"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cs-CZ"/>
              <a:t>Po kliknutí můžete upravovat styly textu v předloze.</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pPr/>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36306" y="4412316"/>
            <a:ext cx="3794749"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br>
              <a:rPr lang="cs-CZ" dirty="0"/>
            </a:br>
            <a:r>
              <a:rPr lang="cs-CZ" dirty="0" err="1"/>
              <a:t>Eque</a:t>
            </a:r>
            <a:r>
              <a:rPr lang="cs-CZ" dirty="0"/>
              <a:t> </a:t>
            </a:r>
            <a:r>
              <a:rPr lang="cs-CZ" dirty="0" err="1"/>
              <a:t>quunt</a:t>
            </a:r>
            <a:r>
              <a:rPr lang="cs-CZ" dirty="0"/>
              <a:t>.</a:t>
            </a:r>
            <a:br>
              <a:rPr lang="cs-CZ" dirty="0"/>
            </a:b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cs-CZ"/>
              <a:t>Po kliknutí můžete upravovat styly textu v předloze.</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pPr/>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33743" y="668340"/>
            <a:ext cx="7897312" cy="97433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33742" y="1753072"/>
            <a:ext cx="3878951"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33742" y="2505075"/>
            <a:ext cx="3878952"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4736306" y="1762126"/>
            <a:ext cx="3794749"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896" indent="-342891">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887" indent="-342891">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377" rtl="0" eaLnBrk="1" latinLnBrk="0" hangingPunct="1">
              <a:lnSpc>
                <a:spcPts val="2400"/>
              </a:lnSpc>
              <a:spcBef>
                <a:spcPts val="500"/>
              </a:spcBef>
              <a:buFont typeface="Arial" panose="020B0604020202020204" pitchFamily="34" charset="0"/>
              <a:buNone/>
            </a:pPr>
            <a:r>
              <a:rPr lang="cs-CZ"/>
              <a:t>Po kliknutí můžete upravovat styly textu v předloze.</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pPr/>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4721796" y="5400675"/>
            <a:ext cx="3809260"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p>
        </p:txBody>
      </p:sp>
    </p:spTree>
    <p:extLst>
      <p:ext uri="{BB962C8B-B14F-4D97-AF65-F5344CB8AC3E}">
        <p14:creationId xmlns:p14="http://schemas.microsoft.com/office/powerpoint/2010/main" val="351229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60903" y="5438774"/>
            <a:ext cx="7870152" cy="545243"/>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60902" y="1876429"/>
            <a:ext cx="7870152" cy="3418337"/>
          </a:xfrm>
        </p:spPr>
        <p:txBody>
          <a:bodyPr/>
          <a:lstStyle>
            <a:lvl1pPr marL="0" indent="0">
              <a:buNone/>
              <a:defRPr/>
            </a:lvl1pPr>
          </a:lstStyle>
          <a:p>
            <a:pPr lvl="0"/>
            <a:r>
              <a:rPr lang="cs-CZ"/>
              <a:t>Po kliknutí můžete upravovat styly textu v předloze.</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60903" y="668342"/>
            <a:ext cx="7870152"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3086100" cy="545244"/>
          </a:xfrm>
        </p:spPr>
        <p:txBody>
          <a:bodyPr/>
          <a:lstStyle/>
          <a:p>
            <a:r>
              <a:rPr lang="cs-CZ" dirty="0"/>
              <a:t>Název kapitoly</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pPr/>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60903" y="668342"/>
            <a:ext cx="7822194"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60903" y="1801086"/>
            <a:ext cx="7822194"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60903" y="2228855"/>
            <a:ext cx="7822194"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79996" indent="-179996">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59991" indent="-107997">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9C0C2B6-63DD-828E-E2F4-0B44A9D664AE}"/>
              </a:ext>
            </a:extLst>
          </p:cNvPr>
          <p:cNvPicPr>
            <a:picLocks noChangeAspect="1"/>
          </p:cNvPicPr>
          <p:nvPr userDrawn="1"/>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0" y="0"/>
            <a:ext cx="9144000" cy="6858000"/>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9136856"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30861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r>
              <a:rPr lang="cs-CZ" dirty="0"/>
              <a:t>Název kapitoly</a:t>
            </a:r>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7079456" y="6300062"/>
            <a:ext cx="20574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8" r:id="rId7"/>
    <p:sldLayoutId id="2147483666" r:id="rId8"/>
    <p:sldLayoutId id="2147483654" r:id="rId9"/>
    <p:sldLayoutId id="2147483663" r:id="rId10"/>
    <p:sldLayoutId id="2147483664"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s://d1wqtxts1xzle7.cloudfront.net/39743807/Bronfenbrenner_Toward_an_experimental_ecology_of_human_development_1977.pdf?1446806100=&amp;response-content-disposition=inline;+filename=Bronfenbrenner_Toward_an_experimental_ec.pdf&amp;Expires=1604935923&amp;Signature=HtTjzrbxaw~4ZJaAp46g67v9mrAYGMmUVncPbYUuhgqSxpboOLxfnmZu~XoprEjzC2k4d2pTOadTIYkYCzycGSjOti-vEk9f6r3OfUsF9xZLdRJCdI6Ac5vicdtXtu72EtnvbKwQsGAb342jQTIHXt9s~9GmK6NYaCe7LBUCeRB1sr-00HOR~Cm9Tz3wPFrGL~-uCLf7WBqdOIjIQQqGW1fV2~em2KgLx7BMbfasXOQxBVrW9ek-tMbC1hBpGrCAljdn5IvXup5Jk6gPyiOVMiQZy0EwUKKyUXL1DIhjCr3ERuZsQIXSvDjkuMVOMlBqzIfEc~v6KDzO~y5ai7iKGw__&amp;Key-Pair-Id=APKAJLOHF5GGSLRBV4ZA"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prohuman.sk/socialna-praca/metoda-validace-podpora-prace-s-dezorientovanymi-lidmi"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doi.org/10.1016/S0272-4944(83)80021-8"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www.ifsw.org/what-is-social-work/global-definition-of-social-work/"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ixabay.com/" TargetMode="Externa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psychology.fandom.com/wiki/Maslow's_hierarchy_of_nee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0" y="8447"/>
            <a:ext cx="4390931" cy="4518286"/>
          </a:xfrm>
          <a:noFill/>
          <a:ln>
            <a:noFill/>
          </a:ln>
        </p:spPr>
        <p:txBody>
          <a:bodyPr spcFirstLastPara="1" vert="horz" wrap="square" lIns="486000" tIns="310500" rIns="68569" bIns="0" rtlCol="0" anchor="ctr" anchorCtr="0">
            <a:noAutofit/>
          </a:bodyPr>
          <a:lstStyle/>
          <a:p>
            <a:r>
              <a:rPr lang="cs-CZ" dirty="0"/>
              <a:t>SOCIAL FARMING THEORIES</a:t>
            </a:r>
          </a:p>
        </p:txBody>
      </p:sp>
      <p:sp>
        <p:nvSpPr>
          <p:cNvPr id="89" name="Google Shape;89;p1"/>
          <p:cNvSpPr txBox="1">
            <a:spLocks noGrp="1"/>
          </p:cNvSpPr>
          <p:nvPr>
            <p:ph type="body" sz="quarter" idx="14"/>
          </p:nvPr>
        </p:nvSpPr>
        <p:spPr>
          <a:xfrm>
            <a:off x="4538656" y="4003675"/>
            <a:ext cx="269085" cy="260350"/>
          </a:xfrm>
          <a:noFill/>
          <a:ln>
            <a:noFill/>
          </a:ln>
        </p:spPr>
        <p:txBody>
          <a:bodyPr spcFirstLastPara="1" vert="horz" wrap="square" lIns="0" tIns="0" rIns="0" bIns="0" rtlCol="0" anchor="b" anchorCtr="0">
            <a:noAutofit/>
          </a:bodyPr>
          <a:lstStyle/>
          <a:p>
            <a:r>
              <a:rPr lang="de-DE" dirty="0"/>
              <a:t>00</a:t>
            </a:r>
            <a:endParaRPr lang="cs-CZ" dirty="0"/>
          </a:p>
        </p:txBody>
      </p:sp>
      <p:sp>
        <p:nvSpPr>
          <p:cNvPr id="90" name="Google Shape;90;p1"/>
          <p:cNvSpPr txBox="1">
            <a:spLocks noGrp="1"/>
          </p:cNvSpPr>
          <p:nvPr>
            <p:ph type="body" sz="quarter" idx="16"/>
          </p:nvPr>
        </p:nvSpPr>
        <p:spPr>
          <a:xfrm>
            <a:off x="4807743" y="4000500"/>
            <a:ext cx="269085" cy="260350"/>
          </a:xfrm>
          <a:noFill/>
          <a:ln>
            <a:noFill/>
          </a:ln>
        </p:spPr>
        <p:txBody>
          <a:bodyPr spcFirstLastPara="1" vert="horz" wrap="square" lIns="0" tIns="0" rIns="0" bIns="0" rtlCol="0" anchor="b" anchorCtr="0">
            <a:noAutofit/>
          </a:bodyPr>
          <a:lstStyle/>
          <a:p>
            <a:r>
              <a:rPr lang="de-DE" dirty="0"/>
              <a:t>00</a:t>
            </a:r>
            <a:endParaRPr lang="cs-CZ" dirty="0"/>
          </a:p>
        </p:txBody>
      </p:sp>
      <p:sp>
        <p:nvSpPr>
          <p:cNvPr id="91" name="Google Shape;91;p1"/>
          <p:cNvSpPr txBox="1">
            <a:spLocks noGrp="1"/>
          </p:cNvSpPr>
          <p:nvPr>
            <p:ph type="body" sz="quarter" idx="17"/>
          </p:nvPr>
        </p:nvSpPr>
        <p:spPr>
          <a:xfrm>
            <a:off x="5076829" y="4003675"/>
            <a:ext cx="596900" cy="260350"/>
          </a:xfrm>
          <a:noFill/>
          <a:ln>
            <a:noFill/>
          </a:ln>
        </p:spPr>
        <p:txBody>
          <a:bodyPr spcFirstLastPara="1" vert="horz" wrap="square" lIns="0" tIns="0" rIns="0" bIns="0" rtlCol="0" anchor="b" anchorCtr="0">
            <a:noAutofit/>
          </a:bodyPr>
          <a:lstStyle/>
          <a:p>
            <a:r>
              <a:rPr lang="de-DE" dirty="0"/>
              <a:t>0000</a:t>
            </a:r>
            <a:endParaRPr lang="cs-CZ" dirty="0"/>
          </a:p>
        </p:txBody>
      </p:sp>
      <p:sp>
        <p:nvSpPr>
          <p:cNvPr id="92" name="Google Shape;92;p1"/>
          <p:cNvSpPr txBox="1">
            <a:spLocks noGrp="1"/>
          </p:cNvSpPr>
          <p:nvPr>
            <p:ph idx="1"/>
          </p:nvPr>
        </p:nvSpPr>
        <p:spPr>
          <a:xfrm>
            <a:off x="4572000" y="2794000"/>
            <a:ext cx="4572000" cy="698500"/>
          </a:xfrm>
          <a:noFill/>
          <a:ln>
            <a:noFill/>
          </a:ln>
        </p:spPr>
        <p:txBody>
          <a:bodyPr spcFirstLastPara="1" vert="horz" wrap="square" lIns="54000" tIns="0" rIns="135000" bIns="0" rtlCol="0" anchor="t" anchorCtr="0">
            <a:noAutofit/>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486000" y="668338"/>
            <a:ext cx="8045054" cy="646113"/>
          </a:xfrm>
          <a:noFill/>
          <a:ln>
            <a:noFill/>
          </a:ln>
        </p:spPr>
        <p:txBody>
          <a:bodyPr spcFirstLastPara="1" vert="horz" wrap="square" lIns="0" tIns="35100" rIns="68569" bIns="34275" rtlCol="0" anchor="t" anchorCtr="0">
            <a:normAutofit/>
          </a:bodyPr>
          <a:lstStyle/>
          <a:p>
            <a:r>
              <a:rPr lang="cs-CZ"/>
              <a:t>CONNECTEDNESS AND BELONGING</a:t>
            </a:r>
            <a:endParaRPr lang="cs-CZ" dirty="0"/>
          </a:p>
        </p:txBody>
      </p:sp>
      <p:sp>
        <p:nvSpPr>
          <p:cNvPr id="151" name="Google Shape;151;p9"/>
          <p:cNvSpPr txBox="1">
            <a:spLocks noGrp="1"/>
          </p:cNvSpPr>
          <p:nvPr>
            <p:ph type="body" idx="1"/>
          </p:nvPr>
        </p:nvSpPr>
        <p:spPr>
          <a:xfrm>
            <a:off x="304800" y="1112476"/>
            <a:ext cx="6457949" cy="742950"/>
          </a:xfrm>
          <a:noFill/>
          <a:ln>
            <a:noFill/>
          </a:ln>
        </p:spPr>
        <p:txBody>
          <a:bodyPr spcFirstLastPara="1" vert="horz" wrap="square" lIns="0" tIns="34275" rIns="68569" bIns="34275" rtlCol="0" anchor="t" anchorCtr="0">
            <a:normAutofit/>
          </a:bodyPr>
          <a:lstStyle/>
          <a:p>
            <a:r>
              <a:rPr lang="en-US" sz="2000" dirty="0"/>
              <a:t>Social integration and social cohesion</a:t>
            </a:r>
          </a:p>
        </p:txBody>
      </p:sp>
      <p:sp>
        <p:nvSpPr>
          <p:cNvPr id="152" name="Google Shape;152;p9"/>
          <p:cNvSpPr txBox="1">
            <a:spLocks noGrp="1"/>
          </p:cNvSpPr>
          <p:nvPr>
            <p:ph type="body" idx="2"/>
          </p:nvPr>
        </p:nvSpPr>
        <p:spPr>
          <a:xfrm>
            <a:off x="171450" y="1858962"/>
            <a:ext cx="8486550" cy="3684588"/>
          </a:xfrm>
          <a:noFill/>
          <a:ln>
            <a:noFill/>
          </a:ln>
        </p:spPr>
        <p:txBody>
          <a:bodyPr spcFirstLastPara="1" vert="horz" wrap="square" lIns="0" tIns="13500" rIns="68569" bIns="34275" rtlCol="0" anchor="t" anchorCtr="0">
            <a:normAutofit/>
          </a:bodyPr>
          <a:lstStyle/>
          <a:p>
            <a:pPr lvl="1"/>
            <a:r>
              <a:rPr lang="en-US" sz="1800"/>
              <a:t>Influence on psychological well-being</a:t>
            </a:r>
          </a:p>
          <a:p>
            <a:pPr lvl="1"/>
            <a:r>
              <a:rPr lang="en-US" sz="1800"/>
              <a:t>Being socially connected is the human brain‘s lifelong mission, that has evolved over millions of years, resulting in major differences in the brain that distinguish us from our ancestors (Lieberman, 2013) </a:t>
            </a:r>
          </a:p>
          <a:p>
            <a:pPr lvl="2"/>
            <a:r>
              <a:rPr lang="en-US" sz="1600"/>
              <a:t>Disconnection from the normal, required, basic human need of connection thourgh touch and touching. Suicidal youngsetrs have lower tactile sensitivity and responsiveness and lower emotional investment in the body. (Orbach, 2003)</a:t>
            </a:r>
            <a:endParaRPr lang="en-US" sz="1600" dirty="0"/>
          </a:p>
        </p:txBody>
      </p:sp>
      <p:sp>
        <p:nvSpPr>
          <p:cNvPr id="153" name="Google Shape;153;p9"/>
          <p:cNvSpPr txBox="1">
            <a:spLocks noGrp="1"/>
          </p:cNvSpPr>
          <p:nvPr>
            <p:ph type="sldNum" idx="12"/>
          </p:nvPr>
        </p:nvSpPr>
        <p:spPr>
          <a:xfrm>
            <a:off x="7079456" y="6300058"/>
            <a:ext cx="2057400" cy="545243"/>
          </a:xfrm>
          <a:noFill/>
          <a:ln>
            <a:noFill/>
          </a:ln>
        </p:spPr>
        <p:txBody>
          <a:bodyPr spcFirstLastPara="1" vert="horz" wrap="square" lIns="0" tIns="34275" rIns="486000" bIns="108000" rtlCol="0" anchor="b" anchorCtr="0">
            <a:normAutofit/>
          </a:bodyPr>
          <a:lstStyle/>
          <a:p>
            <a:fld id="{00000000-1234-1234-1234-123412341234}" type="slidenum">
              <a:rPr lang="cs-CZ" smtClean="0"/>
              <a:pPr/>
              <a:t>10</a:t>
            </a:fld>
            <a:endParaRPr lang="cs-CZ"/>
          </a:p>
        </p:txBody>
      </p:sp>
      <p:sp>
        <p:nvSpPr>
          <p:cNvPr id="8" name="Textplatzhalter 7">
            <a:extLst>
              <a:ext uri="{FF2B5EF4-FFF2-40B4-BE49-F238E27FC236}">
                <a16:creationId xmlns:a16="http://schemas.microsoft.com/office/drawing/2014/main" id="{2E3B0424-D229-406D-B708-63B3F1B5BD68}"/>
              </a:ext>
            </a:extLst>
          </p:cNvPr>
          <p:cNvSpPr>
            <a:spLocks noGrp="1"/>
          </p:cNvSpPr>
          <p:nvPr>
            <p:ph type="body" idx="4"/>
          </p:nvPr>
        </p:nvSpPr>
        <p:spPr/>
        <p:txBody>
          <a:bodyPr/>
          <a:lstStyle/>
          <a:p>
            <a:endParaRPr lang="de-DE"/>
          </a:p>
        </p:txBody>
      </p:sp>
      <p:pic>
        <p:nvPicPr>
          <p:cNvPr id="154" name="Google Shape;154;p9" descr="Zarovnejte Prsty, Ukazováčky, Ruce"/>
          <p:cNvPicPr preferRelativeResize="0"/>
          <p:nvPr/>
        </p:nvPicPr>
        <p:blipFill rotWithShape="1">
          <a:blip r:embed="rId3" cstate="print">
            <a:alphaModFix/>
          </a:blip>
          <a:srcRect/>
          <a:stretch/>
        </p:blipFill>
        <p:spPr>
          <a:xfrm>
            <a:off x="2954848" y="4878750"/>
            <a:ext cx="3177926" cy="1979249"/>
          </a:xfrm>
          <a:prstGeom prst="rect">
            <a:avLst/>
          </a:prstGeom>
          <a:noFill/>
          <a:ln>
            <a:noFill/>
          </a:ln>
        </p:spPr>
      </p:pic>
      <p:pic>
        <p:nvPicPr>
          <p:cNvPr id="155" name="Google Shape;155;p9" descr="Ruce, Přátelství, Přátelé, Děti, Dítě"/>
          <p:cNvPicPr preferRelativeResize="0"/>
          <p:nvPr/>
        </p:nvPicPr>
        <p:blipFill rotWithShape="1">
          <a:blip r:embed="rId4" cstate="print">
            <a:alphaModFix/>
          </a:blip>
          <a:srcRect/>
          <a:stretch/>
        </p:blipFill>
        <p:spPr>
          <a:xfrm>
            <a:off x="-12426" y="4878751"/>
            <a:ext cx="2968874" cy="1979249"/>
          </a:xfrm>
          <a:prstGeom prst="rect">
            <a:avLst/>
          </a:prstGeom>
          <a:noFill/>
          <a:ln>
            <a:noFill/>
          </a:ln>
        </p:spPr>
      </p:pic>
      <p:pic>
        <p:nvPicPr>
          <p:cNvPr id="156" name="Google Shape;156;p9" descr="Louka, Pole, Západ Slunce, Dojemný, Mír"/>
          <p:cNvPicPr preferRelativeResize="0"/>
          <p:nvPr/>
        </p:nvPicPr>
        <p:blipFill rotWithShape="1">
          <a:blip r:embed="rId5" cstate="print">
            <a:alphaModFix/>
          </a:blip>
          <a:srcRect/>
          <a:stretch/>
        </p:blipFill>
        <p:spPr>
          <a:xfrm>
            <a:off x="6132774" y="4878749"/>
            <a:ext cx="3012827" cy="1983137"/>
          </a:xfrm>
          <a:prstGeom prst="rect">
            <a:avLst/>
          </a:prstGeom>
          <a:noFill/>
          <a:ln>
            <a:noFill/>
          </a:ln>
        </p:spPr>
      </p:pic>
      <p:sp>
        <p:nvSpPr>
          <p:cNvPr id="2" name="TextovéPole 1">
            <a:extLst>
              <a:ext uri="{FF2B5EF4-FFF2-40B4-BE49-F238E27FC236}">
                <a16:creationId xmlns:a16="http://schemas.microsoft.com/office/drawing/2014/main" id="{3F3EC5A5-34AB-0972-7BD8-4211167CDB2D}"/>
              </a:ext>
            </a:extLst>
          </p:cNvPr>
          <p:cNvSpPr txBox="1"/>
          <p:nvPr/>
        </p:nvSpPr>
        <p:spPr>
          <a:xfrm>
            <a:off x="7543755" y="4895098"/>
            <a:ext cx="2144111" cy="253916"/>
          </a:xfrm>
          <a:prstGeom prst="rect">
            <a:avLst/>
          </a:prstGeom>
          <a:noFill/>
        </p:spPr>
        <p:txBody>
          <a:bodyPr wrap="square" rtlCol="0">
            <a:spAutoFit/>
          </a:bodyPr>
          <a:lstStyle/>
          <a:p>
            <a:r>
              <a:rPr lang="cs-CZ" sz="1050" dirty="0" err="1"/>
              <a:t>Photos</a:t>
            </a:r>
            <a:r>
              <a:rPr lang="cs-CZ" sz="1050" dirty="0"/>
              <a:t>: pixabay.com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486000" y="668338"/>
            <a:ext cx="8045054" cy="646113"/>
          </a:xfrm>
          <a:noFill/>
          <a:ln>
            <a:noFill/>
          </a:ln>
        </p:spPr>
        <p:txBody>
          <a:bodyPr spcFirstLastPara="1" vert="horz" wrap="square" lIns="0" tIns="35100" rIns="68569" bIns="34275" rtlCol="0" anchor="t" anchorCtr="0">
            <a:normAutofit/>
          </a:bodyPr>
          <a:lstStyle/>
          <a:p>
            <a:r>
              <a:rPr lang="cs-CZ" dirty="0"/>
              <a:t>CONNECTEDNESS AND BELONGING</a:t>
            </a:r>
          </a:p>
        </p:txBody>
      </p:sp>
      <p:sp>
        <p:nvSpPr>
          <p:cNvPr id="163" name="Google Shape;163;p10"/>
          <p:cNvSpPr txBox="1">
            <a:spLocks noGrp="1"/>
          </p:cNvSpPr>
          <p:nvPr>
            <p:ph type="body" idx="1"/>
          </p:nvPr>
        </p:nvSpPr>
        <p:spPr>
          <a:xfrm>
            <a:off x="145143" y="1217783"/>
            <a:ext cx="4746172" cy="742950"/>
          </a:xfrm>
          <a:noFill/>
          <a:ln>
            <a:noFill/>
          </a:ln>
        </p:spPr>
        <p:txBody>
          <a:bodyPr spcFirstLastPara="1" vert="horz" wrap="square" lIns="0" tIns="34275" rIns="68569" bIns="34275" rtlCol="0" anchor="t" anchorCtr="0">
            <a:normAutofit/>
          </a:bodyPr>
          <a:lstStyle/>
          <a:p>
            <a:pPr indent="0"/>
            <a:r>
              <a:rPr lang="en-US" dirty="0" err="1"/>
              <a:t>Notion</a:t>
            </a:r>
            <a:r>
              <a:rPr lang="en-US" dirty="0"/>
              <a:t> </a:t>
            </a:r>
            <a:r>
              <a:rPr lang="en-US" dirty="0" err="1"/>
              <a:t>of</a:t>
            </a:r>
            <a:r>
              <a:rPr lang="en-US" dirty="0"/>
              <a:t> feeling </a:t>
            </a:r>
            <a:r>
              <a:rPr lang="en-US" dirty="0" err="1"/>
              <a:t>connected</a:t>
            </a:r>
            <a:r>
              <a:rPr lang="en-US" dirty="0"/>
              <a:t> to the </a:t>
            </a:r>
            <a:r>
              <a:rPr lang="en-US" dirty="0" err="1"/>
              <a:t>world</a:t>
            </a:r>
            <a:r>
              <a:rPr lang="en-US" dirty="0"/>
              <a:t> </a:t>
            </a:r>
            <a:r>
              <a:rPr lang="en-US" dirty="0" err="1"/>
              <a:t>or</a:t>
            </a:r>
            <a:r>
              <a:rPr lang="en-US" dirty="0"/>
              <a:t> </a:t>
            </a:r>
            <a:r>
              <a:rPr lang="en-US" dirty="0" err="1"/>
              <a:t>universe</a:t>
            </a:r>
            <a:endParaRPr lang="en-US" dirty="0"/>
          </a:p>
        </p:txBody>
      </p:sp>
      <p:sp>
        <p:nvSpPr>
          <p:cNvPr id="164" name="Google Shape;164;p10"/>
          <p:cNvSpPr txBox="1">
            <a:spLocks noGrp="1"/>
          </p:cNvSpPr>
          <p:nvPr>
            <p:ph type="body" idx="2"/>
          </p:nvPr>
        </p:nvSpPr>
        <p:spPr>
          <a:xfrm>
            <a:off x="246743" y="1960732"/>
            <a:ext cx="5457748" cy="4583284"/>
          </a:xfrm>
          <a:noFill/>
          <a:ln>
            <a:noFill/>
          </a:ln>
        </p:spPr>
        <p:txBody>
          <a:bodyPr spcFirstLastPara="1" vert="horz" wrap="square" lIns="0" tIns="13500" rIns="68569" bIns="34275" rtlCol="0" anchor="t" anchorCtr="0">
            <a:normAutofit fontScale="85000" lnSpcReduction="10000"/>
          </a:bodyPr>
          <a:lstStyle/>
          <a:p>
            <a:pPr lvl="1"/>
            <a:r>
              <a:rPr lang="en-US" sz="1900" dirty="0" err="1"/>
              <a:t>Ontological</a:t>
            </a:r>
            <a:r>
              <a:rPr lang="en-US" sz="1900" dirty="0"/>
              <a:t> </a:t>
            </a:r>
            <a:r>
              <a:rPr lang="en-US" sz="1900" dirty="0" err="1"/>
              <a:t>exigence</a:t>
            </a:r>
            <a:r>
              <a:rPr lang="en-US" sz="1900" dirty="0"/>
              <a:t> (Marcel, 1948)</a:t>
            </a:r>
          </a:p>
          <a:p>
            <a:pPr lvl="1"/>
            <a:r>
              <a:rPr lang="en-US" sz="1900" dirty="0" err="1"/>
              <a:t>Innate</a:t>
            </a:r>
            <a:r>
              <a:rPr lang="en-US" sz="1900" dirty="0"/>
              <a:t> </a:t>
            </a:r>
            <a:r>
              <a:rPr lang="en-US" sz="1900" dirty="0" err="1"/>
              <a:t>for</a:t>
            </a:r>
            <a:r>
              <a:rPr lang="en-US" sz="1900" dirty="0"/>
              <a:t> </a:t>
            </a:r>
            <a:r>
              <a:rPr lang="en-US" sz="1900" dirty="0" err="1"/>
              <a:t>some</a:t>
            </a:r>
            <a:r>
              <a:rPr lang="en-US" sz="1900" dirty="0"/>
              <a:t> level </a:t>
            </a:r>
            <a:r>
              <a:rPr lang="en-US" sz="1900" dirty="0" err="1"/>
              <a:t>of</a:t>
            </a:r>
            <a:r>
              <a:rPr lang="en-US" sz="1900" dirty="0"/>
              <a:t> </a:t>
            </a:r>
            <a:r>
              <a:rPr lang="en-US" sz="1900" dirty="0" err="1"/>
              <a:t>coherence</a:t>
            </a:r>
            <a:r>
              <a:rPr lang="en-US" sz="1900" dirty="0"/>
              <a:t> in the </a:t>
            </a:r>
            <a:r>
              <a:rPr lang="en-US" sz="1900" dirty="0" err="1"/>
              <a:t>cosmos</a:t>
            </a:r>
            <a:endParaRPr lang="en-US" sz="1900" dirty="0"/>
          </a:p>
          <a:p>
            <a:pPr lvl="1"/>
            <a:r>
              <a:rPr lang="en-US" sz="1900" dirty="0" err="1"/>
              <a:t>Experiencing</a:t>
            </a:r>
            <a:r>
              <a:rPr lang="en-US" sz="1900" dirty="0"/>
              <a:t> a </a:t>
            </a:r>
            <a:r>
              <a:rPr lang="en-US" sz="1900" dirty="0" err="1"/>
              <a:t>sense</a:t>
            </a:r>
            <a:r>
              <a:rPr lang="en-US" sz="1900" dirty="0"/>
              <a:t> </a:t>
            </a:r>
            <a:r>
              <a:rPr lang="en-US" sz="1900" dirty="0" err="1"/>
              <a:t>of</a:t>
            </a:r>
            <a:r>
              <a:rPr lang="en-US" sz="1900" dirty="0"/>
              <a:t> </a:t>
            </a:r>
            <a:r>
              <a:rPr lang="en-US" sz="1900" dirty="0" err="1"/>
              <a:t>knowing</a:t>
            </a:r>
            <a:r>
              <a:rPr lang="en-US" sz="1900" dirty="0"/>
              <a:t> </a:t>
            </a:r>
            <a:r>
              <a:rPr lang="en-US" sz="1900" dirty="0" err="1"/>
              <a:t>one‘s</a:t>
            </a:r>
            <a:r>
              <a:rPr lang="en-US" sz="1900" dirty="0"/>
              <a:t> place in the </a:t>
            </a:r>
            <a:r>
              <a:rPr lang="en-US" sz="1900" dirty="0" err="1"/>
              <a:t>world</a:t>
            </a:r>
            <a:endParaRPr lang="en-US" sz="1900" dirty="0"/>
          </a:p>
          <a:p>
            <a:pPr lvl="1"/>
            <a:r>
              <a:rPr lang="en-US" sz="1900" dirty="0" err="1"/>
              <a:t>One</a:t>
            </a:r>
            <a:r>
              <a:rPr lang="en-US" sz="1900" dirty="0"/>
              <a:t> has a place and </a:t>
            </a:r>
            <a:r>
              <a:rPr lang="en-US" sz="1900" dirty="0" err="1"/>
              <a:t>purpose</a:t>
            </a:r>
            <a:r>
              <a:rPr lang="en-US" sz="1900" dirty="0"/>
              <a:t> (</a:t>
            </a:r>
            <a:r>
              <a:rPr lang="en-US" sz="1900" dirty="0" err="1"/>
              <a:t>Cutcliffe</a:t>
            </a:r>
            <a:r>
              <a:rPr lang="en-US" sz="1900" dirty="0"/>
              <a:t>, </a:t>
            </a:r>
            <a:r>
              <a:rPr lang="en-US" sz="1900" dirty="0" err="1"/>
              <a:t>Stevenson</a:t>
            </a:r>
            <a:r>
              <a:rPr lang="en-US" sz="1900" dirty="0"/>
              <a:t>, 2007)</a:t>
            </a:r>
          </a:p>
          <a:p>
            <a:pPr lvl="1"/>
            <a:r>
              <a:rPr lang="en-US" sz="1900" dirty="0"/>
              <a:t>Place identity </a:t>
            </a:r>
            <a:r>
              <a:rPr lang="en-US" sz="1900" dirty="0" err="1"/>
              <a:t>theory</a:t>
            </a:r>
            <a:r>
              <a:rPr lang="en-US" sz="1900" dirty="0"/>
              <a:t> (</a:t>
            </a:r>
            <a:r>
              <a:rPr lang="en-US" sz="1900" dirty="0" err="1"/>
              <a:t>Proshansky</a:t>
            </a:r>
            <a:r>
              <a:rPr lang="en-US" sz="1900" dirty="0"/>
              <a:t> et al., 1983)</a:t>
            </a:r>
          </a:p>
          <a:p>
            <a:pPr lvl="2"/>
            <a:r>
              <a:rPr lang="en-US" sz="1900" dirty="0" err="1"/>
              <a:t>Concept</a:t>
            </a:r>
            <a:r>
              <a:rPr lang="en-US" sz="1900" dirty="0"/>
              <a:t> </a:t>
            </a:r>
            <a:r>
              <a:rPr lang="en-US" sz="1900" dirty="0" err="1"/>
              <a:t>of</a:t>
            </a:r>
            <a:r>
              <a:rPr lang="en-US" sz="1900" dirty="0"/>
              <a:t> </a:t>
            </a:r>
            <a:r>
              <a:rPr lang="en-US" sz="1900" dirty="0" err="1"/>
              <a:t>attachment</a:t>
            </a:r>
            <a:r>
              <a:rPr lang="en-US" sz="1900" dirty="0"/>
              <a:t> to a </a:t>
            </a:r>
            <a:r>
              <a:rPr lang="en-US" sz="1900" dirty="0" err="1"/>
              <a:t>specific</a:t>
            </a:r>
            <a:r>
              <a:rPr lang="en-US" sz="1900" dirty="0"/>
              <a:t> place</a:t>
            </a:r>
          </a:p>
          <a:p>
            <a:pPr lvl="2"/>
            <a:r>
              <a:rPr lang="en-US" sz="1900" dirty="0"/>
              <a:t>Identity </a:t>
            </a:r>
            <a:r>
              <a:rPr lang="en-US" sz="1900" dirty="0" err="1"/>
              <a:t>formation</a:t>
            </a:r>
            <a:r>
              <a:rPr lang="en-US" sz="1900" dirty="0"/>
              <a:t> as a </a:t>
            </a:r>
            <a:r>
              <a:rPr lang="en-US" sz="1900" dirty="0" err="1"/>
              <a:t>social</a:t>
            </a:r>
            <a:r>
              <a:rPr lang="en-US" sz="1900" dirty="0"/>
              <a:t> </a:t>
            </a:r>
            <a:r>
              <a:rPr lang="en-US" sz="1900" dirty="0" err="1"/>
              <a:t>construct</a:t>
            </a:r>
            <a:r>
              <a:rPr lang="en-US" sz="1900" dirty="0"/>
              <a:t> </a:t>
            </a:r>
            <a:r>
              <a:rPr lang="en-US" sz="1900" dirty="0" err="1"/>
              <a:t>dependent</a:t>
            </a:r>
            <a:r>
              <a:rPr lang="en-US" sz="1900" dirty="0"/>
              <a:t> on </a:t>
            </a:r>
            <a:r>
              <a:rPr lang="en-US" sz="1900" dirty="0" err="1"/>
              <a:t>community</a:t>
            </a:r>
            <a:r>
              <a:rPr lang="en-US" sz="1900" dirty="0"/>
              <a:t>, </a:t>
            </a:r>
            <a:r>
              <a:rPr lang="en-US" sz="1900" dirty="0" err="1"/>
              <a:t>shared</a:t>
            </a:r>
            <a:r>
              <a:rPr lang="en-US" sz="1900" dirty="0"/>
              <a:t> </a:t>
            </a:r>
            <a:r>
              <a:rPr lang="en-US" sz="1900" dirty="0" err="1"/>
              <a:t>norms</a:t>
            </a:r>
            <a:r>
              <a:rPr lang="en-US" sz="1900" dirty="0"/>
              <a:t>, </a:t>
            </a:r>
            <a:r>
              <a:rPr lang="en-US" sz="1900" dirty="0" err="1"/>
              <a:t>historical</a:t>
            </a:r>
            <a:r>
              <a:rPr lang="en-US" sz="1900" dirty="0"/>
              <a:t> </a:t>
            </a:r>
            <a:r>
              <a:rPr lang="en-US" sz="1900" dirty="0" err="1"/>
              <a:t>determinism</a:t>
            </a:r>
            <a:r>
              <a:rPr lang="en-US" sz="1900" dirty="0"/>
              <a:t>, </a:t>
            </a:r>
            <a:r>
              <a:rPr lang="en-US" sz="1900" dirty="0" err="1"/>
              <a:t>culture</a:t>
            </a:r>
            <a:r>
              <a:rPr lang="en-US" sz="1900" dirty="0"/>
              <a:t>, </a:t>
            </a:r>
            <a:r>
              <a:rPr lang="en-US" sz="1900" dirty="0" err="1"/>
              <a:t>language</a:t>
            </a:r>
            <a:r>
              <a:rPr lang="en-US" sz="1900" dirty="0"/>
              <a:t>, </a:t>
            </a:r>
            <a:r>
              <a:rPr lang="en-US" sz="1900" dirty="0" err="1"/>
              <a:t>social</a:t>
            </a:r>
            <a:r>
              <a:rPr lang="en-US" sz="1900" dirty="0"/>
              <a:t> </a:t>
            </a:r>
            <a:r>
              <a:rPr lang="en-US" sz="1900" dirty="0" err="1"/>
              <a:t>class</a:t>
            </a:r>
            <a:r>
              <a:rPr lang="en-US" sz="1900" dirty="0"/>
              <a:t>, </a:t>
            </a:r>
            <a:r>
              <a:rPr lang="en-US" sz="1900" dirty="0" err="1"/>
              <a:t>landscape</a:t>
            </a:r>
            <a:endParaRPr lang="en-US" sz="1900" dirty="0"/>
          </a:p>
          <a:p>
            <a:pPr lvl="1"/>
            <a:endParaRPr lang="en-US" dirty="0"/>
          </a:p>
        </p:txBody>
      </p:sp>
      <p:sp>
        <p:nvSpPr>
          <p:cNvPr id="165" name="Google Shape;165;p10"/>
          <p:cNvSpPr txBox="1">
            <a:spLocks noGrp="1"/>
          </p:cNvSpPr>
          <p:nvPr>
            <p:ph type="sldNum" idx="12"/>
          </p:nvPr>
        </p:nvSpPr>
        <p:spPr>
          <a:xfrm>
            <a:off x="7079456" y="6300058"/>
            <a:ext cx="2057400" cy="545243"/>
          </a:xfrm>
          <a:noFill/>
          <a:ln>
            <a:noFill/>
          </a:ln>
        </p:spPr>
        <p:txBody>
          <a:bodyPr spcFirstLastPara="1" vert="horz" wrap="square" lIns="0" tIns="34275" rIns="486000" bIns="108000" rtlCol="0" anchor="b" anchorCtr="0">
            <a:normAutofit/>
          </a:bodyPr>
          <a:lstStyle/>
          <a:p>
            <a:fld id="{00000000-1234-1234-1234-123412341234}" type="slidenum">
              <a:rPr lang="cs-CZ"/>
              <a:pPr/>
              <a:t>11</a:t>
            </a:fld>
            <a:endParaRPr lang="cs-CZ"/>
          </a:p>
        </p:txBody>
      </p:sp>
      <p:pic>
        <p:nvPicPr>
          <p:cNvPr id="166" name="Google Shape;166;p10" descr="Obsah obrázku tráva, exteriér, strom, travnaté&#10;&#10;Popis byl vytvořen automaticky"/>
          <p:cNvPicPr preferRelativeResize="0"/>
          <p:nvPr/>
        </p:nvPicPr>
        <p:blipFill rotWithShape="1">
          <a:blip r:embed="rId3" cstate="print">
            <a:alphaModFix/>
          </a:blip>
          <a:srcRect/>
          <a:stretch/>
        </p:blipFill>
        <p:spPr>
          <a:xfrm>
            <a:off x="6045123" y="668338"/>
            <a:ext cx="3740944" cy="2493962"/>
          </a:xfrm>
          <a:prstGeom prst="rect">
            <a:avLst/>
          </a:prstGeom>
          <a:noFill/>
          <a:ln>
            <a:noFill/>
          </a:ln>
        </p:spPr>
      </p:pic>
      <p:pic>
        <p:nvPicPr>
          <p:cNvPr id="167" name="Google Shape;167;p10" descr="Obsah obrázku exteriér, obloha, tráva, osoba&#10;&#10;Popis byl vytvořen automaticky"/>
          <p:cNvPicPr preferRelativeResize="0"/>
          <p:nvPr/>
        </p:nvPicPr>
        <p:blipFill rotWithShape="1">
          <a:blip r:embed="rId4" cstate="print">
            <a:alphaModFix/>
          </a:blip>
          <a:srcRect/>
          <a:stretch/>
        </p:blipFill>
        <p:spPr>
          <a:xfrm>
            <a:off x="6045123" y="3233064"/>
            <a:ext cx="3414713" cy="2561035"/>
          </a:xfrm>
          <a:prstGeom prst="rect">
            <a:avLst/>
          </a:prstGeom>
          <a:noFill/>
          <a:ln>
            <a:noFill/>
          </a:ln>
        </p:spPr>
      </p:pic>
      <p:sp>
        <p:nvSpPr>
          <p:cNvPr id="3" name="TextovéPole 2">
            <a:extLst>
              <a:ext uri="{FF2B5EF4-FFF2-40B4-BE49-F238E27FC236}">
                <a16:creationId xmlns:a16="http://schemas.microsoft.com/office/drawing/2014/main" id="{7B037758-EDE0-EF59-725E-A9CF99502EDA}"/>
              </a:ext>
            </a:extLst>
          </p:cNvPr>
          <p:cNvSpPr txBox="1"/>
          <p:nvPr/>
        </p:nvSpPr>
        <p:spPr>
          <a:xfrm flipH="1">
            <a:off x="6045123" y="5816611"/>
            <a:ext cx="3342443" cy="461665"/>
          </a:xfrm>
          <a:prstGeom prst="rect">
            <a:avLst/>
          </a:prstGeom>
          <a:noFill/>
        </p:spPr>
        <p:txBody>
          <a:bodyPr wrap="square" rtlCol="0">
            <a:spAutoFit/>
          </a:bodyPr>
          <a:lstStyle/>
          <a:p>
            <a:r>
              <a:rPr lang="cs-CZ" sz="1400" dirty="0"/>
              <a:t>Photos: Social farm Jasan. </a:t>
            </a:r>
            <a:endParaRPr lang="de-DE" sz="1400" dirty="0"/>
          </a:p>
          <a:p>
            <a:r>
              <a:rPr lang="cs-CZ" sz="1000" dirty="0"/>
              <a:t>Author: Martin Matěj</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11"/>
          <p:cNvPicPr preferRelativeResize="0"/>
          <p:nvPr/>
        </p:nvPicPr>
        <p:blipFill rotWithShape="1">
          <a:blip r:embed="rId3" cstate="print">
            <a:alphaModFix/>
          </a:blip>
          <a:srcRect/>
          <a:stretch/>
        </p:blipFill>
        <p:spPr>
          <a:xfrm>
            <a:off x="4663441" y="858475"/>
            <a:ext cx="2716778" cy="1886324"/>
          </a:xfrm>
          <a:prstGeom prst="rect">
            <a:avLst/>
          </a:prstGeom>
          <a:noFill/>
          <a:ln>
            <a:noFill/>
          </a:ln>
        </p:spPr>
      </p:pic>
      <p:pic>
        <p:nvPicPr>
          <p:cNvPr id="173" name="Google Shape;173;p11"/>
          <p:cNvPicPr preferRelativeResize="0"/>
          <p:nvPr/>
        </p:nvPicPr>
        <p:blipFill rotWithShape="1">
          <a:blip r:embed="rId4" cstate="print">
            <a:alphaModFix/>
          </a:blip>
          <a:srcRect/>
          <a:stretch/>
        </p:blipFill>
        <p:spPr>
          <a:xfrm>
            <a:off x="4663441" y="2743574"/>
            <a:ext cx="2298416" cy="3250553"/>
          </a:xfrm>
          <a:prstGeom prst="rect">
            <a:avLst/>
          </a:prstGeom>
          <a:noFill/>
          <a:ln>
            <a:noFill/>
          </a:ln>
        </p:spPr>
      </p:pic>
      <p:pic>
        <p:nvPicPr>
          <p:cNvPr id="174" name="Google Shape;174;p11"/>
          <p:cNvPicPr preferRelativeResize="0"/>
          <p:nvPr/>
        </p:nvPicPr>
        <p:blipFill rotWithShape="1">
          <a:blip r:embed="rId5" cstate="print">
            <a:alphaModFix/>
          </a:blip>
          <a:srcRect/>
          <a:stretch/>
        </p:blipFill>
        <p:spPr>
          <a:xfrm>
            <a:off x="-1" y="2586194"/>
            <a:ext cx="2270322" cy="3405484"/>
          </a:xfrm>
          <a:prstGeom prst="rect">
            <a:avLst/>
          </a:prstGeom>
          <a:noFill/>
          <a:ln>
            <a:noFill/>
          </a:ln>
        </p:spPr>
      </p:pic>
      <p:pic>
        <p:nvPicPr>
          <p:cNvPr id="175" name="Google Shape;175;p11"/>
          <p:cNvPicPr preferRelativeResize="0"/>
          <p:nvPr/>
        </p:nvPicPr>
        <p:blipFill rotWithShape="1">
          <a:blip r:embed="rId6" cstate="print">
            <a:alphaModFix/>
          </a:blip>
          <a:srcRect/>
          <a:stretch/>
        </p:blipFill>
        <p:spPr>
          <a:xfrm>
            <a:off x="0" y="857250"/>
            <a:ext cx="2116183" cy="2076995"/>
          </a:xfrm>
          <a:prstGeom prst="rect">
            <a:avLst/>
          </a:prstGeom>
          <a:noFill/>
          <a:ln>
            <a:noFill/>
          </a:ln>
        </p:spPr>
      </p:pic>
      <p:pic>
        <p:nvPicPr>
          <p:cNvPr id="176" name="Google Shape;176;p11"/>
          <p:cNvPicPr preferRelativeResize="0"/>
          <p:nvPr/>
        </p:nvPicPr>
        <p:blipFill rotWithShape="1">
          <a:blip r:embed="rId7" cstate="print">
            <a:alphaModFix/>
          </a:blip>
          <a:srcRect/>
          <a:stretch/>
        </p:blipFill>
        <p:spPr>
          <a:xfrm>
            <a:off x="6961857" y="2746025"/>
            <a:ext cx="2182144" cy="3245653"/>
          </a:xfrm>
          <a:prstGeom prst="rect">
            <a:avLst/>
          </a:prstGeom>
          <a:noFill/>
          <a:ln>
            <a:noFill/>
          </a:ln>
        </p:spPr>
      </p:pic>
      <p:pic>
        <p:nvPicPr>
          <p:cNvPr id="177" name="Google Shape;177;p11"/>
          <p:cNvPicPr preferRelativeResize="0"/>
          <p:nvPr/>
        </p:nvPicPr>
        <p:blipFill rotWithShape="1">
          <a:blip r:embed="rId8" cstate="print">
            <a:alphaModFix/>
          </a:blip>
          <a:srcRect/>
          <a:stretch/>
        </p:blipFill>
        <p:spPr>
          <a:xfrm>
            <a:off x="2116183" y="845728"/>
            <a:ext cx="2547257" cy="5145950"/>
          </a:xfrm>
          <a:prstGeom prst="rect">
            <a:avLst/>
          </a:prstGeom>
          <a:noFill/>
          <a:ln>
            <a:noFill/>
          </a:ln>
        </p:spPr>
      </p:pic>
      <p:pic>
        <p:nvPicPr>
          <p:cNvPr id="178" name="Google Shape;178;p11"/>
          <p:cNvPicPr preferRelativeResize="0"/>
          <p:nvPr/>
        </p:nvPicPr>
        <p:blipFill rotWithShape="1">
          <a:blip r:embed="rId9" cstate="print">
            <a:alphaModFix/>
          </a:blip>
          <a:srcRect/>
          <a:stretch/>
        </p:blipFill>
        <p:spPr>
          <a:xfrm>
            <a:off x="6961856" y="847453"/>
            <a:ext cx="2182144" cy="1898572"/>
          </a:xfrm>
          <a:prstGeom prst="rect">
            <a:avLst/>
          </a:prstGeom>
          <a:noFill/>
          <a:ln>
            <a:noFill/>
          </a:ln>
        </p:spPr>
      </p:pic>
      <p:sp>
        <p:nvSpPr>
          <p:cNvPr id="2" name="TextovéPole 1">
            <a:extLst>
              <a:ext uri="{FF2B5EF4-FFF2-40B4-BE49-F238E27FC236}">
                <a16:creationId xmlns:a16="http://schemas.microsoft.com/office/drawing/2014/main" id="{E8DAEAF8-7F7D-3455-0E32-C28942AA549F}"/>
              </a:ext>
            </a:extLst>
          </p:cNvPr>
          <p:cNvSpPr txBox="1"/>
          <p:nvPr/>
        </p:nvSpPr>
        <p:spPr>
          <a:xfrm>
            <a:off x="7926782" y="5681279"/>
            <a:ext cx="7031269" cy="230832"/>
          </a:xfrm>
          <a:prstGeom prst="rect">
            <a:avLst/>
          </a:prstGeom>
          <a:noFill/>
        </p:spPr>
        <p:txBody>
          <a:bodyPr wrap="square" rtlCol="0">
            <a:spAutoFit/>
          </a:bodyPr>
          <a:lstStyle/>
          <a:p>
            <a:r>
              <a:rPr lang="cs-CZ" sz="900" dirty="0" err="1">
                <a:solidFill>
                  <a:schemeClr val="bg1"/>
                </a:solidFill>
              </a:rPr>
              <a:t>Photos</a:t>
            </a:r>
            <a:r>
              <a:rPr lang="cs-CZ" sz="900" dirty="0">
                <a:solidFill>
                  <a:schemeClr val="bg1"/>
                </a:solidFill>
              </a:rPr>
              <a:t>: pixabay.com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486000" y="668338"/>
            <a:ext cx="8219849" cy="1022351"/>
          </a:xfrm>
          <a:noFill/>
          <a:ln>
            <a:noFill/>
          </a:ln>
        </p:spPr>
        <p:txBody>
          <a:bodyPr spcFirstLastPara="1" vert="horz" wrap="square" lIns="0" tIns="35100" rIns="68569" bIns="34275" rtlCol="0" anchor="t" anchorCtr="0">
            <a:normAutofit/>
          </a:bodyPr>
          <a:lstStyle/>
          <a:p>
            <a:r>
              <a:rPr lang="en-US" dirty="0"/>
              <a:t>HABITAT THEORY (GORDON H. ORIANS, 1980)</a:t>
            </a:r>
          </a:p>
        </p:txBody>
      </p:sp>
      <p:sp>
        <p:nvSpPr>
          <p:cNvPr id="185" name="Google Shape;185;p12"/>
          <p:cNvSpPr txBox="1">
            <a:spLocks noGrp="1"/>
          </p:cNvSpPr>
          <p:nvPr>
            <p:ph type="body" idx="2"/>
          </p:nvPr>
        </p:nvSpPr>
        <p:spPr>
          <a:xfrm>
            <a:off x="172278" y="1276350"/>
            <a:ext cx="8485947" cy="4913313"/>
          </a:xfrm>
          <a:noFill/>
          <a:ln>
            <a:noFill/>
          </a:ln>
        </p:spPr>
        <p:txBody>
          <a:bodyPr spcFirstLastPara="1" vert="horz" wrap="square" lIns="0" tIns="54000" rIns="68569" bIns="34275" rtlCol="0" anchor="t" anchorCtr="0">
            <a:normAutofit fontScale="92500" lnSpcReduction="10000"/>
          </a:bodyPr>
          <a:lstStyle/>
          <a:p>
            <a:pPr indent="0"/>
            <a:r>
              <a:rPr lang="en-US" sz="1800" dirty="0"/>
              <a:t>Evolutionary psychology, savannas-type landscape (African savannah,</a:t>
            </a:r>
            <a:br>
              <a:rPr lang="en-US" sz="1800" dirty="0"/>
            </a:br>
            <a:r>
              <a:rPr lang="en-US" sz="1800" dirty="0"/>
              <a:t>Charles Darwin‘s theory in his The Origin of Species, 1859)</a:t>
            </a:r>
          </a:p>
          <a:p>
            <a:pPr lvl="1"/>
            <a:r>
              <a:rPr lang="en-US" sz="1600" dirty="0"/>
              <a:t>„Natural selection should have </a:t>
            </a:r>
            <a:r>
              <a:rPr lang="en-US" sz="1600" dirty="0" err="1"/>
              <a:t>favoured</a:t>
            </a:r>
            <a:br>
              <a:rPr lang="en-US" sz="1600" dirty="0"/>
            </a:br>
            <a:r>
              <a:rPr lang="en-US" sz="1600" dirty="0"/>
              <a:t>individuals who were motivated to </a:t>
            </a:r>
            <a:r>
              <a:rPr lang="en-US" sz="1600" dirty="0" err="1"/>
              <a:t>exprole</a:t>
            </a:r>
            <a:r>
              <a:rPr lang="en-US" sz="1600" dirty="0"/>
              <a:t> </a:t>
            </a:r>
            <a:br>
              <a:rPr lang="en-US" sz="1600" dirty="0"/>
            </a:br>
            <a:r>
              <a:rPr lang="en-US" sz="1600" dirty="0"/>
              <a:t>and settle in environments likely to afford the</a:t>
            </a:r>
            <a:br>
              <a:rPr lang="en-US" sz="1600" dirty="0"/>
            </a:br>
            <a:r>
              <a:rPr lang="en-US" sz="1600" dirty="0"/>
              <a:t>necessities of life but to avoid environments</a:t>
            </a:r>
            <a:br>
              <a:rPr lang="en-US" sz="1600" dirty="0"/>
            </a:br>
            <a:r>
              <a:rPr lang="en-US" sz="1600" dirty="0"/>
              <a:t>with poorer resources of posing higher risks“ </a:t>
            </a:r>
            <a:br>
              <a:rPr lang="en-US" sz="1600" dirty="0"/>
            </a:br>
            <a:r>
              <a:rPr lang="en-US" sz="1600" dirty="0"/>
              <a:t>(</a:t>
            </a:r>
            <a:r>
              <a:rPr lang="en-US" sz="1600" dirty="0" err="1"/>
              <a:t>Orians</a:t>
            </a:r>
            <a:r>
              <a:rPr lang="en-US" sz="1600" dirty="0"/>
              <a:t> &amp; </a:t>
            </a:r>
            <a:r>
              <a:rPr lang="en-US" sz="1600" dirty="0" err="1"/>
              <a:t>Heerwagen</a:t>
            </a:r>
            <a:r>
              <a:rPr lang="en-US" sz="1600" dirty="0"/>
              <a:t>, 1992)</a:t>
            </a:r>
          </a:p>
          <a:p>
            <a:pPr marL="433387" lvl="1" indent="0">
              <a:buNone/>
            </a:pPr>
            <a:endParaRPr lang="en-US" sz="1600" dirty="0"/>
          </a:p>
          <a:p>
            <a:pPr indent="0"/>
            <a:r>
              <a:rPr lang="en-US" sz="1800" dirty="0"/>
              <a:t>Landscape preferences (parks, grasslands, </a:t>
            </a:r>
            <a:br>
              <a:rPr lang="en-US" sz="1800" dirty="0"/>
            </a:br>
            <a:r>
              <a:rPr lang="en-US" sz="1800" dirty="0"/>
              <a:t>trees) – positive emotions</a:t>
            </a:r>
          </a:p>
          <a:p>
            <a:pPr lvl="1"/>
            <a:r>
              <a:rPr lang="en-US" sz="1600" dirty="0" err="1"/>
              <a:t>Clarity</a:t>
            </a:r>
            <a:r>
              <a:rPr lang="en-US" sz="1600" dirty="0"/>
              <a:t> - </a:t>
            </a:r>
            <a:r>
              <a:rPr lang="en-US" sz="1600" dirty="0" err="1"/>
              <a:t>sense</a:t>
            </a:r>
            <a:r>
              <a:rPr lang="en-US" sz="1600" dirty="0"/>
              <a:t> </a:t>
            </a:r>
            <a:r>
              <a:rPr lang="en-US" sz="1600" dirty="0" err="1"/>
              <a:t>of</a:t>
            </a:r>
            <a:r>
              <a:rPr lang="en-US" sz="1600" dirty="0"/>
              <a:t> </a:t>
            </a:r>
            <a:r>
              <a:rPr lang="en-US" sz="1600" dirty="0" err="1"/>
              <a:t>security</a:t>
            </a:r>
            <a:endParaRPr lang="en-US" sz="1600" dirty="0"/>
          </a:p>
          <a:p>
            <a:pPr lvl="1"/>
            <a:r>
              <a:rPr lang="en-US" sz="1600" dirty="0"/>
              <a:t>Food </a:t>
            </a:r>
            <a:r>
              <a:rPr lang="en-US" sz="1600" dirty="0" err="1"/>
              <a:t>security</a:t>
            </a:r>
            <a:endParaRPr lang="en-US" sz="1600" dirty="0"/>
          </a:p>
          <a:p>
            <a:pPr lvl="1"/>
            <a:r>
              <a:rPr lang="en-US" sz="1600" dirty="0" err="1"/>
              <a:t>Water</a:t>
            </a:r>
            <a:r>
              <a:rPr lang="en-US" sz="1600" dirty="0"/>
              <a:t>  </a:t>
            </a:r>
          </a:p>
          <a:p>
            <a:pPr lvl="1"/>
            <a:r>
              <a:rPr lang="en-US" sz="1600" dirty="0"/>
              <a:t>Shelter</a:t>
            </a:r>
            <a:endParaRPr lang="en-US" sz="1800" dirty="0"/>
          </a:p>
        </p:txBody>
      </p:sp>
      <p:sp>
        <p:nvSpPr>
          <p:cNvPr id="186" name="Google Shape;186;p12"/>
          <p:cNvSpPr txBox="1">
            <a:spLocks noGrp="1"/>
          </p:cNvSpPr>
          <p:nvPr>
            <p:ph type="sldNum" idx="12"/>
          </p:nvPr>
        </p:nvSpPr>
        <p:spPr>
          <a:xfrm>
            <a:off x="7079456" y="6300058"/>
            <a:ext cx="2057400" cy="545243"/>
          </a:xfrm>
          <a:noFill/>
          <a:ln>
            <a:noFill/>
          </a:ln>
        </p:spPr>
        <p:txBody>
          <a:bodyPr spcFirstLastPara="1" vert="horz" wrap="square" lIns="0" tIns="34275" rIns="486000" bIns="108000" rtlCol="0" anchor="b" anchorCtr="0">
            <a:normAutofit/>
          </a:bodyPr>
          <a:lstStyle/>
          <a:p>
            <a:fld id="{00000000-1234-1234-1234-123412341234}" type="slidenum">
              <a:rPr lang="cs-CZ"/>
              <a:pPr/>
              <a:t>13</a:t>
            </a:fld>
            <a:endParaRPr lang="cs-CZ"/>
          </a:p>
        </p:txBody>
      </p:sp>
      <p:pic>
        <p:nvPicPr>
          <p:cNvPr id="187" name="Google Shape;187;p12" descr="Obsah obrázku sníh, exteriér, obloha, hora&#10;&#10;Popis byl vytvořen automaticky"/>
          <p:cNvPicPr preferRelativeResize="0"/>
          <p:nvPr/>
        </p:nvPicPr>
        <p:blipFill rotWithShape="1">
          <a:blip r:embed="rId3" cstate="print">
            <a:alphaModFix/>
          </a:blip>
          <a:srcRect r="-2" b="8494"/>
          <a:stretch/>
        </p:blipFill>
        <p:spPr>
          <a:xfrm>
            <a:off x="4900612" y="2087994"/>
            <a:ext cx="5036399" cy="3456384"/>
          </a:xfrm>
          <a:prstGeom prst="rect">
            <a:avLst/>
          </a:prstGeom>
          <a:noFill/>
          <a:ln>
            <a:noFill/>
          </a:ln>
        </p:spPr>
      </p:pic>
      <p:sp>
        <p:nvSpPr>
          <p:cNvPr id="2" name="TextovéPole 1">
            <a:extLst>
              <a:ext uri="{FF2B5EF4-FFF2-40B4-BE49-F238E27FC236}">
                <a16:creationId xmlns:a16="http://schemas.microsoft.com/office/drawing/2014/main" id="{904DF8CF-12DF-1F97-A71C-706C1AA86DFF}"/>
              </a:ext>
            </a:extLst>
          </p:cNvPr>
          <p:cNvSpPr txBox="1"/>
          <p:nvPr/>
        </p:nvSpPr>
        <p:spPr>
          <a:xfrm flipH="1">
            <a:off x="4900612" y="5581650"/>
            <a:ext cx="3342443" cy="461665"/>
          </a:xfrm>
          <a:prstGeom prst="rect">
            <a:avLst/>
          </a:prstGeom>
          <a:noFill/>
        </p:spPr>
        <p:txBody>
          <a:bodyPr wrap="square" rtlCol="0">
            <a:spAutoFit/>
          </a:bodyPr>
          <a:lstStyle/>
          <a:p>
            <a:r>
              <a:rPr lang="cs-CZ" sz="1400" dirty="0"/>
              <a:t>Photo: Social farm Jasan.</a:t>
            </a:r>
            <a:endParaRPr lang="de-DE" sz="1400" dirty="0"/>
          </a:p>
          <a:p>
            <a:r>
              <a:rPr lang="cs-CZ" sz="1000" dirty="0"/>
              <a:t>Author: Martin Matěj</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Google Shape;193;p13"/>
          <p:cNvSpPr txBox="1">
            <a:spLocks noGrp="1"/>
          </p:cNvSpPr>
          <p:nvPr>
            <p:ph idx="1"/>
          </p:nvPr>
        </p:nvSpPr>
        <p:spPr>
          <a:xfrm>
            <a:off x="0" y="1285462"/>
            <a:ext cx="8786191" cy="4891502"/>
          </a:xfrm>
          <a:noFill/>
          <a:ln>
            <a:noFill/>
          </a:ln>
        </p:spPr>
        <p:txBody>
          <a:bodyPr spcFirstLastPara="1" vert="horz" wrap="square" lIns="486000" tIns="0" rIns="0" bIns="0" rtlCol="0" anchor="t" anchorCtr="0">
            <a:normAutofit/>
          </a:bodyPr>
          <a:lstStyle/>
          <a:p>
            <a:pPr marL="342900" indent="-342900">
              <a:buFont typeface="Arial" panose="020B0604020202020204" pitchFamily="34" charset="0"/>
              <a:buChar char="•"/>
            </a:pPr>
            <a:r>
              <a:rPr lang="en-US" dirty="0"/>
              <a:t>Improve psychological health and well-being</a:t>
            </a:r>
          </a:p>
          <a:p>
            <a:pPr marL="342900" indent="-342900">
              <a:buFont typeface="Arial" panose="020B0604020202020204" pitchFamily="34" charset="0"/>
              <a:buChar char="•"/>
            </a:pPr>
            <a:r>
              <a:rPr lang="en-US" dirty="0"/>
              <a:t>Reducing stress and enhancing a person‘s mood</a:t>
            </a:r>
          </a:p>
          <a:p>
            <a:pPr marL="342900" indent="-342900">
              <a:buFont typeface="Arial" panose="020B0604020202020204" pitchFamily="34" charset="0"/>
              <a:buChar char="•"/>
            </a:pPr>
            <a:r>
              <a:rPr lang="en-US" dirty="0"/>
              <a:t>Exposure and the subsequent contact with green space can have powerful positive effects on a person‘s mental health (Beyer et al., 2014; Pretty, 2004)</a:t>
            </a:r>
          </a:p>
          <a:p>
            <a:pPr marL="1166813" lvl="2" indent="-342900">
              <a:tabLst>
                <a:tab pos="808038" algn="l"/>
              </a:tabLst>
            </a:pPr>
            <a:r>
              <a:rPr lang="en-US" dirty="0"/>
              <a:t>Viewing nature; being in the presence of nature; active participation and involvement in nature</a:t>
            </a:r>
          </a:p>
          <a:p>
            <a:pPr lvl="2"/>
            <a:endParaRPr lang="en-US" dirty="0"/>
          </a:p>
          <a:p>
            <a:pPr marL="285750" lvl="1" indent="-285750"/>
            <a:r>
              <a:rPr lang="en-US" dirty="0"/>
              <a:t>„Higher levels of neighborhood green space correspond to better mental health outcomes, when controlling for a wide range of confounding factors. The assiciations between green space and mental health are significant and sizeable and persist with different measurement techniques. Furthermore, the estimated effect of environmental green space is similar in magnitude to that of other well-known and studied contributors to symptomology for depression, anxiety and stress“ (Beyer et al., 2014: 3468 in Ctucliffe and Travale, 2016)</a:t>
            </a:r>
          </a:p>
        </p:txBody>
      </p:sp>
      <p:sp>
        <p:nvSpPr>
          <p:cNvPr id="192" name="Google Shape;192;p13"/>
          <p:cNvSpPr txBox="1">
            <a:spLocks noGrp="1"/>
          </p:cNvSpPr>
          <p:nvPr>
            <p:ph type="title"/>
          </p:nvPr>
        </p:nvSpPr>
        <p:spPr>
          <a:xfrm>
            <a:off x="7144" y="681042"/>
            <a:ext cx="7879556" cy="804863"/>
          </a:xfrm>
          <a:noFill/>
          <a:ln>
            <a:noFill/>
          </a:ln>
        </p:spPr>
        <p:txBody>
          <a:bodyPr spcFirstLastPara="1" vert="horz" wrap="square" lIns="486000" tIns="34275" rIns="68569" bIns="34275" rtlCol="0" anchor="ctr" anchorCtr="0">
            <a:normAutofit fontScale="90000"/>
          </a:bodyPr>
          <a:lstStyle/>
          <a:p>
            <a:r>
              <a:rPr lang="cs-CZ"/>
              <a:t>CONTACT WITH NATURE</a:t>
            </a:r>
            <a:br>
              <a:rPr lang="cs-CZ"/>
            </a:br>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154781" y="748903"/>
            <a:ext cx="8172450" cy="1114425"/>
          </a:xfrm>
          <a:prstGeom prst="rect">
            <a:avLst/>
          </a:prstGeom>
          <a:noFill/>
          <a:ln>
            <a:noFill/>
          </a:ln>
        </p:spPr>
        <p:txBody>
          <a:bodyPr spcFirstLastPara="1" vert="horz" wrap="square" lIns="486000" tIns="34275" rIns="68569" bIns="34275" rtlCol="0" anchor="ctr" anchorCtr="0">
            <a:normAutofit fontScale="90000"/>
          </a:bodyPr>
          <a:lstStyle/>
          <a:p>
            <a:pPr>
              <a:lnSpc>
                <a:spcPct val="103030"/>
              </a:lnSpc>
              <a:spcBef>
                <a:spcPts val="0"/>
              </a:spcBef>
              <a:buClr>
                <a:schemeClr val="accent1"/>
              </a:buClr>
              <a:buSzPct val="100000"/>
            </a:pPr>
            <a:br>
              <a:rPr lang="en-US" dirty="0"/>
            </a:br>
            <a:r>
              <a:rPr lang="en-US" dirty="0"/>
              <a:t>PSYCHO-EVOLUTIONARY THEORY, AND THEORY OF SUPPORTIVE DESIGN, ROGER ULRICH, 1983, 1991</a:t>
            </a:r>
            <a:br>
              <a:rPr lang="en-US" dirty="0"/>
            </a:br>
            <a:endParaRPr lang="en-US" dirty="0"/>
          </a:p>
        </p:txBody>
      </p:sp>
      <p:sp>
        <p:nvSpPr>
          <p:cNvPr id="200" name="Google Shape;200;p14"/>
          <p:cNvSpPr txBox="1">
            <a:spLocks noGrp="1"/>
          </p:cNvSpPr>
          <p:nvPr>
            <p:ph type="body" idx="1"/>
          </p:nvPr>
        </p:nvSpPr>
        <p:spPr>
          <a:xfrm>
            <a:off x="351631" y="2320289"/>
            <a:ext cx="8474869" cy="4398011"/>
          </a:xfrm>
          <a:prstGeom prst="rect">
            <a:avLst/>
          </a:prstGeom>
          <a:noFill/>
          <a:ln>
            <a:noFill/>
          </a:ln>
        </p:spPr>
        <p:txBody>
          <a:bodyPr spcFirstLastPara="1" vert="horz" wrap="square" lIns="486000" tIns="0" rIns="0" bIns="0" rtlCol="0" anchor="t" anchorCtr="0">
            <a:normAutofit lnSpcReduction="10000"/>
          </a:bodyPr>
          <a:lstStyle/>
          <a:p>
            <a:pPr marL="257175" indent="-257175">
              <a:lnSpc>
                <a:spcPct val="138000"/>
              </a:lnSpc>
              <a:buClr>
                <a:schemeClr val="dk2"/>
              </a:buClr>
              <a:buSzPts val="2000"/>
              <a:buFont typeface="Arial"/>
              <a:buChar char="•"/>
            </a:pPr>
            <a:r>
              <a:rPr lang="en-US" sz="1800" dirty="0">
                <a:solidFill>
                  <a:schemeClr val="dk2"/>
                </a:solidFill>
              </a:rPr>
              <a:t>Emotional (affective) responses to landscapes </a:t>
            </a:r>
            <a:r>
              <a:rPr lang="en-US" sz="1800" dirty="0" err="1">
                <a:solidFill>
                  <a:schemeClr val="dk2"/>
                </a:solidFill>
              </a:rPr>
              <a:t>occure</a:t>
            </a:r>
            <a:r>
              <a:rPr lang="en-US" sz="1800" dirty="0">
                <a:solidFill>
                  <a:schemeClr val="dk2"/>
                </a:solidFill>
              </a:rPr>
              <a:t> before cognitive information processing </a:t>
            </a:r>
          </a:p>
          <a:p>
            <a:pPr marL="257175" indent="-257175">
              <a:lnSpc>
                <a:spcPct val="138000"/>
              </a:lnSpc>
              <a:buClr>
                <a:schemeClr val="dk2"/>
              </a:buClr>
              <a:buSzPts val="2000"/>
              <a:buFont typeface="Arial"/>
              <a:buChar char="•"/>
            </a:pPr>
            <a:r>
              <a:rPr lang="en-US" sz="1800" dirty="0">
                <a:solidFill>
                  <a:schemeClr val="dk2"/>
                </a:solidFill>
              </a:rPr>
              <a:t>The positive emotions and physiological effects have survival benefits </a:t>
            </a:r>
            <a:endParaRPr lang="en-US" sz="2800" dirty="0"/>
          </a:p>
          <a:p>
            <a:pPr marL="1114425" lvl="2" indent="-257175">
              <a:spcBef>
                <a:spcPts val="375"/>
              </a:spcBef>
              <a:buClr>
                <a:schemeClr val="dk2"/>
              </a:buClr>
              <a:buSzPts val="1700"/>
            </a:pPr>
            <a:r>
              <a:rPr lang="en-US" sz="1600" dirty="0">
                <a:solidFill>
                  <a:schemeClr val="dk2"/>
                </a:solidFill>
              </a:rPr>
              <a:t>Testing participant‘s feeling before and after viewing slides of urban (negative feelings – less friendly, less elated, less attentive) and natural scenes (the opposite feelings)</a:t>
            </a:r>
            <a:endParaRPr lang="en-US" sz="2800" dirty="0"/>
          </a:p>
          <a:p>
            <a:pPr marL="1114425" lvl="2" indent="-257175">
              <a:spcBef>
                <a:spcPts val="375"/>
              </a:spcBef>
              <a:buClr>
                <a:schemeClr val="dk2"/>
              </a:buClr>
              <a:buSzPts val="1700"/>
            </a:pPr>
            <a:r>
              <a:rPr lang="en-US" sz="1600" dirty="0">
                <a:solidFill>
                  <a:schemeClr val="dk2"/>
                </a:solidFill>
              </a:rPr>
              <a:t>Scenes with trees and other vegetation showed reduce feeling of fear and increase positive </a:t>
            </a:r>
            <a:r>
              <a:rPr lang="en-US" sz="1600" dirty="0" err="1">
                <a:solidFill>
                  <a:schemeClr val="dk2"/>
                </a:solidFill>
              </a:rPr>
              <a:t>feeligs</a:t>
            </a:r>
            <a:endParaRPr lang="en-US" sz="1600" dirty="0">
              <a:solidFill>
                <a:schemeClr val="dk2"/>
              </a:solidFill>
            </a:endParaRPr>
          </a:p>
          <a:p>
            <a:pPr marL="257175" lvl="1" indent="-257175">
              <a:lnSpc>
                <a:spcPct val="95000"/>
              </a:lnSpc>
              <a:spcBef>
                <a:spcPts val="450"/>
              </a:spcBef>
              <a:buSzPts val="2000"/>
            </a:pPr>
            <a:r>
              <a:rPr lang="en-US" sz="1800" dirty="0"/>
              <a:t>Theory of supportive design (1991): patient stress will be reduced if the hospitals environment fosters perceptions of control (views of outdoor setting: vegetation and water), positive distraction and social support</a:t>
            </a:r>
            <a:endParaRPr lang="en-US" sz="2000" dirty="0"/>
          </a:p>
          <a:p>
            <a:pPr marL="257175" lvl="1" indent="-257175">
              <a:lnSpc>
                <a:spcPct val="95000"/>
              </a:lnSpc>
              <a:spcBef>
                <a:spcPts val="450"/>
              </a:spcBef>
              <a:buSzPts val="2000"/>
            </a:pPr>
            <a:r>
              <a:rPr lang="en-US" sz="1800" dirty="0"/>
              <a:t>Early classical study (1984): recovery of patients in a hospital comparting those whose rooms viewed a blank wall with those who could see trees. </a:t>
            </a:r>
          </a:p>
          <a:p>
            <a:pPr marL="942975" lvl="3">
              <a:lnSpc>
                <a:spcPct val="95000"/>
              </a:lnSpc>
              <a:spcBef>
                <a:spcPts val="450"/>
              </a:spcBef>
              <a:buSzPts val="2000"/>
            </a:pPr>
            <a:r>
              <a:rPr lang="en-US" dirty="0"/>
              <a:t>Those who viewed the trees had shorter stays in hospital (7,96 days vs 8,70 days, took fewer analgesics and receive fewer negative evaluative comments in </a:t>
            </a:r>
            <a:r>
              <a:rPr lang="en-US" dirty="0" err="1"/>
              <a:t>norse‘s</a:t>
            </a:r>
            <a:r>
              <a:rPr lang="en-US" dirty="0"/>
              <a:t> notes (3,96 vs 1,13)</a:t>
            </a:r>
            <a:endParaRPr lang="en-US" sz="2400" dirty="0"/>
          </a:p>
          <a:p>
            <a:pPr marL="257175" lvl="1" indent="-190500">
              <a:lnSpc>
                <a:spcPct val="135714"/>
              </a:lnSpc>
              <a:spcBef>
                <a:spcPts val="450"/>
              </a:spcBef>
              <a:buSzPts val="1400"/>
              <a:buNone/>
            </a:pPr>
            <a:endParaRPr lang="en-US" sz="1200" dirty="0">
              <a:solidFill>
                <a:schemeClr val="dk2"/>
              </a:solidFill>
            </a:endParaRPr>
          </a:p>
        </p:txBody>
      </p:sp>
      <p:sp>
        <p:nvSpPr>
          <p:cNvPr id="201" name="Google Shape;201;p14" descr="Výsledek obrázku pro anglický park"/>
          <p:cNvSpPr/>
          <p:nvPr/>
        </p:nvSpPr>
        <p:spPr>
          <a:xfrm>
            <a:off x="116681" y="748903"/>
            <a:ext cx="228600" cy="228601"/>
          </a:xfrm>
          <a:prstGeom prst="rect">
            <a:avLst/>
          </a:prstGeom>
          <a:noFill/>
          <a:ln>
            <a:noFill/>
          </a:ln>
        </p:spPr>
        <p:txBody>
          <a:bodyPr spcFirstLastPara="1" wrap="square" lIns="68569" tIns="34275" rIns="68569" bIns="34275" anchor="t" anchorCtr="0">
            <a:noAutofit/>
          </a:bodyPr>
          <a:lstStyle/>
          <a:p>
            <a:endParaRPr sz="135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7144" y="940904"/>
            <a:ext cx="7879556" cy="1030771"/>
          </a:xfrm>
          <a:prstGeom prst="rect">
            <a:avLst/>
          </a:prstGeom>
          <a:noFill/>
          <a:ln>
            <a:noFill/>
          </a:ln>
        </p:spPr>
        <p:txBody>
          <a:bodyPr spcFirstLastPara="1" vert="horz" wrap="square" lIns="486000" tIns="34275" rIns="68569" bIns="34275" rtlCol="0" anchor="ctr" anchorCtr="0">
            <a:normAutofit fontScale="90000"/>
          </a:bodyPr>
          <a:lstStyle/>
          <a:p>
            <a:pPr>
              <a:lnSpc>
                <a:spcPct val="103030"/>
              </a:lnSpc>
              <a:spcBef>
                <a:spcPts val="0"/>
              </a:spcBef>
              <a:buClr>
                <a:schemeClr val="accent1"/>
              </a:buClr>
              <a:buSzPct val="100000"/>
            </a:pPr>
            <a:r>
              <a:rPr lang="cs-CZ" dirty="0"/>
              <a:t>BIOPHILIA HYPOTHESIS, EDWARD O. WILSON, 1984</a:t>
            </a:r>
            <a:br>
              <a:rPr lang="cs-CZ" dirty="0"/>
            </a:br>
            <a:endParaRPr dirty="0"/>
          </a:p>
        </p:txBody>
      </p:sp>
      <p:sp>
        <p:nvSpPr>
          <p:cNvPr id="207" name="Google Shape;207;p15"/>
          <p:cNvSpPr txBox="1">
            <a:spLocks noGrp="1"/>
          </p:cNvSpPr>
          <p:nvPr>
            <p:ph type="body" idx="1"/>
          </p:nvPr>
        </p:nvSpPr>
        <p:spPr>
          <a:xfrm>
            <a:off x="139274" y="1878910"/>
            <a:ext cx="4925677" cy="4670425"/>
          </a:xfrm>
          <a:prstGeom prst="rect">
            <a:avLst/>
          </a:prstGeom>
          <a:noFill/>
          <a:ln>
            <a:noFill/>
          </a:ln>
        </p:spPr>
        <p:txBody>
          <a:bodyPr spcFirstLastPara="1" vert="horz" wrap="square" lIns="486000" tIns="0" rIns="0" bIns="0" rtlCol="0" anchor="t" anchorCtr="0">
            <a:normAutofit fontScale="85000" lnSpcReduction="10000"/>
          </a:bodyPr>
          <a:lstStyle/>
          <a:p>
            <a:pPr marL="257175" indent="-257175">
              <a:lnSpc>
                <a:spcPct val="120000"/>
              </a:lnSpc>
              <a:buClr>
                <a:schemeClr val="dk2"/>
              </a:buClr>
              <a:buSzPts val="2300"/>
              <a:buFont typeface="Arial"/>
              <a:buChar char="•"/>
            </a:pPr>
            <a:r>
              <a:rPr lang="cs-CZ" sz="2400" dirty="0" err="1">
                <a:solidFill>
                  <a:schemeClr val="dk2"/>
                </a:solidFill>
              </a:rPr>
              <a:t>Biophilia</a:t>
            </a:r>
            <a:r>
              <a:rPr lang="cs-CZ" sz="2400" dirty="0">
                <a:solidFill>
                  <a:schemeClr val="dk2"/>
                </a:solidFill>
              </a:rPr>
              <a:t> as </a:t>
            </a:r>
            <a:r>
              <a:rPr lang="cs-CZ" sz="2400" dirty="0" err="1">
                <a:solidFill>
                  <a:schemeClr val="dk2"/>
                </a:solidFill>
              </a:rPr>
              <a:t>an</a:t>
            </a:r>
            <a:r>
              <a:rPr lang="cs-CZ" sz="2400" dirty="0">
                <a:solidFill>
                  <a:schemeClr val="dk2"/>
                </a:solidFill>
              </a:rPr>
              <a:t> </a:t>
            </a:r>
            <a:r>
              <a:rPr lang="cs-CZ" sz="2400" dirty="0" err="1">
                <a:solidFill>
                  <a:schemeClr val="dk2"/>
                </a:solidFill>
              </a:rPr>
              <a:t>innate</a:t>
            </a:r>
            <a:r>
              <a:rPr lang="cs-CZ" sz="2400" dirty="0">
                <a:solidFill>
                  <a:schemeClr val="dk2"/>
                </a:solidFill>
              </a:rPr>
              <a:t> </a:t>
            </a:r>
            <a:r>
              <a:rPr lang="cs-CZ" sz="2400" dirty="0" err="1">
                <a:solidFill>
                  <a:schemeClr val="dk2"/>
                </a:solidFill>
              </a:rPr>
              <a:t>affection</a:t>
            </a:r>
            <a:r>
              <a:rPr lang="cs-CZ" sz="2400" dirty="0">
                <a:solidFill>
                  <a:schemeClr val="dk2"/>
                </a:solidFill>
              </a:rPr>
              <a:t> </a:t>
            </a:r>
            <a:r>
              <a:rPr lang="cs-CZ" sz="2400" dirty="0" err="1">
                <a:solidFill>
                  <a:schemeClr val="dk2"/>
                </a:solidFill>
              </a:rPr>
              <a:t>for</a:t>
            </a:r>
            <a:r>
              <a:rPr lang="cs-CZ" sz="2400" dirty="0">
                <a:solidFill>
                  <a:schemeClr val="dk2"/>
                </a:solidFill>
              </a:rPr>
              <a:t> </a:t>
            </a:r>
            <a:r>
              <a:rPr lang="cs-CZ" sz="2400" dirty="0" err="1">
                <a:solidFill>
                  <a:schemeClr val="dk2"/>
                </a:solidFill>
              </a:rPr>
              <a:t>living</a:t>
            </a:r>
            <a:r>
              <a:rPr lang="cs-CZ" sz="2400" dirty="0">
                <a:solidFill>
                  <a:schemeClr val="dk2"/>
                </a:solidFill>
              </a:rPr>
              <a:t> </a:t>
            </a:r>
            <a:r>
              <a:rPr lang="cs-CZ" sz="2400" dirty="0" err="1">
                <a:solidFill>
                  <a:schemeClr val="dk2"/>
                </a:solidFill>
              </a:rPr>
              <a:t>organisms</a:t>
            </a:r>
            <a:endParaRPr sz="2400" dirty="0"/>
          </a:p>
          <a:p>
            <a:pPr marL="257175" indent="-257175">
              <a:lnSpc>
                <a:spcPct val="120000"/>
              </a:lnSpc>
              <a:buClr>
                <a:schemeClr val="dk2"/>
              </a:buClr>
              <a:buSzPts val="2300"/>
              <a:buFont typeface="Arial"/>
              <a:buChar char="•"/>
            </a:pPr>
            <a:r>
              <a:rPr lang="cs-CZ" sz="2400" dirty="0" err="1">
                <a:solidFill>
                  <a:schemeClr val="dk2"/>
                </a:solidFill>
              </a:rPr>
              <a:t>Complex</a:t>
            </a:r>
            <a:r>
              <a:rPr lang="cs-CZ" sz="2400" dirty="0">
                <a:solidFill>
                  <a:schemeClr val="dk2"/>
                </a:solidFill>
              </a:rPr>
              <a:t> </a:t>
            </a:r>
            <a:r>
              <a:rPr lang="cs-CZ" sz="2400" dirty="0" err="1">
                <a:solidFill>
                  <a:schemeClr val="dk2"/>
                </a:solidFill>
              </a:rPr>
              <a:t>rules</a:t>
            </a:r>
            <a:r>
              <a:rPr lang="cs-CZ" sz="2400" dirty="0">
                <a:solidFill>
                  <a:schemeClr val="dk2"/>
                </a:solidFill>
              </a:rPr>
              <a:t> </a:t>
            </a:r>
            <a:r>
              <a:rPr lang="cs-CZ" sz="2400" dirty="0" err="1">
                <a:solidFill>
                  <a:schemeClr val="dk2"/>
                </a:solidFill>
              </a:rPr>
              <a:t>of</a:t>
            </a:r>
            <a:r>
              <a:rPr lang="cs-CZ" sz="2400" dirty="0">
                <a:solidFill>
                  <a:schemeClr val="dk2"/>
                </a:solidFill>
              </a:rPr>
              <a:t> </a:t>
            </a:r>
            <a:r>
              <a:rPr lang="cs-CZ" sz="2400" dirty="0" err="1">
                <a:solidFill>
                  <a:schemeClr val="dk2"/>
                </a:solidFill>
              </a:rPr>
              <a:t>behavior</a:t>
            </a:r>
            <a:r>
              <a:rPr lang="cs-CZ" sz="2400" dirty="0">
                <a:solidFill>
                  <a:schemeClr val="dk2"/>
                </a:solidFill>
              </a:rPr>
              <a:t> </a:t>
            </a:r>
            <a:r>
              <a:rPr lang="cs-CZ" sz="2400" dirty="0" err="1">
                <a:solidFill>
                  <a:schemeClr val="dk2"/>
                </a:solidFill>
              </a:rPr>
              <a:t>learned</a:t>
            </a:r>
            <a:r>
              <a:rPr lang="cs-CZ" sz="2400" dirty="0">
                <a:solidFill>
                  <a:schemeClr val="dk2"/>
                </a:solidFill>
              </a:rPr>
              <a:t> and </a:t>
            </a:r>
            <a:r>
              <a:rPr lang="cs-CZ" sz="2400" dirty="0" err="1">
                <a:solidFill>
                  <a:schemeClr val="dk2"/>
                </a:solidFill>
              </a:rPr>
              <a:t>genetically</a:t>
            </a:r>
            <a:r>
              <a:rPr lang="cs-CZ" sz="2400" dirty="0">
                <a:solidFill>
                  <a:schemeClr val="dk2"/>
                </a:solidFill>
              </a:rPr>
              <a:t> </a:t>
            </a:r>
            <a:r>
              <a:rPr lang="cs-CZ" sz="2400" dirty="0" err="1">
                <a:solidFill>
                  <a:schemeClr val="dk2"/>
                </a:solidFill>
              </a:rPr>
              <a:t>encoded</a:t>
            </a:r>
            <a:r>
              <a:rPr lang="cs-CZ" sz="2400" dirty="0">
                <a:solidFill>
                  <a:schemeClr val="dk2"/>
                </a:solidFill>
              </a:rPr>
              <a:t> (not </a:t>
            </a:r>
            <a:r>
              <a:rPr lang="cs-CZ" sz="2400" dirty="0" err="1">
                <a:solidFill>
                  <a:schemeClr val="dk2"/>
                </a:solidFill>
              </a:rPr>
              <a:t>instinct</a:t>
            </a:r>
            <a:r>
              <a:rPr lang="cs-CZ" sz="2400" dirty="0">
                <a:solidFill>
                  <a:schemeClr val="dk2"/>
                </a:solidFill>
              </a:rPr>
              <a:t>)</a:t>
            </a:r>
            <a:endParaRPr sz="2400" dirty="0"/>
          </a:p>
          <a:p>
            <a:pPr marL="257175" indent="-257175">
              <a:lnSpc>
                <a:spcPct val="120000"/>
              </a:lnSpc>
              <a:buClr>
                <a:schemeClr val="dk2"/>
              </a:buClr>
              <a:buSzPts val="2300"/>
              <a:buFont typeface="Arial"/>
              <a:buChar char="•"/>
            </a:pPr>
            <a:r>
              <a:rPr lang="cs-CZ" sz="2400" dirty="0" err="1">
                <a:solidFill>
                  <a:schemeClr val="dk2"/>
                </a:solidFill>
              </a:rPr>
              <a:t>Affection</a:t>
            </a:r>
            <a:r>
              <a:rPr lang="cs-CZ" sz="2400" dirty="0">
                <a:solidFill>
                  <a:schemeClr val="dk2"/>
                </a:solidFill>
              </a:rPr>
              <a:t> and </a:t>
            </a:r>
            <a:r>
              <a:rPr lang="cs-CZ" sz="2400" dirty="0" err="1">
                <a:solidFill>
                  <a:schemeClr val="dk2"/>
                </a:solidFill>
              </a:rPr>
              <a:t>phobias</a:t>
            </a:r>
            <a:r>
              <a:rPr lang="cs-CZ" sz="2400" dirty="0">
                <a:solidFill>
                  <a:schemeClr val="dk2"/>
                </a:solidFill>
              </a:rPr>
              <a:t>, positive and negative </a:t>
            </a:r>
            <a:r>
              <a:rPr lang="cs-CZ" sz="2400" dirty="0" err="1">
                <a:solidFill>
                  <a:schemeClr val="dk2"/>
                </a:solidFill>
              </a:rPr>
              <a:t>emotions</a:t>
            </a:r>
            <a:r>
              <a:rPr lang="cs-CZ" sz="2400" dirty="0">
                <a:solidFill>
                  <a:schemeClr val="dk2"/>
                </a:solidFill>
              </a:rPr>
              <a:t> and </a:t>
            </a:r>
            <a:r>
              <a:rPr lang="cs-CZ" sz="2400" dirty="0" err="1">
                <a:solidFill>
                  <a:schemeClr val="dk2"/>
                </a:solidFill>
              </a:rPr>
              <a:t>reactions</a:t>
            </a:r>
            <a:endParaRPr sz="2400" dirty="0"/>
          </a:p>
          <a:p>
            <a:pPr marL="257175" indent="-257175">
              <a:lnSpc>
                <a:spcPct val="120000"/>
              </a:lnSpc>
              <a:buClr>
                <a:schemeClr val="dk2"/>
              </a:buClr>
              <a:buSzPts val="2300"/>
              <a:buFont typeface="Arial"/>
              <a:buChar char="•"/>
            </a:pPr>
            <a:r>
              <a:rPr lang="cs-CZ" sz="2400" dirty="0" err="1">
                <a:solidFill>
                  <a:schemeClr val="dk2"/>
                </a:solidFill>
              </a:rPr>
              <a:t>If</a:t>
            </a:r>
            <a:r>
              <a:rPr lang="cs-CZ" sz="2400" dirty="0">
                <a:solidFill>
                  <a:schemeClr val="dk2"/>
                </a:solidFill>
              </a:rPr>
              <a:t> </a:t>
            </a:r>
            <a:r>
              <a:rPr lang="cs-CZ" sz="2400" dirty="0" err="1">
                <a:solidFill>
                  <a:schemeClr val="dk2"/>
                </a:solidFill>
              </a:rPr>
              <a:t>one</a:t>
            </a:r>
            <a:r>
              <a:rPr lang="cs-CZ" sz="2400" dirty="0">
                <a:solidFill>
                  <a:schemeClr val="dk2"/>
                </a:solidFill>
              </a:rPr>
              <a:t> </a:t>
            </a:r>
            <a:r>
              <a:rPr lang="cs-CZ" sz="2400" dirty="0" err="1">
                <a:solidFill>
                  <a:schemeClr val="dk2"/>
                </a:solidFill>
              </a:rPr>
              <a:t>detaches</a:t>
            </a:r>
            <a:r>
              <a:rPr lang="cs-CZ" sz="2400" dirty="0">
                <a:solidFill>
                  <a:schemeClr val="dk2"/>
                </a:solidFill>
              </a:rPr>
              <a:t> </a:t>
            </a:r>
            <a:r>
              <a:rPr lang="cs-CZ" sz="2400" dirty="0" err="1">
                <a:solidFill>
                  <a:schemeClr val="dk2"/>
                </a:solidFill>
              </a:rPr>
              <a:t>from</a:t>
            </a:r>
            <a:r>
              <a:rPr lang="cs-CZ" sz="2400" dirty="0">
                <a:solidFill>
                  <a:schemeClr val="dk2"/>
                </a:solidFill>
              </a:rPr>
              <a:t> </a:t>
            </a:r>
            <a:r>
              <a:rPr lang="cs-CZ" sz="2400" dirty="0" err="1">
                <a:solidFill>
                  <a:schemeClr val="dk2"/>
                </a:solidFill>
              </a:rPr>
              <a:t>nature</a:t>
            </a:r>
            <a:r>
              <a:rPr lang="cs-CZ" sz="2400" dirty="0">
                <a:solidFill>
                  <a:schemeClr val="dk2"/>
                </a:solidFill>
              </a:rPr>
              <a:t>, </a:t>
            </a:r>
            <a:r>
              <a:rPr lang="cs-CZ" sz="2400" dirty="0" err="1">
                <a:solidFill>
                  <a:schemeClr val="dk2"/>
                </a:solidFill>
              </a:rPr>
              <a:t>biophilic</a:t>
            </a:r>
            <a:r>
              <a:rPr lang="cs-CZ" sz="2400" dirty="0">
                <a:solidFill>
                  <a:schemeClr val="dk2"/>
                </a:solidFill>
              </a:rPr>
              <a:t> </a:t>
            </a:r>
            <a:r>
              <a:rPr lang="cs-CZ" sz="2400" dirty="0" err="1">
                <a:solidFill>
                  <a:schemeClr val="dk2"/>
                </a:solidFill>
              </a:rPr>
              <a:t>rules</a:t>
            </a:r>
            <a:r>
              <a:rPr lang="cs-CZ" sz="2400" dirty="0">
                <a:solidFill>
                  <a:schemeClr val="dk2"/>
                </a:solidFill>
              </a:rPr>
              <a:t> are not </a:t>
            </a:r>
            <a:r>
              <a:rPr lang="cs-CZ" sz="2400" dirty="0" err="1">
                <a:solidFill>
                  <a:schemeClr val="dk2"/>
                </a:solidFill>
              </a:rPr>
              <a:t>replaced</a:t>
            </a:r>
            <a:r>
              <a:rPr lang="cs-CZ" sz="2400" dirty="0">
                <a:solidFill>
                  <a:schemeClr val="dk2"/>
                </a:solidFill>
              </a:rPr>
              <a:t> – </a:t>
            </a:r>
            <a:r>
              <a:rPr lang="cs-CZ" sz="2400" dirty="0" err="1">
                <a:solidFill>
                  <a:schemeClr val="dk2"/>
                </a:solidFill>
              </a:rPr>
              <a:t>thus</a:t>
            </a:r>
            <a:r>
              <a:rPr lang="cs-CZ" sz="2400" dirty="0">
                <a:solidFill>
                  <a:schemeClr val="dk2"/>
                </a:solidFill>
              </a:rPr>
              <a:t> </a:t>
            </a:r>
            <a:r>
              <a:rPr lang="cs-CZ" sz="2400" dirty="0" err="1">
                <a:solidFill>
                  <a:schemeClr val="dk2"/>
                </a:solidFill>
              </a:rPr>
              <a:t>threat</a:t>
            </a:r>
            <a:r>
              <a:rPr lang="cs-CZ" sz="2400" dirty="0">
                <a:solidFill>
                  <a:schemeClr val="dk2"/>
                </a:solidFill>
              </a:rPr>
              <a:t> </a:t>
            </a:r>
            <a:r>
              <a:rPr lang="cs-CZ" sz="2400" dirty="0" err="1">
                <a:solidFill>
                  <a:schemeClr val="dk2"/>
                </a:solidFill>
              </a:rPr>
              <a:t>of</a:t>
            </a:r>
            <a:r>
              <a:rPr lang="cs-CZ" sz="2400" dirty="0">
                <a:solidFill>
                  <a:schemeClr val="dk2"/>
                </a:solidFill>
              </a:rPr>
              <a:t> </a:t>
            </a:r>
            <a:r>
              <a:rPr lang="cs-CZ" sz="2400" dirty="0" err="1">
                <a:solidFill>
                  <a:schemeClr val="dk2"/>
                </a:solidFill>
              </a:rPr>
              <a:t>loss</a:t>
            </a:r>
            <a:r>
              <a:rPr lang="cs-CZ" sz="2400" dirty="0">
                <a:solidFill>
                  <a:schemeClr val="dk2"/>
                </a:solidFill>
              </a:rPr>
              <a:t> </a:t>
            </a:r>
            <a:r>
              <a:rPr lang="cs-CZ" sz="2400" dirty="0" err="1">
                <a:solidFill>
                  <a:schemeClr val="dk2"/>
                </a:solidFill>
              </a:rPr>
              <a:t>of</a:t>
            </a:r>
            <a:r>
              <a:rPr lang="cs-CZ" sz="2400" dirty="0">
                <a:solidFill>
                  <a:schemeClr val="dk2"/>
                </a:solidFill>
              </a:rPr>
              <a:t> care </a:t>
            </a:r>
            <a:r>
              <a:rPr lang="cs-CZ" sz="2400" dirty="0" err="1">
                <a:solidFill>
                  <a:schemeClr val="dk2"/>
                </a:solidFill>
              </a:rPr>
              <a:t>for</a:t>
            </a:r>
            <a:r>
              <a:rPr lang="cs-CZ" sz="2400" dirty="0">
                <a:solidFill>
                  <a:schemeClr val="dk2"/>
                </a:solidFill>
              </a:rPr>
              <a:t> </a:t>
            </a:r>
            <a:r>
              <a:rPr lang="cs-CZ" sz="2400" dirty="0" err="1">
                <a:solidFill>
                  <a:schemeClr val="dk2"/>
                </a:solidFill>
              </a:rPr>
              <a:t>nature</a:t>
            </a:r>
            <a:r>
              <a:rPr lang="cs-CZ" sz="2400" dirty="0">
                <a:solidFill>
                  <a:schemeClr val="dk2"/>
                </a:solidFill>
              </a:rPr>
              <a:t> (</a:t>
            </a:r>
            <a:r>
              <a:rPr lang="cs-CZ" sz="2400" dirty="0" err="1">
                <a:solidFill>
                  <a:schemeClr val="dk2"/>
                </a:solidFill>
              </a:rPr>
              <a:t>life</a:t>
            </a:r>
            <a:r>
              <a:rPr lang="cs-CZ" sz="2400" dirty="0">
                <a:solidFill>
                  <a:schemeClr val="dk2"/>
                </a:solidFill>
              </a:rPr>
              <a:t> </a:t>
            </a:r>
            <a:r>
              <a:rPr lang="cs-CZ" sz="2400" dirty="0" err="1">
                <a:solidFill>
                  <a:schemeClr val="dk2"/>
                </a:solidFill>
              </a:rPr>
              <a:t>sustainability</a:t>
            </a:r>
            <a:r>
              <a:rPr lang="cs-CZ" sz="2400" dirty="0">
                <a:solidFill>
                  <a:schemeClr val="dk2"/>
                </a:solidFill>
              </a:rPr>
              <a:t>)</a:t>
            </a:r>
            <a:endParaRPr sz="2400" dirty="0">
              <a:solidFill>
                <a:schemeClr val="dk2"/>
              </a:solidFill>
            </a:endParaRPr>
          </a:p>
          <a:p>
            <a:pPr marL="257175" indent="-257175">
              <a:lnSpc>
                <a:spcPct val="120000"/>
              </a:lnSpc>
              <a:buClr>
                <a:schemeClr val="dk2"/>
              </a:buClr>
              <a:buSzPts val="2300"/>
              <a:buFont typeface="Arial"/>
              <a:buChar char="•"/>
            </a:pPr>
            <a:r>
              <a:rPr lang="cs-CZ" sz="2400" dirty="0" err="1">
                <a:solidFill>
                  <a:schemeClr val="dk2"/>
                </a:solidFill>
              </a:rPr>
              <a:t>According</a:t>
            </a:r>
            <a:r>
              <a:rPr lang="cs-CZ" sz="2400" dirty="0">
                <a:solidFill>
                  <a:schemeClr val="dk2"/>
                </a:solidFill>
              </a:rPr>
              <a:t> to the UN, by 2050, up to 66% </a:t>
            </a:r>
            <a:r>
              <a:rPr lang="cs-CZ" sz="2400" dirty="0" err="1">
                <a:solidFill>
                  <a:schemeClr val="dk2"/>
                </a:solidFill>
              </a:rPr>
              <a:t>of</a:t>
            </a:r>
            <a:r>
              <a:rPr lang="cs-CZ" sz="2400" dirty="0">
                <a:solidFill>
                  <a:schemeClr val="dk2"/>
                </a:solidFill>
              </a:rPr>
              <a:t> </a:t>
            </a:r>
            <a:r>
              <a:rPr lang="cs-CZ" sz="2400" dirty="0" err="1">
                <a:solidFill>
                  <a:schemeClr val="dk2"/>
                </a:solidFill>
              </a:rPr>
              <a:t>people</a:t>
            </a:r>
            <a:r>
              <a:rPr lang="cs-CZ" sz="2400" dirty="0">
                <a:solidFill>
                  <a:schemeClr val="dk2"/>
                </a:solidFill>
              </a:rPr>
              <a:t> </a:t>
            </a:r>
            <a:r>
              <a:rPr lang="cs-CZ" sz="2400" dirty="0" err="1">
                <a:solidFill>
                  <a:schemeClr val="dk2"/>
                </a:solidFill>
              </a:rPr>
              <a:t>will</a:t>
            </a:r>
            <a:r>
              <a:rPr lang="cs-CZ" sz="2400" dirty="0">
                <a:solidFill>
                  <a:schemeClr val="dk2"/>
                </a:solidFill>
              </a:rPr>
              <a:t> live in </a:t>
            </a:r>
            <a:r>
              <a:rPr lang="cs-CZ" sz="2400" dirty="0" err="1">
                <a:solidFill>
                  <a:schemeClr val="dk2"/>
                </a:solidFill>
              </a:rPr>
              <a:t>cities</a:t>
            </a:r>
            <a:endParaRPr sz="2400" dirty="0"/>
          </a:p>
          <a:p>
            <a:pPr>
              <a:lnSpc>
                <a:spcPct val="120000"/>
              </a:lnSpc>
              <a:buClr>
                <a:schemeClr val="accent2"/>
              </a:buClr>
              <a:buSzPts val="2300"/>
            </a:pPr>
            <a:endParaRPr sz="2400" dirty="0"/>
          </a:p>
          <a:p>
            <a:pPr>
              <a:lnSpc>
                <a:spcPct val="120000"/>
              </a:lnSpc>
              <a:buClr>
                <a:schemeClr val="accent2"/>
              </a:buClr>
              <a:buSzPts val="2300"/>
            </a:pPr>
            <a:endParaRPr sz="2400" dirty="0"/>
          </a:p>
        </p:txBody>
      </p:sp>
      <p:pic>
        <p:nvPicPr>
          <p:cNvPr id="208" name="Google Shape;208;p15"/>
          <p:cNvPicPr preferRelativeResize="0"/>
          <p:nvPr/>
        </p:nvPicPr>
        <p:blipFill rotWithShape="1">
          <a:blip r:embed="rId3" cstate="print">
            <a:alphaModFix/>
          </a:blip>
          <a:srcRect/>
          <a:stretch/>
        </p:blipFill>
        <p:spPr>
          <a:xfrm>
            <a:off x="5197080" y="1878911"/>
            <a:ext cx="3260715" cy="3195502"/>
          </a:xfrm>
          <a:prstGeom prst="rect">
            <a:avLst/>
          </a:prstGeom>
          <a:noFill/>
          <a:ln>
            <a:noFill/>
          </a:ln>
        </p:spPr>
      </p:pic>
      <p:sp>
        <p:nvSpPr>
          <p:cNvPr id="2" name="TextovéPole 1">
            <a:extLst>
              <a:ext uri="{FF2B5EF4-FFF2-40B4-BE49-F238E27FC236}">
                <a16:creationId xmlns:a16="http://schemas.microsoft.com/office/drawing/2014/main" id="{EBE299FD-73C2-4140-B8ED-7ABE60AE3DC2}"/>
              </a:ext>
            </a:extLst>
          </p:cNvPr>
          <p:cNvSpPr txBox="1"/>
          <p:nvPr/>
        </p:nvSpPr>
        <p:spPr>
          <a:xfrm>
            <a:off x="5197081" y="5189459"/>
            <a:ext cx="2144111" cy="253916"/>
          </a:xfrm>
          <a:prstGeom prst="rect">
            <a:avLst/>
          </a:prstGeom>
          <a:noFill/>
        </p:spPr>
        <p:txBody>
          <a:bodyPr wrap="square" rtlCol="0">
            <a:spAutoFit/>
          </a:bodyPr>
          <a:lstStyle/>
          <a:p>
            <a:r>
              <a:rPr lang="cs-CZ" sz="1050" dirty="0" err="1"/>
              <a:t>Photo</a:t>
            </a:r>
            <a:r>
              <a:rPr lang="cs-CZ" sz="1050" dirty="0"/>
              <a:t>: pixabay.com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title"/>
          </p:nvPr>
        </p:nvSpPr>
        <p:spPr>
          <a:xfrm>
            <a:off x="0" y="1141094"/>
            <a:ext cx="7879556" cy="603647"/>
          </a:xfrm>
          <a:prstGeom prst="rect">
            <a:avLst/>
          </a:prstGeom>
          <a:noFill/>
          <a:ln>
            <a:noFill/>
          </a:ln>
        </p:spPr>
        <p:txBody>
          <a:bodyPr spcFirstLastPara="1" vert="horz" wrap="square" lIns="486000" tIns="34275" rIns="68569" bIns="34275" rtlCol="0" anchor="ctr" anchorCtr="0">
            <a:normAutofit fontScale="90000"/>
          </a:bodyPr>
          <a:lstStyle/>
          <a:p>
            <a:pPr>
              <a:lnSpc>
                <a:spcPct val="103030"/>
              </a:lnSpc>
              <a:spcBef>
                <a:spcPts val="0"/>
              </a:spcBef>
              <a:buClr>
                <a:schemeClr val="accent1"/>
              </a:buClr>
              <a:buSzPct val="100000"/>
            </a:pPr>
            <a:r>
              <a:rPr lang="cs-CZ" dirty="0"/>
              <a:t>ATTENTION RESTORATION THEORY, STEPHEN AND RACHEL KAPLAN, 1983</a:t>
            </a:r>
            <a:br>
              <a:rPr lang="cs-CZ" dirty="0"/>
            </a:br>
            <a:endParaRPr dirty="0"/>
          </a:p>
        </p:txBody>
      </p:sp>
      <p:sp>
        <p:nvSpPr>
          <p:cNvPr id="207" name="Google Shape;207;p15"/>
          <p:cNvSpPr txBox="1">
            <a:spLocks noGrp="1"/>
          </p:cNvSpPr>
          <p:nvPr>
            <p:ph type="body" idx="1"/>
          </p:nvPr>
        </p:nvSpPr>
        <p:spPr>
          <a:xfrm>
            <a:off x="0" y="2157605"/>
            <a:ext cx="5118526" cy="4382895"/>
          </a:xfrm>
          <a:prstGeom prst="rect">
            <a:avLst/>
          </a:prstGeom>
          <a:noFill/>
          <a:ln>
            <a:noFill/>
          </a:ln>
        </p:spPr>
        <p:txBody>
          <a:bodyPr spcFirstLastPara="1" vert="horz" wrap="square" lIns="486000" tIns="0" rIns="0" bIns="0" rtlCol="0" anchor="t" anchorCtr="0">
            <a:normAutofit fontScale="92500"/>
          </a:bodyPr>
          <a:lstStyle/>
          <a:p>
            <a:pPr marL="257175" indent="-257175">
              <a:buClr>
                <a:schemeClr val="dk2"/>
              </a:buClr>
              <a:buFont typeface="Arial"/>
              <a:buChar char="•"/>
            </a:pPr>
            <a:r>
              <a:rPr lang="cs-CZ" sz="2100" dirty="0" err="1"/>
              <a:t>Involuntary</a:t>
            </a:r>
            <a:r>
              <a:rPr lang="cs-CZ" sz="2100" dirty="0"/>
              <a:t> </a:t>
            </a:r>
            <a:r>
              <a:rPr lang="cs-CZ" sz="2100" dirty="0" err="1"/>
              <a:t>attention</a:t>
            </a:r>
            <a:r>
              <a:rPr lang="cs-CZ" sz="2100" dirty="0"/>
              <a:t> x </a:t>
            </a:r>
            <a:r>
              <a:rPr lang="cs-CZ" sz="2100" dirty="0" err="1"/>
              <a:t>focused</a:t>
            </a:r>
            <a:r>
              <a:rPr lang="cs-CZ" sz="2100" dirty="0"/>
              <a:t> </a:t>
            </a:r>
            <a:r>
              <a:rPr lang="cs-CZ" sz="2100" dirty="0" err="1"/>
              <a:t>attention</a:t>
            </a:r>
            <a:endParaRPr lang="cs-CZ" sz="2100" dirty="0"/>
          </a:p>
          <a:p>
            <a:pPr marL="257175" indent="-257175">
              <a:lnSpc>
                <a:spcPct val="120000"/>
              </a:lnSpc>
              <a:buClr>
                <a:schemeClr val="dk2"/>
              </a:buClr>
              <a:buSzPts val="2300"/>
              <a:buFont typeface="Arial"/>
              <a:buChar char="•"/>
            </a:pPr>
            <a:r>
              <a:rPr lang="cs-CZ" sz="2100" dirty="0" err="1"/>
              <a:t>Focused</a:t>
            </a:r>
            <a:r>
              <a:rPr lang="cs-CZ" sz="2100" dirty="0"/>
              <a:t> </a:t>
            </a:r>
            <a:r>
              <a:rPr lang="cs-CZ" sz="2100" dirty="0" err="1"/>
              <a:t>attention</a:t>
            </a:r>
            <a:r>
              <a:rPr lang="cs-CZ" sz="2100" dirty="0"/>
              <a:t> </a:t>
            </a:r>
            <a:r>
              <a:rPr lang="cs-CZ" sz="2100" dirty="0" err="1"/>
              <a:t>consumes</a:t>
            </a:r>
            <a:r>
              <a:rPr lang="cs-CZ" sz="2100" dirty="0"/>
              <a:t> </a:t>
            </a:r>
            <a:r>
              <a:rPr lang="cs-CZ" sz="2100" dirty="0" err="1"/>
              <a:t>energy</a:t>
            </a:r>
            <a:r>
              <a:rPr lang="cs-CZ" sz="2100" dirty="0"/>
              <a:t> – </a:t>
            </a:r>
            <a:r>
              <a:rPr lang="cs-CZ" sz="2100" dirty="0" err="1"/>
              <a:t>mental</a:t>
            </a:r>
            <a:r>
              <a:rPr lang="cs-CZ" sz="2100" dirty="0"/>
              <a:t> </a:t>
            </a:r>
            <a:r>
              <a:rPr lang="cs-CZ" sz="2100" dirty="0" err="1"/>
              <a:t>fatigue</a:t>
            </a:r>
            <a:endParaRPr lang="cs-CZ" sz="2100" dirty="0"/>
          </a:p>
          <a:p>
            <a:pPr marL="257175" indent="-257175">
              <a:lnSpc>
                <a:spcPct val="120000"/>
              </a:lnSpc>
              <a:buClr>
                <a:schemeClr val="dk2"/>
              </a:buClr>
              <a:buSzPts val="2300"/>
              <a:buFont typeface="Arial"/>
              <a:buChar char="•"/>
            </a:pPr>
            <a:r>
              <a:rPr lang="cs-CZ" sz="2100" dirty="0" err="1"/>
              <a:t>Nature</a:t>
            </a:r>
            <a:r>
              <a:rPr lang="cs-CZ" sz="2100" dirty="0"/>
              <a:t> as a medium </a:t>
            </a:r>
            <a:r>
              <a:rPr lang="cs-CZ" sz="2100" dirty="0" err="1"/>
              <a:t>of</a:t>
            </a:r>
            <a:r>
              <a:rPr lang="cs-CZ" sz="2100" dirty="0"/>
              <a:t> </a:t>
            </a:r>
            <a:r>
              <a:rPr lang="cs-CZ" sz="2100" dirty="0" err="1"/>
              <a:t>regeneration</a:t>
            </a:r>
            <a:endParaRPr lang="cs-CZ" sz="2100" dirty="0"/>
          </a:p>
          <a:p>
            <a:pPr marL="257175" indent="-257175">
              <a:lnSpc>
                <a:spcPct val="120000"/>
              </a:lnSpc>
              <a:buClr>
                <a:schemeClr val="dk2"/>
              </a:buClr>
              <a:buSzPts val="2300"/>
              <a:buFont typeface="Arial"/>
              <a:buChar char="•"/>
            </a:pPr>
            <a:r>
              <a:rPr lang="cs-CZ" sz="2100" dirty="0" err="1"/>
              <a:t>Observation</a:t>
            </a:r>
            <a:r>
              <a:rPr lang="cs-CZ" sz="2100" dirty="0"/>
              <a:t> </a:t>
            </a:r>
            <a:r>
              <a:rPr lang="cs-CZ" sz="2100" dirty="0" err="1"/>
              <a:t>without</a:t>
            </a:r>
            <a:r>
              <a:rPr lang="cs-CZ" sz="2100" dirty="0"/>
              <a:t> </a:t>
            </a:r>
            <a:r>
              <a:rPr lang="cs-CZ" sz="2100" dirty="0" err="1"/>
              <a:t>other</a:t>
            </a:r>
            <a:r>
              <a:rPr lang="cs-CZ" sz="2100" dirty="0"/>
              <a:t> </a:t>
            </a:r>
            <a:r>
              <a:rPr lang="cs-CZ" sz="2100" dirty="0" err="1"/>
              <a:t>energy</a:t>
            </a:r>
            <a:r>
              <a:rPr lang="cs-CZ" sz="2100" dirty="0"/>
              <a:t> </a:t>
            </a:r>
            <a:r>
              <a:rPr lang="cs-CZ" sz="2100" dirty="0" err="1"/>
              <a:t>sources</a:t>
            </a:r>
            <a:endParaRPr lang="cs-CZ" sz="2100" dirty="0"/>
          </a:p>
          <a:p>
            <a:pPr marL="257175" indent="-257175">
              <a:lnSpc>
                <a:spcPct val="120000"/>
              </a:lnSpc>
              <a:buClr>
                <a:schemeClr val="dk2"/>
              </a:buClr>
              <a:buSzPts val="2300"/>
              <a:buFont typeface="Arial"/>
              <a:buChar char="•"/>
            </a:pPr>
            <a:endParaRPr lang="cs-CZ" sz="2100" dirty="0"/>
          </a:p>
          <a:p>
            <a:pPr marL="600075" lvl="1" indent="-257175">
              <a:lnSpc>
                <a:spcPct val="120000"/>
              </a:lnSpc>
              <a:spcBef>
                <a:spcPts val="0"/>
              </a:spcBef>
              <a:buClr>
                <a:schemeClr val="dk2"/>
              </a:buClr>
              <a:buSzPts val="2300"/>
            </a:pPr>
            <a:r>
              <a:rPr lang="cs-CZ" sz="1350" dirty="0" err="1"/>
              <a:t>Fascination</a:t>
            </a:r>
            <a:r>
              <a:rPr lang="cs-CZ" sz="1350" dirty="0"/>
              <a:t> (</a:t>
            </a:r>
            <a:r>
              <a:rPr lang="cs-CZ" sz="1350" dirty="0" err="1"/>
              <a:t>mild</a:t>
            </a:r>
            <a:r>
              <a:rPr lang="cs-CZ" sz="1350" dirty="0"/>
              <a:t> x severe)</a:t>
            </a:r>
          </a:p>
          <a:p>
            <a:pPr marL="600075" lvl="1" indent="-257175">
              <a:lnSpc>
                <a:spcPct val="120000"/>
              </a:lnSpc>
              <a:spcBef>
                <a:spcPts val="0"/>
              </a:spcBef>
              <a:buClr>
                <a:schemeClr val="dk2"/>
              </a:buClr>
              <a:buSzPts val="2300"/>
            </a:pPr>
            <a:r>
              <a:rPr lang="cs-CZ" sz="1350" dirty="0" err="1"/>
              <a:t>Detachment</a:t>
            </a:r>
            <a:r>
              <a:rPr lang="cs-CZ" sz="1350" dirty="0"/>
              <a:t> (</a:t>
            </a:r>
            <a:r>
              <a:rPr lang="cs-CZ" sz="1350" dirty="0" err="1"/>
              <a:t>space</a:t>
            </a:r>
            <a:r>
              <a:rPr lang="cs-CZ" sz="1350" dirty="0"/>
              <a:t>, </a:t>
            </a:r>
            <a:r>
              <a:rPr lang="cs-CZ" sz="1350" dirty="0" err="1"/>
              <a:t>time</a:t>
            </a:r>
            <a:r>
              <a:rPr lang="cs-CZ" sz="1350" dirty="0"/>
              <a:t>)</a:t>
            </a:r>
          </a:p>
          <a:p>
            <a:pPr marL="600075" lvl="1" indent="-257175">
              <a:lnSpc>
                <a:spcPct val="120000"/>
              </a:lnSpc>
              <a:spcBef>
                <a:spcPts val="0"/>
              </a:spcBef>
              <a:buClr>
                <a:schemeClr val="dk2"/>
              </a:buClr>
              <a:buSzPts val="2300"/>
            </a:pPr>
            <a:r>
              <a:rPr lang="cs-CZ" sz="1350" dirty="0" err="1"/>
              <a:t>Width</a:t>
            </a:r>
            <a:r>
              <a:rPr lang="cs-CZ" sz="1350" dirty="0"/>
              <a:t> (</a:t>
            </a:r>
            <a:r>
              <a:rPr lang="cs-CZ" sz="1350" dirty="0" err="1"/>
              <a:t>complex</a:t>
            </a:r>
            <a:r>
              <a:rPr lang="cs-CZ" sz="1350" dirty="0"/>
              <a:t> </a:t>
            </a:r>
            <a:r>
              <a:rPr lang="cs-CZ" sz="1350" dirty="0" err="1"/>
              <a:t>impression</a:t>
            </a:r>
            <a:r>
              <a:rPr lang="cs-CZ" sz="1350" dirty="0"/>
              <a:t>)</a:t>
            </a:r>
          </a:p>
          <a:p>
            <a:pPr marL="600075" lvl="1" indent="-257175">
              <a:lnSpc>
                <a:spcPct val="120000"/>
              </a:lnSpc>
              <a:spcBef>
                <a:spcPts val="0"/>
              </a:spcBef>
              <a:buClr>
                <a:schemeClr val="dk2"/>
              </a:buClr>
              <a:buSzPts val="2300"/>
            </a:pPr>
            <a:r>
              <a:rPr lang="cs-CZ" sz="1350" dirty="0" err="1"/>
              <a:t>Compability</a:t>
            </a:r>
            <a:r>
              <a:rPr lang="cs-CZ" sz="1350" dirty="0"/>
              <a:t> (</a:t>
            </a:r>
            <a:r>
              <a:rPr lang="cs-CZ" sz="1350" dirty="0" err="1"/>
              <a:t>with</a:t>
            </a:r>
            <a:r>
              <a:rPr lang="cs-CZ" sz="1350" dirty="0"/>
              <a:t> the </a:t>
            </a:r>
            <a:r>
              <a:rPr lang="cs-CZ" sz="1350" dirty="0" err="1"/>
              <a:t>human</a:t>
            </a:r>
            <a:r>
              <a:rPr lang="cs-CZ" sz="1350" dirty="0"/>
              <a:t> </a:t>
            </a:r>
            <a:r>
              <a:rPr lang="cs-CZ" sz="1350" dirty="0" err="1"/>
              <a:t>needs</a:t>
            </a:r>
            <a:r>
              <a:rPr lang="cs-CZ" sz="1350" dirty="0"/>
              <a:t>)</a:t>
            </a:r>
          </a:p>
          <a:p>
            <a:pPr marL="257175" indent="-257175">
              <a:lnSpc>
                <a:spcPct val="120000"/>
              </a:lnSpc>
              <a:buClr>
                <a:schemeClr val="dk2"/>
              </a:buClr>
              <a:buSzPts val="2300"/>
              <a:buFont typeface="Arial"/>
              <a:buChar char="•"/>
            </a:pPr>
            <a:endParaRPr lang="cs-CZ" sz="2100" dirty="0"/>
          </a:p>
          <a:p>
            <a:pPr>
              <a:lnSpc>
                <a:spcPct val="120000"/>
              </a:lnSpc>
              <a:buClr>
                <a:schemeClr val="accent2"/>
              </a:buClr>
              <a:buSzPts val="2300"/>
            </a:pPr>
            <a:r>
              <a:rPr lang="cs-CZ" sz="2100" dirty="0"/>
              <a:t>	</a:t>
            </a:r>
            <a:endParaRPr sz="2100" dirty="0"/>
          </a:p>
          <a:p>
            <a:pPr>
              <a:lnSpc>
                <a:spcPct val="120000"/>
              </a:lnSpc>
              <a:buClr>
                <a:schemeClr val="accent2"/>
              </a:buClr>
              <a:buSzPts val="2300"/>
            </a:pPr>
            <a:endParaRPr sz="2100" dirty="0"/>
          </a:p>
        </p:txBody>
      </p:sp>
      <p:pic>
        <p:nvPicPr>
          <p:cNvPr id="3" name="Obrázek 2">
            <a:extLst>
              <a:ext uri="{FF2B5EF4-FFF2-40B4-BE49-F238E27FC236}">
                <a16:creationId xmlns:a16="http://schemas.microsoft.com/office/drawing/2014/main" id="{72E18681-226D-5DA1-5760-5432BDC1C81C}"/>
              </a:ext>
            </a:extLst>
          </p:cNvPr>
          <p:cNvPicPr>
            <a:picLocks noChangeAspect="1"/>
          </p:cNvPicPr>
          <p:nvPr/>
        </p:nvPicPr>
        <p:blipFill>
          <a:blip r:embed="rId3" cstate="print"/>
          <a:stretch>
            <a:fillRect/>
          </a:stretch>
        </p:blipFill>
        <p:spPr>
          <a:xfrm>
            <a:off x="5244490" y="2157605"/>
            <a:ext cx="4594733" cy="3063155"/>
          </a:xfrm>
          <a:prstGeom prst="rect">
            <a:avLst/>
          </a:prstGeom>
        </p:spPr>
      </p:pic>
      <p:sp>
        <p:nvSpPr>
          <p:cNvPr id="4" name="TextovéPole 3">
            <a:extLst>
              <a:ext uri="{FF2B5EF4-FFF2-40B4-BE49-F238E27FC236}">
                <a16:creationId xmlns:a16="http://schemas.microsoft.com/office/drawing/2014/main" id="{62D4E131-F27E-DBDF-FE48-9CF8978291A8}"/>
              </a:ext>
            </a:extLst>
          </p:cNvPr>
          <p:cNvSpPr txBox="1"/>
          <p:nvPr/>
        </p:nvSpPr>
        <p:spPr>
          <a:xfrm>
            <a:off x="5244490" y="5255241"/>
            <a:ext cx="4884821" cy="461665"/>
          </a:xfrm>
          <a:prstGeom prst="rect">
            <a:avLst/>
          </a:prstGeom>
          <a:noFill/>
        </p:spPr>
        <p:txBody>
          <a:bodyPr wrap="square" rtlCol="0">
            <a:spAutoFit/>
          </a:bodyPr>
          <a:lstStyle/>
          <a:p>
            <a:r>
              <a:rPr lang="cs-CZ" sz="1400" dirty="0"/>
              <a:t>Photo: Autumn orchard, Biostatek farmyard (CZ). </a:t>
            </a:r>
            <a:endParaRPr lang="de-DE" sz="1400" dirty="0"/>
          </a:p>
          <a:p>
            <a:r>
              <a:rPr lang="cs-CZ" sz="1000" dirty="0"/>
              <a:t>Author: Vojtěch Veselý</a:t>
            </a:r>
          </a:p>
        </p:txBody>
      </p:sp>
    </p:spTree>
    <p:extLst>
      <p:ext uri="{BB962C8B-B14F-4D97-AF65-F5344CB8AC3E}">
        <p14:creationId xmlns:p14="http://schemas.microsoft.com/office/powerpoint/2010/main" val="397721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title"/>
          </p:nvPr>
        </p:nvSpPr>
        <p:spPr>
          <a:xfrm>
            <a:off x="481833" y="805635"/>
            <a:ext cx="8045054" cy="484585"/>
          </a:xfrm>
          <a:prstGeom prst="rect">
            <a:avLst/>
          </a:prstGeom>
          <a:noFill/>
          <a:ln>
            <a:noFill/>
          </a:ln>
        </p:spPr>
        <p:txBody>
          <a:bodyPr spcFirstLastPara="1" vert="horz" wrap="square" lIns="0" tIns="35100" rIns="68569" bIns="34275" rtlCol="0" anchor="t" anchorCtr="0">
            <a:normAutofit fontScale="90000"/>
          </a:bodyPr>
          <a:lstStyle/>
          <a:p>
            <a:r>
              <a:rPr lang="en-US" sz="2800"/>
              <a:t>BENEFITS OF EXERCISE AND OCCUPATION</a:t>
            </a:r>
            <a:endParaRPr lang="en-US" sz="2800" dirty="0"/>
          </a:p>
        </p:txBody>
      </p:sp>
      <p:pic>
        <p:nvPicPr>
          <p:cNvPr id="215" name="Google Shape;215;p16" descr="zemědělské dělníky. kreslení farmáři a sklízející postavy, ručně kreslí venkovští lidé se zemědělským vybavením. koncept vektorové eco - farm occupation stock ilustrace"/>
          <p:cNvPicPr preferRelativeResize="0"/>
          <p:nvPr/>
        </p:nvPicPr>
        <p:blipFill rotWithShape="1">
          <a:blip r:embed="rId3" cstate="print">
            <a:alphaModFix/>
          </a:blip>
          <a:srcRect/>
          <a:stretch/>
        </p:blipFill>
        <p:spPr>
          <a:xfrm>
            <a:off x="170235" y="2411452"/>
            <a:ext cx="4229488" cy="2373041"/>
          </a:xfrm>
          <a:prstGeom prst="rect">
            <a:avLst/>
          </a:prstGeom>
          <a:solidFill>
            <a:srgbClr val="FFFFFF"/>
          </a:solidFill>
          <a:ln>
            <a:noFill/>
          </a:ln>
        </p:spPr>
      </p:pic>
      <p:sp>
        <p:nvSpPr>
          <p:cNvPr id="216" name="Google Shape;216;p16"/>
          <p:cNvSpPr txBox="1">
            <a:spLocks noGrp="1"/>
          </p:cNvSpPr>
          <p:nvPr>
            <p:ph type="body" idx="3"/>
          </p:nvPr>
        </p:nvSpPr>
        <p:spPr>
          <a:xfrm>
            <a:off x="4357997" y="1435101"/>
            <a:ext cx="4615768" cy="4864100"/>
          </a:xfrm>
          <a:prstGeom prst="rect">
            <a:avLst/>
          </a:prstGeom>
          <a:noFill/>
          <a:ln>
            <a:noFill/>
          </a:ln>
        </p:spPr>
        <p:txBody>
          <a:bodyPr spcFirstLastPara="1" vert="horz" wrap="square" lIns="0" tIns="0" rIns="0" bIns="0" rtlCol="0" anchor="ctr" anchorCtr="0">
            <a:noAutofit/>
          </a:bodyPr>
          <a:lstStyle/>
          <a:p>
            <a:pPr marL="257175" lvl="1" indent="-265748">
              <a:spcBef>
                <a:spcPts val="0"/>
              </a:spcBef>
              <a:buClr>
                <a:schemeClr val="accent1"/>
              </a:buClr>
              <a:buSzPts val="2400"/>
            </a:pPr>
            <a:r>
              <a:rPr lang="en-US" sz="1800" dirty="0">
                <a:solidFill>
                  <a:schemeClr val="accent1"/>
                </a:solidFill>
              </a:rPr>
              <a:t>Engaging in physical exercise has a therapeutic effect for people experiencing depression or anxiety</a:t>
            </a:r>
          </a:p>
          <a:p>
            <a:pPr marL="257175" lvl="1" indent="-265748">
              <a:buClr>
                <a:schemeClr val="accent1"/>
              </a:buClr>
              <a:buSzPts val="2400"/>
            </a:pPr>
            <a:r>
              <a:rPr lang="en-US" sz="1800" dirty="0">
                <a:solidFill>
                  <a:schemeClr val="accent1"/>
                </a:solidFill>
              </a:rPr>
              <a:t>„Engaging in 30 minutes of treadmill walking for ten consecutive days produced clinically and statistically significant reductions in depression rating scores.“ (</a:t>
            </a:r>
            <a:r>
              <a:rPr lang="en-US" sz="1800" dirty="0" err="1">
                <a:solidFill>
                  <a:schemeClr val="accent1"/>
                </a:solidFill>
              </a:rPr>
              <a:t>Dimeo</a:t>
            </a:r>
            <a:r>
              <a:rPr lang="en-US" sz="1800" dirty="0">
                <a:solidFill>
                  <a:schemeClr val="accent1"/>
                </a:solidFill>
              </a:rPr>
              <a:t> et al., 2001 in </a:t>
            </a:r>
            <a:r>
              <a:rPr lang="en-US" sz="1800" dirty="0" err="1">
                <a:solidFill>
                  <a:schemeClr val="accent1"/>
                </a:solidFill>
              </a:rPr>
              <a:t>Cutliffe</a:t>
            </a:r>
            <a:r>
              <a:rPr lang="en-US" sz="1800" dirty="0">
                <a:solidFill>
                  <a:schemeClr val="accent1"/>
                </a:solidFill>
              </a:rPr>
              <a:t> &amp; </a:t>
            </a:r>
            <a:r>
              <a:rPr lang="en-US" sz="1800" dirty="0" err="1">
                <a:solidFill>
                  <a:schemeClr val="accent1"/>
                </a:solidFill>
              </a:rPr>
              <a:t>Travale</a:t>
            </a:r>
            <a:r>
              <a:rPr lang="en-US" sz="1800" dirty="0">
                <a:solidFill>
                  <a:schemeClr val="accent1"/>
                </a:solidFill>
              </a:rPr>
              <a:t>, 2016: 140)</a:t>
            </a:r>
            <a:endParaRPr lang="en-US" sz="1800" dirty="0"/>
          </a:p>
          <a:p>
            <a:pPr marL="257175" lvl="1" indent="-265748">
              <a:buClr>
                <a:schemeClr val="accent1"/>
              </a:buClr>
              <a:buSzPts val="2400"/>
            </a:pPr>
            <a:r>
              <a:rPr lang="en-US" sz="1800" dirty="0">
                <a:solidFill>
                  <a:schemeClr val="accent1"/>
                </a:solidFill>
              </a:rPr>
              <a:t>Occupation creates structure and </a:t>
            </a:r>
            <a:r>
              <a:rPr lang="en-US" sz="1800" dirty="0" err="1">
                <a:solidFill>
                  <a:schemeClr val="accent1"/>
                </a:solidFill>
              </a:rPr>
              <a:t>organises</a:t>
            </a:r>
            <a:r>
              <a:rPr lang="en-US" sz="1800" dirty="0">
                <a:solidFill>
                  <a:schemeClr val="accent1"/>
                </a:solidFill>
              </a:rPr>
              <a:t> time, it brings meaning to life (needs to be </a:t>
            </a:r>
            <a:r>
              <a:rPr lang="en-US" sz="1800" dirty="0" err="1">
                <a:solidFill>
                  <a:schemeClr val="accent1"/>
                </a:solidFill>
              </a:rPr>
              <a:t>personalised</a:t>
            </a:r>
            <a:r>
              <a:rPr lang="en-US" sz="1800" dirty="0">
                <a:solidFill>
                  <a:schemeClr val="accent1"/>
                </a:solidFill>
              </a:rPr>
              <a:t>)</a:t>
            </a:r>
            <a:endParaRPr lang="en-US" sz="1800" dirty="0"/>
          </a:p>
          <a:p>
            <a:pPr marL="257175" lvl="1" indent="-265748">
              <a:buClr>
                <a:schemeClr val="accent1"/>
              </a:buClr>
              <a:buSzPts val="2400"/>
            </a:pPr>
            <a:r>
              <a:rPr lang="en-US" sz="1800" dirty="0">
                <a:solidFill>
                  <a:schemeClr val="accent1"/>
                </a:solidFill>
              </a:rPr>
              <a:t>Employment is positively correlated with improved psychological and physical health Significant increase of quality of life or self-esteem. </a:t>
            </a:r>
            <a:endParaRPr lang="en-US" sz="1800" dirty="0"/>
          </a:p>
          <a:p>
            <a:pPr marL="257175" lvl="1" indent="-265748">
              <a:buClr>
                <a:schemeClr val="accent1"/>
              </a:buClr>
              <a:buSzPts val="2400"/>
            </a:pPr>
            <a:r>
              <a:rPr lang="en-US" sz="1800" dirty="0">
                <a:solidFill>
                  <a:schemeClr val="accent1"/>
                </a:solidFill>
              </a:rPr>
              <a:t>Work and employment seems to foster a sense of belonging (</a:t>
            </a:r>
            <a:r>
              <a:rPr lang="en-US" sz="1800" dirty="0" err="1">
                <a:solidFill>
                  <a:schemeClr val="accent1"/>
                </a:solidFill>
              </a:rPr>
              <a:t>Sempik</a:t>
            </a:r>
            <a:r>
              <a:rPr lang="en-US" sz="1800" dirty="0">
                <a:solidFill>
                  <a:schemeClr val="accent1"/>
                </a:solidFill>
              </a:rPr>
              <a:t> et al., 2010)</a:t>
            </a:r>
          </a:p>
        </p:txBody>
      </p:sp>
      <p:sp>
        <p:nvSpPr>
          <p:cNvPr id="217" name="Google Shape;217;p16"/>
          <p:cNvSpPr txBox="1">
            <a:spLocks noGrp="1"/>
          </p:cNvSpPr>
          <p:nvPr>
            <p:ph type="sldNum" idx="12"/>
          </p:nvPr>
        </p:nvSpPr>
        <p:spPr>
          <a:xfrm>
            <a:off x="7079456" y="6299201"/>
            <a:ext cx="2057400" cy="553813"/>
          </a:xfrm>
          <a:prstGeom prst="rect">
            <a:avLst/>
          </a:prstGeom>
          <a:noFill/>
          <a:ln>
            <a:noFill/>
          </a:ln>
        </p:spPr>
        <p:txBody>
          <a:bodyPr spcFirstLastPara="1" vert="horz" wrap="square" lIns="0" tIns="34275" rIns="486000" bIns="108000" rtlCol="0" anchor="b" anchorCtr="0">
            <a:noAutofit/>
          </a:bodyPr>
          <a:lstStyle/>
          <a:p>
            <a:fld id="{00000000-1234-1234-1234-123412341234}" type="slidenum">
              <a:rPr lang="cs-CZ" smtClean="0"/>
              <a:pPr/>
              <a:t>18</a:t>
            </a:fld>
            <a:endParaRPr lang="cs-CZ" dirty="0"/>
          </a:p>
        </p:txBody>
      </p:sp>
      <p:sp>
        <p:nvSpPr>
          <p:cNvPr id="2" name="TextovéPole 1">
            <a:extLst>
              <a:ext uri="{FF2B5EF4-FFF2-40B4-BE49-F238E27FC236}">
                <a16:creationId xmlns:a16="http://schemas.microsoft.com/office/drawing/2014/main" id="{C7EDD9C5-2D27-EE1A-0649-C11F4D6561BA}"/>
              </a:ext>
            </a:extLst>
          </p:cNvPr>
          <p:cNvSpPr txBox="1"/>
          <p:nvPr/>
        </p:nvSpPr>
        <p:spPr>
          <a:xfrm>
            <a:off x="486001" y="5003435"/>
            <a:ext cx="2144111" cy="261610"/>
          </a:xfrm>
          <a:prstGeom prst="rect">
            <a:avLst/>
          </a:prstGeom>
          <a:noFill/>
        </p:spPr>
        <p:txBody>
          <a:bodyPr wrap="square" rtlCol="0">
            <a:spAutoFit/>
          </a:bodyPr>
          <a:lstStyle/>
          <a:p>
            <a:r>
              <a:rPr lang="cs-CZ" sz="1100" dirty="0" err="1"/>
              <a:t>Photo</a:t>
            </a:r>
            <a:r>
              <a:rPr lang="cs-CZ" sz="1100" dirty="0"/>
              <a:t>: pixabay.com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7"/>
          <p:cNvSpPr txBox="1">
            <a:spLocks noGrp="1"/>
          </p:cNvSpPr>
          <p:nvPr>
            <p:ph type="sldNum" idx="12"/>
          </p:nvPr>
        </p:nvSpPr>
        <p:spPr>
          <a:xfrm>
            <a:off x="7079456" y="6321287"/>
            <a:ext cx="2057400" cy="536713"/>
          </a:xfrm>
          <a:prstGeom prst="rect">
            <a:avLst/>
          </a:prstGeom>
          <a:noFill/>
          <a:ln>
            <a:noFill/>
          </a:ln>
        </p:spPr>
        <p:txBody>
          <a:bodyPr spcFirstLastPara="1" vert="horz" wrap="square" lIns="0" tIns="34275" rIns="486000" bIns="108000" rtlCol="0" anchor="b" anchorCtr="0">
            <a:noAutofit/>
          </a:bodyPr>
          <a:lstStyle/>
          <a:p>
            <a:fld id="{00000000-1234-1234-1234-123412341234}" type="slidenum">
              <a:rPr lang="cs-CZ" smtClean="0"/>
              <a:pPr/>
              <a:t>19</a:t>
            </a:fld>
            <a:endParaRPr lang="cs-CZ"/>
          </a:p>
        </p:txBody>
      </p:sp>
      <p:sp>
        <p:nvSpPr>
          <p:cNvPr id="224" name="Google Shape;224;p17"/>
          <p:cNvSpPr txBox="1">
            <a:spLocks noGrp="1"/>
          </p:cNvSpPr>
          <p:nvPr>
            <p:ph type="title"/>
          </p:nvPr>
        </p:nvSpPr>
        <p:spPr>
          <a:xfrm>
            <a:off x="486000" y="866775"/>
            <a:ext cx="8045054" cy="627059"/>
          </a:xfrm>
          <a:prstGeom prst="rect">
            <a:avLst/>
          </a:prstGeom>
          <a:noFill/>
          <a:ln>
            <a:noFill/>
          </a:ln>
        </p:spPr>
        <p:txBody>
          <a:bodyPr spcFirstLastPara="1" vert="horz" wrap="square" lIns="0" tIns="35100" rIns="68569" bIns="34275" rtlCol="0" anchor="t" anchorCtr="0">
            <a:noAutofit/>
          </a:bodyPr>
          <a:lstStyle/>
          <a:p>
            <a:r>
              <a:rPr lang="cs-CZ" sz="3200"/>
              <a:t>HUMANISTIC AND EXISTENTIAL THEORIES</a:t>
            </a:r>
            <a:endParaRPr lang="cs-CZ" sz="3200" dirty="0"/>
          </a:p>
        </p:txBody>
      </p:sp>
      <p:sp>
        <p:nvSpPr>
          <p:cNvPr id="225" name="Google Shape;225;p17"/>
          <p:cNvSpPr txBox="1">
            <a:spLocks noGrp="1"/>
          </p:cNvSpPr>
          <p:nvPr>
            <p:ph type="body" idx="2"/>
          </p:nvPr>
        </p:nvSpPr>
        <p:spPr>
          <a:xfrm>
            <a:off x="486000" y="2157842"/>
            <a:ext cx="8201026" cy="4415237"/>
          </a:xfrm>
          <a:prstGeom prst="rect">
            <a:avLst/>
          </a:prstGeom>
          <a:noFill/>
          <a:ln>
            <a:noFill/>
          </a:ln>
        </p:spPr>
        <p:txBody>
          <a:bodyPr spcFirstLastPara="1" vert="horz" wrap="square" lIns="68569" tIns="34275" rIns="68569" bIns="34275" rtlCol="0" anchor="t" anchorCtr="0">
            <a:normAutofit fontScale="92500" lnSpcReduction="10000"/>
          </a:bodyPr>
          <a:lstStyle/>
          <a:p>
            <a:pPr indent="-342900">
              <a:spcBef>
                <a:spcPts val="0"/>
              </a:spcBef>
              <a:buSzPts val="2200"/>
              <a:buFont typeface="Arial"/>
              <a:buChar char="•"/>
            </a:pPr>
            <a:r>
              <a:rPr lang="en-US" sz="2400" dirty="0">
                <a:latin typeface="Arial"/>
                <a:ea typeface="Arial"/>
                <a:cs typeface="Arial"/>
                <a:sym typeface="Arial"/>
              </a:rPr>
              <a:t>Client-oriented approach (C.R. Rogers)</a:t>
            </a:r>
            <a:endParaRPr lang="en-US" sz="4000" dirty="0"/>
          </a:p>
          <a:p>
            <a:pPr indent="-342900">
              <a:buSzPts val="2200"/>
              <a:buFont typeface="Arial"/>
              <a:buChar char="•"/>
            </a:pPr>
            <a:r>
              <a:rPr lang="en-US" sz="2400" dirty="0">
                <a:latin typeface="Arial"/>
                <a:ea typeface="Arial"/>
                <a:cs typeface="Arial"/>
                <a:sym typeface="Arial"/>
              </a:rPr>
              <a:t>Congruence and genuineness in the relations with the participant</a:t>
            </a:r>
            <a:endParaRPr lang="en-US" sz="4000" dirty="0"/>
          </a:p>
          <a:p>
            <a:pPr indent="-342900">
              <a:buSzPts val="2200"/>
              <a:buFont typeface="Arial"/>
              <a:buChar char="•"/>
            </a:pPr>
            <a:r>
              <a:rPr lang="en-US" sz="2400" dirty="0">
                <a:latin typeface="Arial"/>
                <a:ea typeface="Arial"/>
                <a:cs typeface="Arial"/>
                <a:sym typeface="Arial"/>
              </a:rPr>
              <a:t>The worker should act in accordance with his or her experience and as a real person, sharing the </a:t>
            </a:r>
            <a:r>
              <a:rPr lang="en-US" sz="2400" dirty="0" err="1">
                <a:latin typeface="Arial"/>
                <a:ea typeface="Arial"/>
                <a:cs typeface="Arial"/>
                <a:sym typeface="Arial"/>
              </a:rPr>
              <a:t>relationshop</a:t>
            </a:r>
            <a:endParaRPr lang="en-US" sz="2400" dirty="0">
              <a:latin typeface="Arial"/>
              <a:ea typeface="Arial"/>
              <a:cs typeface="Arial"/>
              <a:sym typeface="Arial"/>
            </a:endParaRPr>
          </a:p>
          <a:p>
            <a:pPr indent="-342900">
              <a:buSzPts val="2200"/>
              <a:buFont typeface="Arial"/>
              <a:buChar char="•"/>
            </a:pPr>
            <a:r>
              <a:rPr lang="en-US" sz="2400" dirty="0">
                <a:latin typeface="Arial"/>
                <a:ea typeface="Arial"/>
                <a:cs typeface="Arial"/>
                <a:sym typeface="Arial"/>
              </a:rPr>
              <a:t>Non-</a:t>
            </a:r>
            <a:r>
              <a:rPr lang="en-US" sz="2400" dirty="0" err="1">
                <a:latin typeface="Arial"/>
                <a:ea typeface="Arial"/>
                <a:cs typeface="Arial"/>
                <a:sym typeface="Arial"/>
              </a:rPr>
              <a:t>judgemental</a:t>
            </a:r>
            <a:r>
              <a:rPr lang="en-US" sz="2400" dirty="0">
                <a:latin typeface="Arial"/>
                <a:ea typeface="Arial"/>
                <a:cs typeface="Arial"/>
                <a:sym typeface="Arial"/>
              </a:rPr>
              <a:t>, non-directive, active listening, authentic friendship</a:t>
            </a:r>
          </a:p>
          <a:p>
            <a:pPr indent="-342900">
              <a:buSzPts val="2200"/>
              <a:buFont typeface="Arial"/>
              <a:buChar char="•"/>
            </a:pPr>
            <a:r>
              <a:rPr lang="en-US" sz="2400" dirty="0">
                <a:latin typeface="Arial"/>
                <a:ea typeface="Arial"/>
                <a:cs typeface="Arial"/>
                <a:sym typeface="Arial"/>
              </a:rPr>
              <a:t>Logotherapy and existential analysis (V.E. Frankl)</a:t>
            </a:r>
            <a:endParaRPr lang="en-US" sz="4000" dirty="0"/>
          </a:p>
          <a:p>
            <a:pPr indent="-342900">
              <a:buSzPts val="2200"/>
              <a:buFont typeface="Arial"/>
              <a:buChar char="•"/>
            </a:pPr>
            <a:r>
              <a:rPr lang="en-US" sz="2400" dirty="0">
                <a:latin typeface="Arial"/>
                <a:ea typeface="Arial"/>
                <a:cs typeface="Arial"/>
                <a:sym typeface="Arial"/>
              </a:rPr>
              <a:t>Human will to meaning</a:t>
            </a:r>
          </a:p>
          <a:p>
            <a:pPr indent="-342900">
              <a:buSzPts val="2200"/>
              <a:buFont typeface="Arial"/>
              <a:buChar char="•"/>
            </a:pPr>
            <a:r>
              <a:rPr lang="en-US" sz="2400" dirty="0">
                <a:latin typeface="Arial"/>
                <a:ea typeface="Arial"/>
                <a:cs typeface="Arial"/>
                <a:sym typeface="Arial"/>
              </a:rPr>
              <a:t>Meaning is found through the </a:t>
            </a:r>
            <a:r>
              <a:rPr lang="en-US" sz="2400" dirty="0" err="1">
                <a:latin typeface="Arial"/>
                <a:ea typeface="Arial"/>
                <a:cs typeface="Arial"/>
                <a:sym typeface="Arial"/>
              </a:rPr>
              <a:t>realisation</a:t>
            </a:r>
            <a:r>
              <a:rPr lang="en-US" sz="2400" dirty="0">
                <a:latin typeface="Arial"/>
                <a:ea typeface="Arial"/>
                <a:cs typeface="Arial"/>
                <a:sym typeface="Arial"/>
              </a:rPr>
              <a:t> of values: </a:t>
            </a:r>
            <a:endParaRPr lang="en-US" sz="4000" dirty="0"/>
          </a:p>
          <a:p>
            <a:pPr marL="728663" lvl="1" indent="-214313"/>
            <a:r>
              <a:rPr lang="en-US" sz="1800" dirty="0">
                <a:latin typeface="Arial"/>
                <a:ea typeface="Arial"/>
                <a:cs typeface="Arial"/>
                <a:sym typeface="Arial"/>
              </a:rPr>
              <a:t>Creative values </a:t>
            </a:r>
            <a:endParaRPr lang="en-US" sz="3600" dirty="0"/>
          </a:p>
          <a:p>
            <a:pPr marL="728663" lvl="1" indent="-214313"/>
            <a:r>
              <a:rPr lang="en-US" sz="1800" dirty="0">
                <a:latin typeface="Arial"/>
                <a:ea typeface="Arial"/>
                <a:cs typeface="Arial"/>
                <a:sym typeface="Arial"/>
              </a:rPr>
              <a:t>Experiential</a:t>
            </a:r>
          </a:p>
          <a:p>
            <a:pPr marL="728663" lvl="1" indent="-214313"/>
            <a:r>
              <a:rPr lang="en-US" sz="1800" dirty="0">
                <a:latin typeface="Arial"/>
                <a:ea typeface="Arial"/>
                <a:cs typeface="Arial"/>
                <a:sym typeface="Arial"/>
              </a:rPr>
              <a:t>Attitudinal</a:t>
            </a:r>
          </a:p>
          <a:p>
            <a:pPr marL="514350" lvl="1" indent="0">
              <a:buNone/>
            </a:pPr>
            <a:endParaRPr lang="en-US" sz="1800"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sldNum" idx="12"/>
          </p:nvPr>
        </p:nvSpPr>
        <p:spPr>
          <a:xfrm>
            <a:off x="7079456" y="5582293"/>
            <a:ext cx="2057400" cy="408932"/>
          </a:xfrm>
          <a:prstGeom prst="rect">
            <a:avLst/>
          </a:prstGeom>
          <a:noFill/>
          <a:ln>
            <a:noFill/>
          </a:ln>
        </p:spPr>
        <p:txBody>
          <a:bodyPr spcFirstLastPara="1" vert="horz" wrap="square" lIns="0" tIns="34275" rIns="486000" bIns="108000" rtlCol="0" anchor="b" anchorCtr="0">
            <a:noAutofit/>
          </a:bodyPr>
          <a:lstStyle/>
          <a:p>
            <a:pPr>
              <a:lnSpc>
                <a:spcPct val="121363"/>
              </a:lnSpc>
            </a:pPr>
            <a:fld id="{00000000-1234-1234-1234-123412341234}" type="slidenum">
              <a:rPr lang="cs-CZ"/>
              <a:pPr>
                <a:lnSpc>
                  <a:spcPct val="121363"/>
                </a:lnSpc>
              </a:pPr>
              <a:t>2</a:t>
            </a:fld>
            <a:endParaRPr/>
          </a:p>
        </p:txBody>
      </p:sp>
      <p:sp>
        <p:nvSpPr>
          <p:cNvPr id="98" name="Google Shape;98;p2"/>
          <p:cNvSpPr txBox="1">
            <a:spLocks noGrp="1"/>
          </p:cNvSpPr>
          <p:nvPr>
            <p:ph type="body" idx="1"/>
          </p:nvPr>
        </p:nvSpPr>
        <p:spPr>
          <a:xfrm>
            <a:off x="0" y="2085975"/>
            <a:ext cx="7765256" cy="3800475"/>
          </a:xfrm>
          <a:prstGeom prst="rect">
            <a:avLst/>
          </a:prstGeom>
          <a:noFill/>
          <a:ln>
            <a:noFill/>
          </a:ln>
        </p:spPr>
        <p:txBody>
          <a:bodyPr spcFirstLastPara="1" vert="horz" wrap="square" lIns="486000" tIns="0" rIns="0" bIns="0" rtlCol="0" anchor="t" anchorCtr="0">
            <a:normAutofit/>
          </a:bodyPr>
          <a:lstStyle/>
          <a:p>
            <a:pPr>
              <a:lnSpc>
                <a:spcPct val="120000"/>
              </a:lnSpc>
              <a:buClr>
                <a:schemeClr val="accent2"/>
              </a:buClr>
              <a:buSzPts val="2300"/>
            </a:pPr>
            <a:r>
              <a:rPr lang="cs-CZ" dirty="0" err="1"/>
              <a:t>Connectedness</a:t>
            </a:r>
            <a:endParaRPr dirty="0"/>
          </a:p>
          <a:p>
            <a:pPr>
              <a:lnSpc>
                <a:spcPct val="120000"/>
              </a:lnSpc>
              <a:buClr>
                <a:schemeClr val="accent2"/>
              </a:buClr>
              <a:buSzPts val="2300"/>
            </a:pPr>
            <a:r>
              <a:rPr lang="cs-CZ" dirty="0" err="1"/>
              <a:t>Contact</a:t>
            </a:r>
            <a:r>
              <a:rPr lang="cs-CZ" dirty="0"/>
              <a:t> </a:t>
            </a:r>
            <a:r>
              <a:rPr lang="cs-CZ" dirty="0" err="1"/>
              <a:t>with</a:t>
            </a:r>
            <a:r>
              <a:rPr lang="cs-CZ" dirty="0"/>
              <a:t> </a:t>
            </a:r>
            <a:r>
              <a:rPr lang="cs-CZ" dirty="0" err="1"/>
              <a:t>nature</a:t>
            </a:r>
            <a:endParaRPr dirty="0"/>
          </a:p>
          <a:p>
            <a:pPr>
              <a:lnSpc>
                <a:spcPct val="120000"/>
              </a:lnSpc>
              <a:buClr>
                <a:schemeClr val="accent2"/>
              </a:buClr>
              <a:buSzPts val="2300"/>
            </a:pPr>
            <a:r>
              <a:rPr lang="cs-CZ" dirty="0" err="1"/>
              <a:t>Benefits</a:t>
            </a:r>
            <a:r>
              <a:rPr lang="cs-CZ" dirty="0"/>
              <a:t> </a:t>
            </a:r>
            <a:r>
              <a:rPr lang="cs-CZ" dirty="0" err="1"/>
              <a:t>of</a:t>
            </a:r>
            <a:r>
              <a:rPr lang="cs-CZ" dirty="0"/>
              <a:t> </a:t>
            </a:r>
            <a:r>
              <a:rPr lang="cs-CZ" dirty="0" err="1"/>
              <a:t>exercise</a:t>
            </a:r>
            <a:endParaRPr dirty="0"/>
          </a:p>
          <a:p>
            <a:pPr>
              <a:lnSpc>
                <a:spcPct val="120000"/>
              </a:lnSpc>
              <a:buClr>
                <a:schemeClr val="accent2"/>
              </a:buClr>
              <a:buSzPts val="2300"/>
            </a:pPr>
            <a:r>
              <a:rPr lang="cs-CZ" dirty="0" err="1"/>
              <a:t>Occupation</a:t>
            </a:r>
            <a:r>
              <a:rPr lang="cs-CZ" dirty="0"/>
              <a:t> as a </a:t>
            </a:r>
            <a:r>
              <a:rPr lang="cs-CZ" dirty="0" err="1"/>
              <a:t>therapeutic</a:t>
            </a:r>
            <a:r>
              <a:rPr lang="cs-CZ" dirty="0"/>
              <a:t> element</a:t>
            </a:r>
            <a:endParaRPr dirty="0"/>
          </a:p>
          <a:p>
            <a:pPr>
              <a:lnSpc>
                <a:spcPct val="120000"/>
              </a:lnSpc>
              <a:buClr>
                <a:schemeClr val="accent2"/>
              </a:buClr>
              <a:buSzPts val="2300"/>
            </a:pPr>
            <a:r>
              <a:rPr lang="cs-CZ" dirty="0" err="1"/>
              <a:t>Social</a:t>
            </a:r>
            <a:r>
              <a:rPr lang="cs-CZ" dirty="0"/>
              <a:t> </a:t>
            </a:r>
            <a:r>
              <a:rPr lang="cs-CZ" dirty="0" err="1"/>
              <a:t>work</a:t>
            </a:r>
            <a:r>
              <a:rPr lang="cs-CZ" dirty="0"/>
              <a:t> </a:t>
            </a:r>
            <a:r>
              <a:rPr lang="cs-CZ" dirty="0" err="1"/>
              <a:t>theories</a:t>
            </a:r>
            <a:r>
              <a:rPr lang="cs-CZ" dirty="0"/>
              <a:t> in </a:t>
            </a:r>
            <a:r>
              <a:rPr lang="cs-CZ" dirty="0" err="1"/>
              <a:t>social</a:t>
            </a:r>
            <a:r>
              <a:rPr lang="cs-CZ" dirty="0"/>
              <a:t> </a:t>
            </a:r>
            <a:r>
              <a:rPr lang="cs-CZ" dirty="0" err="1"/>
              <a:t>farming</a:t>
            </a:r>
            <a:r>
              <a:rPr lang="cs-CZ" dirty="0"/>
              <a:t>	                     </a:t>
            </a:r>
            <a:endParaRPr dirty="0"/>
          </a:p>
          <a:p>
            <a:pPr>
              <a:lnSpc>
                <a:spcPct val="120000"/>
              </a:lnSpc>
              <a:buClr>
                <a:schemeClr val="accent2"/>
              </a:buClr>
              <a:buSzPts val="2300"/>
            </a:pPr>
            <a:r>
              <a:rPr lang="de-DE" dirty="0"/>
              <a:t>Vernunft &amp; Verstand</a:t>
            </a:r>
          </a:p>
          <a:p>
            <a:pPr lvl="1" indent="0">
              <a:lnSpc>
                <a:spcPct val="120000"/>
              </a:lnSpc>
              <a:spcBef>
                <a:spcPts val="0"/>
              </a:spcBef>
              <a:buSzPts val="2300"/>
              <a:buNone/>
            </a:pPr>
            <a:endParaRPr sz="1725" dirty="0">
              <a:solidFill>
                <a:schemeClr val="accent2"/>
              </a:solidFill>
            </a:endParaRPr>
          </a:p>
          <a:p>
            <a:pPr lvl="1" indent="80963">
              <a:lnSpc>
                <a:spcPct val="111764"/>
              </a:lnSpc>
              <a:spcBef>
                <a:spcPts val="450"/>
              </a:spcBef>
              <a:buSzPts val="1700"/>
              <a:buNone/>
            </a:pPr>
            <a:endParaRPr dirty="0"/>
          </a:p>
          <a:p>
            <a:pPr lvl="1" indent="80963">
              <a:lnSpc>
                <a:spcPct val="111764"/>
              </a:lnSpc>
              <a:spcBef>
                <a:spcPts val="450"/>
              </a:spcBef>
              <a:buSzPts val="1700"/>
              <a:buNone/>
            </a:pPr>
            <a:endParaRPr dirty="0"/>
          </a:p>
          <a:p>
            <a:pPr lvl="1" indent="80963">
              <a:lnSpc>
                <a:spcPct val="111764"/>
              </a:lnSpc>
              <a:spcBef>
                <a:spcPts val="450"/>
              </a:spcBef>
              <a:buSzPts val="1700"/>
              <a:buNone/>
            </a:pPr>
            <a:endParaRPr dirty="0"/>
          </a:p>
        </p:txBody>
      </p:sp>
      <p:sp>
        <p:nvSpPr>
          <p:cNvPr id="99" name="Google Shape;99;p2"/>
          <p:cNvSpPr txBox="1">
            <a:spLocks noGrp="1"/>
          </p:cNvSpPr>
          <p:nvPr>
            <p:ph type="title"/>
          </p:nvPr>
        </p:nvSpPr>
        <p:spPr>
          <a:xfrm>
            <a:off x="7144" y="1368028"/>
            <a:ext cx="7879556" cy="603647"/>
          </a:xfrm>
          <a:prstGeom prst="rect">
            <a:avLst/>
          </a:prstGeom>
          <a:noFill/>
          <a:ln>
            <a:noFill/>
          </a:ln>
        </p:spPr>
        <p:txBody>
          <a:bodyPr spcFirstLastPara="1" vert="horz" wrap="square" lIns="486000" tIns="34275" rIns="68569" bIns="34275" rtlCol="0" anchor="ctr" anchorCtr="0">
            <a:noAutofit/>
          </a:bodyPr>
          <a:lstStyle/>
          <a:p>
            <a:pPr>
              <a:lnSpc>
                <a:spcPct val="103030"/>
              </a:lnSpc>
              <a:spcBef>
                <a:spcPts val="0"/>
              </a:spcBef>
              <a:buClr>
                <a:schemeClr val="accent1"/>
              </a:buClr>
              <a:buSzPts val="3300"/>
            </a:pPr>
            <a:r>
              <a:rPr lang="cs-CZ"/>
              <a:t>TABLE OF CONTENTS</a:t>
            </a:r>
            <a:endParaRPr/>
          </a:p>
        </p:txBody>
      </p:sp>
      <p:pic>
        <p:nvPicPr>
          <p:cNvPr id="100" name="Google Shape;100;p2" descr="Obsah obrázku strom&#10;&#10;Popis byl vytvořen automaticky"/>
          <p:cNvPicPr preferRelativeResize="0"/>
          <p:nvPr/>
        </p:nvPicPr>
        <p:blipFill rotWithShape="1">
          <a:blip r:embed="rId3" cstate="print">
            <a:alphaModFix/>
          </a:blip>
          <a:srcRect/>
          <a:stretch/>
        </p:blipFill>
        <p:spPr>
          <a:xfrm rot="-5400000">
            <a:off x="4857751" y="1704976"/>
            <a:ext cx="5143499" cy="342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sldNum" idx="12"/>
          </p:nvPr>
        </p:nvSpPr>
        <p:spPr>
          <a:xfrm>
            <a:off x="7079456" y="6414052"/>
            <a:ext cx="2057400" cy="418686"/>
          </a:xfrm>
          <a:prstGeom prst="rect">
            <a:avLst/>
          </a:prstGeom>
          <a:noFill/>
          <a:ln>
            <a:noFill/>
          </a:ln>
        </p:spPr>
        <p:txBody>
          <a:bodyPr spcFirstLastPara="1" vert="horz" wrap="square" lIns="0" tIns="34275" rIns="486000" bIns="108000" rtlCol="0" anchor="b" anchorCtr="0">
            <a:noAutofit/>
          </a:bodyPr>
          <a:lstStyle/>
          <a:p>
            <a:fld id="{00000000-1234-1234-1234-123412341234}" type="slidenum">
              <a:rPr lang="cs-CZ"/>
              <a:pPr/>
              <a:t>20</a:t>
            </a:fld>
            <a:endParaRPr dirty="0"/>
          </a:p>
        </p:txBody>
      </p:sp>
      <p:sp>
        <p:nvSpPr>
          <p:cNvPr id="232" name="Google Shape;232;p18"/>
          <p:cNvSpPr txBox="1">
            <a:spLocks noGrp="1"/>
          </p:cNvSpPr>
          <p:nvPr>
            <p:ph type="title"/>
          </p:nvPr>
        </p:nvSpPr>
        <p:spPr>
          <a:xfrm>
            <a:off x="486000" y="866775"/>
            <a:ext cx="8045054" cy="627059"/>
          </a:xfrm>
          <a:prstGeom prst="rect">
            <a:avLst/>
          </a:prstGeom>
          <a:noFill/>
          <a:ln>
            <a:noFill/>
          </a:ln>
        </p:spPr>
        <p:txBody>
          <a:bodyPr spcFirstLastPara="1" vert="horz" wrap="square" lIns="0" tIns="35100" rIns="68569" bIns="34275" rtlCol="0" anchor="t" anchorCtr="0">
            <a:noAutofit/>
          </a:bodyPr>
          <a:lstStyle/>
          <a:p>
            <a:r>
              <a:rPr lang="cs-CZ" sz="2800" dirty="0"/>
              <a:t>VALIDATION THERAPY, NAOMI FEIL (1992)</a:t>
            </a:r>
            <a:endParaRPr sz="2800" dirty="0"/>
          </a:p>
        </p:txBody>
      </p:sp>
      <p:sp>
        <p:nvSpPr>
          <p:cNvPr id="233" name="Google Shape;233;p18"/>
          <p:cNvSpPr txBox="1">
            <a:spLocks noGrp="1"/>
          </p:cNvSpPr>
          <p:nvPr>
            <p:ph type="body" idx="2"/>
          </p:nvPr>
        </p:nvSpPr>
        <p:spPr>
          <a:xfrm>
            <a:off x="486000" y="1985564"/>
            <a:ext cx="8201026" cy="4216454"/>
          </a:xfrm>
          <a:prstGeom prst="rect">
            <a:avLst/>
          </a:prstGeom>
          <a:noFill/>
          <a:ln>
            <a:noFill/>
          </a:ln>
        </p:spPr>
        <p:txBody>
          <a:bodyPr spcFirstLastPara="1" vert="horz" wrap="square" lIns="68569" tIns="34275" rIns="68569" bIns="34275" rtlCol="0" anchor="t" anchorCtr="0">
            <a:normAutofit lnSpcReduction="10000"/>
          </a:bodyPr>
          <a:lstStyle/>
          <a:p>
            <a:pPr marL="257175" indent="-257175">
              <a:spcBef>
                <a:spcPts val="0"/>
              </a:spcBef>
              <a:buSzPts val="2200"/>
              <a:buFont typeface="Arial"/>
              <a:buChar char="•"/>
            </a:pPr>
            <a:r>
              <a:rPr lang="cs-CZ" sz="2400" dirty="0">
                <a:ea typeface="Arial"/>
                <a:cs typeface="Arial"/>
                <a:sym typeface="Arial"/>
              </a:rPr>
              <a:t>An </a:t>
            </a:r>
            <a:r>
              <a:rPr lang="cs-CZ" sz="2400" dirty="0" err="1">
                <a:ea typeface="Arial"/>
                <a:cs typeface="Arial"/>
                <a:sym typeface="Arial"/>
              </a:rPr>
              <a:t>alternative</a:t>
            </a:r>
            <a:r>
              <a:rPr lang="cs-CZ" sz="2400" dirty="0">
                <a:ea typeface="Arial"/>
                <a:cs typeface="Arial"/>
                <a:sym typeface="Arial"/>
              </a:rPr>
              <a:t> </a:t>
            </a:r>
            <a:r>
              <a:rPr lang="cs-CZ" sz="2400" dirty="0" err="1">
                <a:ea typeface="Arial"/>
                <a:cs typeface="Arial"/>
                <a:sym typeface="Arial"/>
              </a:rPr>
              <a:t>approach</a:t>
            </a:r>
            <a:r>
              <a:rPr lang="cs-CZ" sz="2400" dirty="0">
                <a:ea typeface="Arial"/>
                <a:cs typeface="Arial"/>
                <a:sym typeface="Arial"/>
              </a:rPr>
              <a:t> </a:t>
            </a:r>
            <a:r>
              <a:rPr lang="cs-CZ" sz="2400" dirty="0" err="1">
                <a:ea typeface="Arial"/>
                <a:cs typeface="Arial"/>
                <a:sym typeface="Arial"/>
              </a:rPr>
              <a:t>that</a:t>
            </a:r>
            <a:r>
              <a:rPr lang="cs-CZ" sz="2400" dirty="0">
                <a:ea typeface="Arial"/>
                <a:cs typeface="Arial"/>
                <a:sym typeface="Arial"/>
              </a:rPr>
              <a:t> </a:t>
            </a:r>
            <a:r>
              <a:rPr lang="cs-CZ" sz="2400" dirty="0" err="1">
                <a:ea typeface="Arial"/>
                <a:cs typeface="Arial"/>
                <a:sym typeface="Arial"/>
              </a:rPr>
              <a:t>is</a:t>
            </a:r>
            <a:r>
              <a:rPr lang="cs-CZ" sz="2400" dirty="0">
                <a:ea typeface="Arial"/>
                <a:cs typeface="Arial"/>
                <a:sym typeface="Arial"/>
              </a:rPr>
              <a:t> </a:t>
            </a:r>
            <a:r>
              <a:rPr lang="cs-CZ" sz="2400" dirty="0" err="1">
                <a:ea typeface="Arial"/>
                <a:cs typeface="Arial"/>
                <a:sym typeface="Arial"/>
              </a:rPr>
              <a:t>used</a:t>
            </a:r>
            <a:r>
              <a:rPr lang="cs-CZ" sz="2400" dirty="0">
                <a:ea typeface="Arial"/>
                <a:cs typeface="Arial"/>
                <a:sym typeface="Arial"/>
              </a:rPr>
              <a:t> </a:t>
            </a:r>
            <a:r>
              <a:rPr lang="cs-CZ" sz="2400" dirty="0" err="1">
                <a:ea typeface="Arial"/>
                <a:cs typeface="Arial"/>
                <a:sym typeface="Arial"/>
              </a:rPr>
              <a:t>when</a:t>
            </a:r>
            <a:r>
              <a:rPr lang="cs-CZ" sz="2400" dirty="0">
                <a:ea typeface="Arial"/>
                <a:cs typeface="Arial"/>
                <a:sym typeface="Arial"/>
              </a:rPr>
              <a:t> </a:t>
            </a:r>
            <a:r>
              <a:rPr lang="cs-CZ" sz="2400" dirty="0" err="1">
                <a:ea typeface="Arial"/>
                <a:cs typeface="Arial"/>
                <a:sym typeface="Arial"/>
              </a:rPr>
              <a:t>working</a:t>
            </a:r>
            <a:r>
              <a:rPr lang="cs-CZ" sz="2400" dirty="0">
                <a:ea typeface="Arial"/>
                <a:cs typeface="Arial"/>
                <a:sym typeface="Arial"/>
              </a:rPr>
              <a:t> </a:t>
            </a:r>
            <a:r>
              <a:rPr lang="cs-CZ" sz="2400" dirty="0" err="1">
                <a:ea typeface="Arial"/>
                <a:cs typeface="Arial"/>
                <a:sym typeface="Arial"/>
              </a:rPr>
              <a:t>with</a:t>
            </a:r>
            <a:r>
              <a:rPr lang="cs-CZ" sz="2400" dirty="0">
                <a:ea typeface="Arial"/>
                <a:cs typeface="Arial"/>
                <a:sym typeface="Arial"/>
              </a:rPr>
              <a:t> </a:t>
            </a:r>
            <a:r>
              <a:rPr lang="cs-CZ" sz="2400" dirty="0" err="1">
                <a:ea typeface="Arial"/>
                <a:cs typeface="Arial"/>
                <a:sym typeface="Arial"/>
              </a:rPr>
              <a:t>disoriented</a:t>
            </a:r>
            <a:r>
              <a:rPr lang="cs-CZ" sz="2400" dirty="0">
                <a:ea typeface="Arial"/>
                <a:cs typeface="Arial"/>
                <a:sym typeface="Arial"/>
              </a:rPr>
              <a:t> </a:t>
            </a:r>
            <a:r>
              <a:rPr lang="cs-CZ" sz="2400" dirty="0" err="1">
                <a:ea typeface="Arial"/>
                <a:cs typeface="Arial"/>
                <a:sym typeface="Arial"/>
              </a:rPr>
              <a:t>old-old</a:t>
            </a:r>
            <a:r>
              <a:rPr lang="cs-CZ" sz="2400" dirty="0">
                <a:ea typeface="Arial"/>
                <a:cs typeface="Arial"/>
                <a:sym typeface="Arial"/>
              </a:rPr>
              <a:t> </a:t>
            </a:r>
            <a:r>
              <a:rPr lang="cs-CZ" sz="2400" dirty="0" err="1">
                <a:ea typeface="Arial"/>
                <a:cs typeface="Arial"/>
                <a:sym typeface="Arial"/>
              </a:rPr>
              <a:t>people</a:t>
            </a:r>
            <a:endParaRPr sz="2400" dirty="0">
              <a:ea typeface="Arial"/>
              <a:cs typeface="Arial"/>
              <a:sym typeface="Arial"/>
            </a:endParaRPr>
          </a:p>
          <a:p>
            <a:pPr marL="257175" indent="-257175">
              <a:buSzPts val="2200"/>
              <a:buFont typeface="Arial"/>
              <a:buChar char="•"/>
            </a:pPr>
            <a:r>
              <a:rPr lang="cs-CZ" sz="2400" dirty="0" err="1">
                <a:ea typeface="Arial"/>
                <a:cs typeface="Arial"/>
                <a:sym typeface="Arial"/>
              </a:rPr>
              <a:t>Disoriented</a:t>
            </a:r>
            <a:r>
              <a:rPr lang="cs-CZ" sz="2400" dirty="0">
                <a:ea typeface="Arial"/>
                <a:cs typeface="Arial"/>
                <a:sym typeface="Arial"/>
              </a:rPr>
              <a:t> </a:t>
            </a:r>
            <a:r>
              <a:rPr lang="cs-CZ" sz="2400" dirty="0" err="1">
                <a:ea typeface="Arial"/>
                <a:cs typeface="Arial"/>
                <a:sym typeface="Arial"/>
              </a:rPr>
              <a:t>people</a:t>
            </a:r>
            <a:r>
              <a:rPr lang="cs-CZ" sz="2400" dirty="0">
                <a:ea typeface="Arial"/>
                <a:cs typeface="Arial"/>
                <a:sym typeface="Arial"/>
              </a:rPr>
              <a:t>: </a:t>
            </a:r>
            <a:r>
              <a:rPr lang="cs-CZ" sz="2400" dirty="0" err="1">
                <a:ea typeface="Arial"/>
                <a:cs typeface="Arial"/>
                <a:sym typeface="Arial"/>
              </a:rPr>
              <a:t>old</a:t>
            </a:r>
            <a:r>
              <a:rPr lang="cs-CZ" sz="2400" dirty="0">
                <a:ea typeface="Arial"/>
                <a:cs typeface="Arial"/>
                <a:sym typeface="Arial"/>
              </a:rPr>
              <a:t> </a:t>
            </a:r>
            <a:r>
              <a:rPr lang="cs-CZ" sz="2400" dirty="0" err="1">
                <a:ea typeface="Arial"/>
                <a:cs typeface="Arial"/>
                <a:sym typeface="Arial"/>
              </a:rPr>
              <a:t>age</a:t>
            </a:r>
            <a:r>
              <a:rPr lang="cs-CZ" sz="2400" dirty="0">
                <a:ea typeface="Arial"/>
                <a:cs typeface="Arial"/>
                <a:sym typeface="Arial"/>
              </a:rPr>
              <a:t> </a:t>
            </a:r>
            <a:r>
              <a:rPr lang="cs-CZ" sz="2400" dirty="0" err="1">
                <a:ea typeface="Arial"/>
                <a:cs typeface="Arial"/>
                <a:sym typeface="Arial"/>
              </a:rPr>
              <a:t>dementia</a:t>
            </a:r>
            <a:r>
              <a:rPr lang="cs-CZ" sz="2400" dirty="0">
                <a:ea typeface="Arial"/>
                <a:cs typeface="Arial"/>
                <a:sym typeface="Arial"/>
              </a:rPr>
              <a:t>, </a:t>
            </a:r>
            <a:r>
              <a:rPr lang="cs-CZ" sz="2400" dirty="0" err="1">
                <a:ea typeface="Arial"/>
                <a:cs typeface="Arial"/>
                <a:sym typeface="Arial"/>
              </a:rPr>
              <a:t>disturbed</a:t>
            </a:r>
            <a:r>
              <a:rPr lang="cs-CZ" sz="2400" dirty="0">
                <a:ea typeface="Arial"/>
                <a:cs typeface="Arial"/>
                <a:sym typeface="Arial"/>
              </a:rPr>
              <a:t> </a:t>
            </a:r>
            <a:r>
              <a:rPr lang="cs-CZ" sz="2400" dirty="0" err="1">
                <a:ea typeface="Arial"/>
                <a:cs typeface="Arial"/>
                <a:sym typeface="Arial"/>
              </a:rPr>
              <a:t>memory</a:t>
            </a:r>
            <a:r>
              <a:rPr lang="cs-CZ" sz="2400" dirty="0">
                <a:ea typeface="Arial"/>
                <a:cs typeface="Arial"/>
                <a:sym typeface="Arial"/>
              </a:rPr>
              <a:t>, </a:t>
            </a:r>
            <a:r>
              <a:rPr lang="cs-CZ" sz="2400" dirty="0" err="1">
                <a:ea typeface="Arial"/>
                <a:cs typeface="Arial"/>
                <a:sym typeface="Arial"/>
              </a:rPr>
              <a:t>impaired</a:t>
            </a:r>
            <a:r>
              <a:rPr lang="cs-CZ" sz="2400" dirty="0">
                <a:ea typeface="Arial"/>
                <a:cs typeface="Arial"/>
                <a:sym typeface="Arial"/>
              </a:rPr>
              <a:t> </a:t>
            </a:r>
            <a:r>
              <a:rPr lang="cs-CZ" sz="2400" dirty="0" err="1">
                <a:ea typeface="Arial"/>
                <a:cs typeface="Arial"/>
                <a:sym typeface="Arial"/>
              </a:rPr>
              <a:t>thinking</a:t>
            </a:r>
            <a:r>
              <a:rPr lang="cs-CZ" sz="2400" dirty="0">
                <a:ea typeface="Arial"/>
                <a:cs typeface="Arial"/>
                <a:sym typeface="Arial"/>
              </a:rPr>
              <a:t> and sort-term </a:t>
            </a:r>
            <a:r>
              <a:rPr lang="cs-CZ" sz="2400" dirty="0" err="1">
                <a:ea typeface="Arial"/>
                <a:cs typeface="Arial"/>
                <a:sym typeface="Arial"/>
              </a:rPr>
              <a:t>memory</a:t>
            </a:r>
            <a:r>
              <a:rPr lang="cs-CZ" sz="2400" dirty="0">
                <a:ea typeface="Arial"/>
                <a:cs typeface="Arial"/>
                <a:sym typeface="Arial"/>
              </a:rPr>
              <a:t>) – </a:t>
            </a:r>
            <a:r>
              <a:rPr lang="cs-CZ" sz="2400" dirty="0" err="1">
                <a:ea typeface="Arial"/>
                <a:cs typeface="Arial"/>
                <a:sym typeface="Arial"/>
              </a:rPr>
              <a:t>emotional</a:t>
            </a:r>
            <a:r>
              <a:rPr lang="cs-CZ" sz="2400" dirty="0">
                <a:ea typeface="Arial"/>
                <a:cs typeface="Arial"/>
                <a:sym typeface="Arial"/>
              </a:rPr>
              <a:t> and </a:t>
            </a:r>
            <a:r>
              <a:rPr lang="cs-CZ" sz="2400" dirty="0" err="1">
                <a:ea typeface="Arial"/>
                <a:cs typeface="Arial"/>
                <a:sym typeface="Arial"/>
              </a:rPr>
              <a:t>inadequate</a:t>
            </a:r>
            <a:r>
              <a:rPr lang="cs-CZ" sz="2400" dirty="0">
                <a:ea typeface="Arial"/>
                <a:cs typeface="Arial"/>
                <a:sym typeface="Arial"/>
              </a:rPr>
              <a:t> </a:t>
            </a:r>
            <a:r>
              <a:rPr lang="cs-CZ" sz="2400" dirty="0" err="1">
                <a:ea typeface="Arial"/>
                <a:cs typeface="Arial"/>
                <a:sym typeface="Arial"/>
              </a:rPr>
              <a:t>reactions</a:t>
            </a:r>
            <a:r>
              <a:rPr lang="cs-CZ" sz="2400" dirty="0">
                <a:ea typeface="Arial"/>
                <a:cs typeface="Arial"/>
                <a:sym typeface="Arial"/>
              </a:rPr>
              <a:t> to </a:t>
            </a:r>
            <a:r>
              <a:rPr lang="cs-CZ" sz="2400" dirty="0" err="1">
                <a:ea typeface="Arial"/>
                <a:cs typeface="Arial"/>
                <a:sym typeface="Arial"/>
              </a:rPr>
              <a:t>their</a:t>
            </a:r>
            <a:r>
              <a:rPr lang="cs-CZ" sz="2400" dirty="0">
                <a:ea typeface="Arial"/>
                <a:cs typeface="Arial"/>
                <a:sym typeface="Arial"/>
              </a:rPr>
              <a:t> </a:t>
            </a:r>
            <a:r>
              <a:rPr lang="cs-CZ" sz="2400" dirty="0" err="1">
                <a:ea typeface="Arial"/>
                <a:cs typeface="Arial"/>
                <a:sym typeface="Arial"/>
              </a:rPr>
              <a:t>current</a:t>
            </a:r>
            <a:r>
              <a:rPr lang="cs-CZ" sz="2400" dirty="0">
                <a:ea typeface="Arial"/>
                <a:cs typeface="Arial"/>
                <a:sym typeface="Arial"/>
              </a:rPr>
              <a:t> </a:t>
            </a:r>
            <a:r>
              <a:rPr lang="cs-CZ" sz="2400" dirty="0" err="1">
                <a:ea typeface="Arial"/>
                <a:cs typeface="Arial"/>
                <a:sym typeface="Arial"/>
              </a:rPr>
              <a:t>state</a:t>
            </a:r>
            <a:r>
              <a:rPr lang="cs-CZ" sz="2400" dirty="0">
                <a:ea typeface="Arial"/>
                <a:cs typeface="Arial"/>
                <a:sym typeface="Arial"/>
              </a:rPr>
              <a:t> (</a:t>
            </a:r>
            <a:r>
              <a:rPr lang="cs-CZ" sz="2400" dirty="0" err="1">
                <a:ea typeface="Arial"/>
                <a:cs typeface="Arial"/>
                <a:sym typeface="Arial"/>
              </a:rPr>
              <a:t>crying</a:t>
            </a:r>
            <a:r>
              <a:rPr lang="cs-CZ" sz="2400" dirty="0">
                <a:ea typeface="Arial"/>
                <a:cs typeface="Arial"/>
                <a:sym typeface="Arial"/>
              </a:rPr>
              <a:t>, </a:t>
            </a:r>
            <a:r>
              <a:rPr lang="cs-CZ" sz="2400" dirty="0" err="1">
                <a:ea typeface="Arial"/>
                <a:cs typeface="Arial"/>
                <a:sym typeface="Arial"/>
              </a:rPr>
              <a:t>despair</a:t>
            </a:r>
            <a:r>
              <a:rPr lang="cs-CZ" sz="2400" dirty="0">
                <a:ea typeface="Arial"/>
                <a:cs typeface="Arial"/>
                <a:sym typeface="Arial"/>
              </a:rPr>
              <a:t>, </a:t>
            </a:r>
            <a:r>
              <a:rPr lang="cs-CZ" sz="2400" dirty="0" err="1">
                <a:ea typeface="Arial"/>
                <a:cs typeface="Arial"/>
                <a:sym typeface="Arial"/>
              </a:rPr>
              <a:t>agression</a:t>
            </a:r>
            <a:r>
              <a:rPr lang="cs-CZ" sz="2400" dirty="0">
                <a:ea typeface="Arial"/>
                <a:cs typeface="Arial"/>
                <a:sym typeface="Arial"/>
              </a:rPr>
              <a:t>)</a:t>
            </a:r>
            <a:endParaRPr sz="4000" dirty="0"/>
          </a:p>
          <a:p>
            <a:pPr marL="257175" indent="-257175">
              <a:buSzPts val="2200"/>
              <a:buFont typeface="Arial"/>
              <a:buChar char="•"/>
            </a:pPr>
            <a:r>
              <a:rPr lang="cs-CZ" sz="2400" dirty="0">
                <a:ea typeface="Arial"/>
                <a:cs typeface="Arial"/>
                <a:sym typeface="Arial"/>
              </a:rPr>
              <a:t>The role </a:t>
            </a:r>
            <a:r>
              <a:rPr lang="cs-CZ" sz="2400" dirty="0" err="1">
                <a:ea typeface="Arial"/>
                <a:cs typeface="Arial"/>
                <a:sym typeface="Arial"/>
              </a:rPr>
              <a:t>of</a:t>
            </a:r>
            <a:r>
              <a:rPr lang="cs-CZ" sz="2400" dirty="0">
                <a:ea typeface="Arial"/>
                <a:cs typeface="Arial"/>
                <a:sym typeface="Arial"/>
              </a:rPr>
              <a:t> </a:t>
            </a:r>
            <a:r>
              <a:rPr lang="cs-CZ" sz="2400" dirty="0" err="1">
                <a:ea typeface="Arial"/>
                <a:cs typeface="Arial"/>
                <a:sym typeface="Arial"/>
              </a:rPr>
              <a:t>validation</a:t>
            </a:r>
            <a:r>
              <a:rPr lang="cs-CZ" sz="2400" dirty="0">
                <a:ea typeface="Arial"/>
                <a:cs typeface="Arial"/>
                <a:sym typeface="Arial"/>
              </a:rPr>
              <a:t> </a:t>
            </a:r>
            <a:r>
              <a:rPr lang="cs-CZ" sz="2400" dirty="0" err="1">
                <a:ea typeface="Arial"/>
                <a:cs typeface="Arial"/>
                <a:sym typeface="Arial"/>
              </a:rPr>
              <a:t>is</a:t>
            </a:r>
            <a:r>
              <a:rPr lang="cs-CZ" sz="2400" dirty="0">
                <a:ea typeface="Arial"/>
                <a:cs typeface="Arial"/>
                <a:sym typeface="Arial"/>
              </a:rPr>
              <a:t> to </a:t>
            </a:r>
            <a:r>
              <a:rPr lang="cs-CZ" sz="2400" dirty="0" err="1">
                <a:ea typeface="Arial"/>
                <a:cs typeface="Arial"/>
                <a:sym typeface="Arial"/>
              </a:rPr>
              <a:t>confirm</a:t>
            </a:r>
            <a:r>
              <a:rPr lang="cs-CZ" sz="2400" dirty="0">
                <a:ea typeface="Arial"/>
                <a:cs typeface="Arial"/>
                <a:sym typeface="Arial"/>
              </a:rPr>
              <a:t> to </a:t>
            </a:r>
            <a:r>
              <a:rPr lang="cs-CZ" sz="2400" dirty="0" err="1">
                <a:ea typeface="Arial"/>
                <a:cs typeface="Arial"/>
                <a:sym typeface="Arial"/>
              </a:rPr>
              <a:t>them</a:t>
            </a:r>
            <a:r>
              <a:rPr lang="cs-CZ" sz="2400" dirty="0">
                <a:ea typeface="Arial"/>
                <a:cs typeface="Arial"/>
                <a:sym typeface="Arial"/>
              </a:rPr>
              <a:t> </a:t>
            </a:r>
            <a:r>
              <a:rPr lang="cs-CZ" sz="2400" dirty="0" err="1">
                <a:ea typeface="Arial"/>
                <a:cs typeface="Arial"/>
                <a:sym typeface="Arial"/>
              </a:rPr>
              <a:t>that</a:t>
            </a:r>
            <a:r>
              <a:rPr lang="cs-CZ" sz="2400" dirty="0">
                <a:ea typeface="Arial"/>
                <a:cs typeface="Arial"/>
                <a:sym typeface="Arial"/>
              </a:rPr>
              <a:t> </a:t>
            </a:r>
            <a:r>
              <a:rPr lang="cs-CZ" sz="2400" dirty="0" err="1">
                <a:ea typeface="Arial"/>
                <a:cs typeface="Arial"/>
                <a:sym typeface="Arial"/>
              </a:rPr>
              <a:t>their</a:t>
            </a:r>
            <a:r>
              <a:rPr lang="cs-CZ" sz="2400" dirty="0">
                <a:ea typeface="Arial"/>
                <a:cs typeface="Arial"/>
                <a:sym typeface="Arial"/>
              </a:rPr>
              <a:t> </a:t>
            </a:r>
            <a:r>
              <a:rPr lang="cs-CZ" sz="2400" dirty="0" err="1">
                <a:ea typeface="Arial"/>
                <a:cs typeface="Arial"/>
                <a:sym typeface="Arial"/>
              </a:rPr>
              <a:t>feelings</a:t>
            </a:r>
            <a:r>
              <a:rPr lang="cs-CZ" sz="2400" dirty="0">
                <a:ea typeface="Arial"/>
                <a:cs typeface="Arial"/>
                <a:sym typeface="Arial"/>
              </a:rPr>
              <a:t> are </a:t>
            </a:r>
            <a:r>
              <a:rPr lang="cs-CZ" sz="2400" dirty="0" err="1">
                <a:ea typeface="Arial"/>
                <a:cs typeface="Arial"/>
                <a:sym typeface="Arial"/>
              </a:rPr>
              <a:t>real</a:t>
            </a:r>
            <a:r>
              <a:rPr lang="cs-CZ" sz="2400" dirty="0">
                <a:ea typeface="Arial"/>
                <a:cs typeface="Arial"/>
                <a:sym typeface="Arial"/>
              </a:rPr>
              <a:t> </a:t>
            </a:r>
            <a:r>
              <a:rPr lang="cs-CZ" sz="2400" dirty="0" err="1">
                <a:ea typeface="Arial"/>
                <a:cs typeface="Arial"/>
                <a:sym typeface="Arial"/>
              </a:rPr>
              <a:t>that</a:t>
            </a:r>
            <a:r>
              <a:rPr lang="cs-CZ" sz="2400" dirty="0">
                <a:ea typeface="Arial"/>
                <a:cs typeface="Arial"/>
                <a:sym typeface="Arial"/>
              </a:rPr>
              <a:t> I, as a </a:t>
            </a:r>
            <a:r>
              <a:rPr lang="cs-CZ" sz="2400" dirty="0" err="1">
                <a:ea typeface="Arial"/>
                <a:cs typeface="Arial"/>
                <a:sym typeface="Arial"/>
              </a:rPr>
              <a:t>caring</a:t>
            </a:r>
            <a:r>
              <a:rPr lang="cs-CZ" sz="2400" dirty="0">
                <a:ea typeface="Arial"/>
                <a:cs typeface="Arial"/>
                <a:sym typeface="Arial"/>
              </a:rPr>
              <a:t> person, </a:t>
            </a:r>
            <a:r>
              <a:rPr lang="cs-CZ" sz="2400" dirty="0" err="1">
                <a:ea typeface="Arial"/>
                <a:cs typeface="Arial"/>
                <a:sym typeface="Arial"/>
              </a:rPr>
              <a:t>acknowledge</a:t>
            </a:r>
            <a:r>
              <a:rPr lang="cs-CZ" sz="2400" dirty="0">
                <a:ea typeface="Arial"/>
                <a:cs typeface="Arial"/>
                <a:sym typeface="Arial"/>
              </a:rPr>
              <a:t> </a:t>
            </a:r>
            <a:r>
              <a:rPr lang="cs-CZ" sz="2400" dirty="0" err="1">
                <a:ea typeface="Arial"/>
                <a:cs typeface="Arial"/>
                <a:sym typeface="Arial"/>
              </a:rPr>
              <a:t>them</a:t>
            </a:r>
            <a:endParaRPr sz="2400" dirty="0">
              <a:ea typeface="Arial"/>
              <a:cs typeface="Arial"/>
              <a:sym typeface="Arial"/>
            </a:endParaRPr>
          </a:p>
          <a:p>
            <a:pPr marL="257175" indent="-257175">
              <a:buSzPts val="2200"/>
              <a:buFont typeface="Arial"/>
              <a:buChar char="•"/>
            </a:pPr>
            <a:r>
              <a:rPr lang="cs-CZ" sz="2400" dirty="0" err="1">
                <a:ea typeface="Arial"/>
                <a:cs typeface="Arial"/>
                <a:sym typeface="Arial"/>
              </a:rPr>
              <a:t>Therapy</a:t>
            </a:r>
            <a:r>
              <a:rPr lang="cs-CZ" sz="2400" dirty="0">
                <a:ea typeface="Arial"/>
                <a:cs typeface="Arial"/>
                <a:sym typeface="Arial"/>
              </a:rPr>
              <a:t> </a:t>
            </a:r>
            <a:r>
              <a:rPr lang="cs-CZ" sz="2400" dirty="0" err="1">
                <a:ea typeface="Arial"/>
                <a:cs typeface="Arial"/>
                <a:sym typeface="Arial"/>
              </a:rPr>
              <a:t>based</a:t>
            </a:r>
            <a:r>
              <a:rPr lang="cs-CZ" sz="2400" dirty="0">
                <a:ea typeface="Arial"/>
                <a:cs typeface="Arial"/>
                <a:sym typeface="Arial"/>
              </a:rPr>
              <a:t> on </a:t>
            </a:r>
            <a:r>
              <a:rPr lang="cs-CZ" sz="2400" dirty="0" err="1">
                <a:ea typeface="Arial"/>
                <a:cs typeface="Arial"/>
                <a:sym typeface="Arial"/>
              </a:rPr>
              <a:t>several</a:t>
            </a:r>
            <a:r>
              <a:rPr lang="cs-CZ" sz="2400" dirty="0">
                <a:ea typeface="Arial"/>
                <a:cs typeface="Arial"/>
                <a:sym typeface="Arial"/>
              </a:rPr>
              <a:t> </a:t>
            </a:r>
            <a:r>
              <a:rPr lang="cs-CZ" sz="2400" dirty="0" err="1">
                <a:ea typeface="Arial"/>
                <a:cs typeface="Arial"/>
                <a:sym typeface="Arial"/>
              </a:rPr>
              <a:t>fundamental</a:t>
            </a:r>
            <a:r>
              <a:rPr lang="cs-CZ" sz="2400" dirty="0">
                <a:ea typeface="Arial"/>
                <a:cs typeface="Arial"/>
                <a:sym typeface="Arial"/>
              </a:rPr>
              <a:t> </a:t>
            </a:r>
            <a:r>
              <a:rPr lang="cs-CZ" sz="2400" dirty="0" err="1">
                <a:ea typeface="Arial"/>
                <a:cs typeface="Arial"/>
                <a:sym typeface="Arial"/>
              </a:rPr>
              <a:t>principles</a:t>
            </a:r>
            <a:r>
              <a:rPr lang="cs-CZ" sz="2400" dirty="0">
                <a:ea typeface="Arial"/>
                <a:cs typeface="Arial"/>
                <a:sym typeface="Arial"/>
              </a:rPr>
              <a:t>, such as the </a:t>
            </a:r>
            <a:r>
              <a:rPr lang="cs-CZ" sz="2400" dirty="0" err="1">
                <a:ea typeface="Arial"/>
                <a:cs typeface="Arial"/>
                <a:sym typeface="Arial"/>
              </a:rPr>
              <a:t>things</a:t>
            </a:r>
            <a:r>
              <a:rPr lang="cs-CZ" sz="2400" dirty="0">
                <a:ea typeface="Arial"/>
                <a:cs typeface="Arial"/>
                <a:sym typeface="Arial"/>
              </a:rPr>
              <a:t> </a:t>
            </a:r>
            <a:r>
              <a:rPr lang="cs-CZ" sz="2400" dirty="0" err="1">
                <a:ea typeface="Arial"/>
                <a:cs typeface="Arial"/>
                <a:sym typeface="Arial"/>
              </a:rPr>
              <a:t>from</a:t>
            </a:r>
            <a:r>
              <a:rPr lang="cs-CZ" sz="2400" dirty="0">
                <a:ea typeface="Arial"/>
                <a:cs typeface="Arial"/>
                <a:sym typeface="Arial"/>
              </a:rPr>
              <a:t> the </a:t>
            </a:r>
            <a:r>
              <a:rPr lang="cs-CZ" sz="2400" dirty="0" err="1">
                <a:ea typeface="Arial"/>
                <a:cs typeface="Arial"/>
                <a:sym typeface="Arial"/>
              </a:rPr>
              <a:t>present</a:t>
            </a:r>
            <a:r>
              <a:rPr lang="cs-CZ" sz="2400" dirty="0">
                <a:ea typeface="Arial"/>
                <a:cs typeface="Arial"/>
                <a:sym typeface="Arial"/>
              </a:rPr>
              <a:t> (</a:t>
            </a:r>
            <a:r>
              <a:rPr lang="cs-CZ" sz="2400" dirty="0" err="1">
                <a:ea typeface="Arial"/>
                <a:cs typeface="Arial"/>
                <a:sym typeface="Arial"/>
              </a:rPr>
              <a:t>colours</a:t>
            </a:r>
            <a:r>
              <a:rPr lang="cs-CZ" sz="2400" dirty="0">
                <a:ea typeface="Arial"/>
                <a:cs typeface="Arial"/>
                <a:sym typeface="Arial"/>
              </a:rPr>
              <a:t>, </a:t>
            </a:r>
            <a:r>
              <a:rPr lang="cs-CZ" sz="2400" dirty="0" err="1">
                <a:ea typeface="Arial"/>
                <a:cs typeface="Arial"/>
                <a:sym typeface="Arial"/>
              </a:rPr>
              <a:t>sounds</a:t>
            </a:r>
            <a:r>
              <a:rPr lang="cs-CZ" sz="2400" dirty="0">
                <a:ea typeface="Arial"/>
                <a:cs typeface="Arial"/>
                <a:sym typeface="Arial"/>
              </a:rPr>
              <a:t>, </a:t>
            </a:r>
            <a:r>
              <a:rPr lang="cs-CZ" sz="2400" dirty="0" err="1">
                <a:ea typeface="Arial"/>
                <a:cs typeface="Arial"/>
                <a:sym typeface="Arial"/>
              </a:rPr>
              <a:t>smells</a:t>
            </a:r>
            <a:r>
              <a:rPr lang="cs-CZ" sz="2400" dirty="0">
                <a:ea typeface="Arial"/>
                <a:cs typeface="Arial"/>
                <a:sym typeface="Arial"/>
              </a:rPr>
              <a:t>, </a:t>
            </a:r>
            <a:r>
              <a:rPr lang="cs-CZ" sz="2400" dirty="0" err="1">
                <a:ea typeface="Arial"/>
                <a:cs typeface="Arial"/>
                <a:sym typeface="Arial"/>
              </a:rPr>
              <a:t>tastes</a:t>
            </a:r>
            <a:r>
              <a:rPr lang="cs-CZ" sz="2400" dirty="0">
                <a:ea typeface="Arial"/>
                <a:cs typeface="Arial"/>
                <a:sym typeface="Arial"/>
              </a:rPr>
              <a:t>) </a:t>
            </a:r>
            <a:r>
              <a:rPr lang="cs-CZ" sz="2400" dirty="0" err="1">
                <a:ea typeface="Arial"/>
                <a:cs typeface="Arial"/>
                <a:sym typeface="Arial"/>
              </a:rPr>
              <a:t>can</a:t>
            </a:r>
            <a:r>
              <a:rPr lang="cs-CZ" sz="2400" dirty="0">
                <a:ea typeface="Arial"/>
                <a:cs typeface="Arial"/>
                <a:sym typeface="Arial"/>
              </a:rPr>
              <a:t> </a:t>
            </a:r>
            <a:r>
              <a:rPr lang="cs-CZ" sz="2400" dirty="0" err="1">
                <a:ea typeface="Arial"/>
                <a:cs typeface="Arial"/>
                <a:sym typeface="Arial"/>
              </a:rPr>
              <a:t>trigger</a:t>
            </a:r>
            <a:r>
              <a:rPr lang="cs-CZ" sz="2400" dirty="0">
                <a:ea typeface="Arial"/>
                <a:cs typeface="Arial"/>
                <a:sym typeface="Arial"/>
              </a:rPr>
              <a:t> </a:t>
            </a:r>
            <a:r>
              <a:rPr lang="cs-CZ" sz="2400" dirty="0" err="1">
                <a:ea typeface="Arial"/>
                <a:cs typeface="Arial"/>
                <a:sym typeface="Arial"/>
              </a:rPr>
              <a:t>memories</a:t>
            </a:r>
            <a:r>
              <a:rPr lang="cs-CZ" sz="2400" dirty="0">
                <a:ea typeface="Arial"/>
                <a:cs typeface="Arial"/>
                <a:sym typeface="Arial"/>
              </a:rPr>
              <a:t> </a:t>
            </a:r>
            <a:r>
              <a:rPr lang="cs-CZ" sz="2400" dirty="0" err="1">
                <a:ea typeface="Arial"/>
                <a:cs typeface="Arial"/>
                <a:sym typeface="Arial"/>
              </a:rPr>
              <a:t>from</a:t>
            </a:r>
            <a:r>
              <a:rPr lang="cs-CZ" sz="2400" dirty="0">
                <a:ea typeface="Arial"/>
                <a:cs typeface="Arial"/>
                <a:sym typeface="Arial"/>
              </a:rPr>
              <a:t> the past (Procházková, 2012). Clients then return to the past, where they were needed and productive persons (Pokorná, Sukupová, 2014)</a:t>
            </a:r>
            <a:endParaRPr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title"/>
          </p:nvPr>
        </p:nvSpPr>
        <p:spPr>
          <a:xfrm>
            <a:off x="397100" y="774303"/>
            <a:ext cx="8045054" cy="484585"/>
          </a:xfrm>
          <a:prstGeom prst="rect">
            <a:avLst/>
          </a:prstGeom>
          <a:noFill/>
          <a:ln>
            <a:noFill/>
          </a:ln>
        </p:spPr>
        <p:txBody>
          <a:bodyPr spcFirstLastPara="1" vert="horz" wrap="square" lIns="0" tIns="35100" rIns="68569" bIns="34275" rtlCol="0" anchor="t" anchorCtr="0">
            <a:noAutofit/>
          </a:bodyPr>
          <a:lstStyle/>
          <a:p>
            <a:pPr>
              <a:lnSpc>
                <a:spcPct val="130769"/>
              </a:lnSpc>
              <a:buSzPts val="2600"/>
            </a:pPr>
            <a:r>
              <a:rPr lang="en-US" sz="2400"/>
              <a:t>MAN IN THE ENVIRONMENT – THE SOCIAL-ECOLOGICAL MODEL</a:t>
            </a:r>
            <a:endParaRPr lang="en-US" sz="2400" dirty="0"/>
          </a:p>
        </p:txBody>
      </p:sp>
      <p:sp>
        <p:nvSpPr>
          <p:cNvPr id="240" name="Google Shape;240;p19"/>
          <p:cNvSpPr txBox="1">
            <a:spLocks noGrp="1"/>
          </p:cNvSpPr>
          <p:nvPr>
            <p:ph type="body" idx="2"/>
          </p:nvPr>
        </p:nvSpPr>
        <p:spPr>
          <a:xfrm>
            <a:off x="397100" y="1895061"/>
            <a:ext cx="4111428" cy="4452730"/>
          </a:xfrm>
          <a:prstGeom prst="rect">
            <a:avLst/>
          </a:prstGeom>
          <a:noFill/>
          <a:ln>
            <a:noFill/>
          </a:ln>
        </p:spPr>
        <p:txBody>
          <a:bodyPr spcFirstLastPara="1" vert="horz" wrap="square" lIns="0" tIns="13500" rIns="68569" bIns="34275" rtlCol="0" anchor="t" anchorCtr="0">
            <a:normAutofit lnSpcReduction="10000"/>
          </a:bodyPr>
          <a:lstStyle/>
          <a:p>
            <a:pPr marL="0" indent="0">
              <a:lnSpc>
                <a:spcPct val="100000"/>
              </a:lnSpc>
              <a:buSzPts val="2800"/>
            </a:pPr>
            <a:r>
              <a:rPr lang="cs-CZ" sz="2000" dirty="0">
                <a:solidFill>
                  <a:schemeClr val="tx1"/>
                </a:solidFill>
                <a:latin typeface="+mj-lt"/>
              </a:rPr>
              <a:t>Mutual and constant interaction between the individual and its environment – interconnectedness and interdependence of the five basic systems influencing each other (Bronfenbrenner, 1977)</a:t>
            </a:r>
          </a:p>
          <a:p>
            <a:pPr marL="857250" lvl="1" indent="-342900">
              <a:lnSpc>
                <a:spcPct val="150000"/>
              </a:lnSpc>
              <a:buSzPts val="2800"/>
            </a:pPr>
            <a:r>
              <a:rPr lang="cs-CZ" sz="2000" dirty="0">
                <a:solidFill>
                  <a:schemeClr val="tx1"/>
                </a:solidFill>
                <a:latin typeface="+mj-lt"/>
              </a:rPr>
              <a:t>Microsystem</a:t>
            </a:r>
          </a:p>
          <a:p>
            <a:pPr marL="857250" lvl="1" indent="-342900">
              <a:lnSpc>
                <a:spcPct val="150000"/>
              </a:lnSpc>
              <a:buSzPts val="2800"/>
            </a:pPr>
            <a:r>
              <a:rPr lang="cs-CZ" sz="2000" dirty="0">
                <a:solidFill>
                  <a:schemeClr val="tx1"/>
                </a:solidFill>
                <a:latin typeface="+mj-lt"/>
              </a:rPr>
              <a:t>Mesosystem</a:t>
            </a:r>
          </a:p>
          <a:p>
            <a:pPr marL="857250" lvl="1" indent="-342900">
              <a:lnSpc>
                <a:spcPct val="150000"/>
              </a:lnSpc>
              <a:buSzPts val="2800"/>
            </a:pPr>
            <a:r>
              <a:rPr lang="cs-CZ" sz="2000" dirty="0">
                <a:solidFill>
                  <a:schemeClr val="tx1"/>
                </a:solidFill>
                <a:latin typeface="+mj-lt"/>
              </a:rPr>
              <a:t>Macrosystem</a:t>
            </a:r>
          </a:p>
          <a:p>
            <a:pPr marL="857250" lvl="1" indent="-342900">
              <a:lnSpc>
                <a:spcPct val="150000"/>
              </a:lnSpc>
              <a:buSzPts val="2800"/>
            </a:pPr>
            <a:r>
              <a:rPr lang="cs-CZ" sz="2000" dirty="0">
                <a:solidFill>
                  <a:schemeClr val="tx1"/>
                </a:solidFill>
                <a:latin typeface="+mj-lt"/>
              </a:rPr>
              <a:t>Exosystem</a:t>
            </a:r>
          </a:p>
          <a:p>
            <a:pPr marL="857250" lvl="1" indent="-342900">
              <a:lnSpc>
                <a:spcPct val="150000"/>
              </a:lnSpc>
              <a:buSzPts val="2800"/>
            </a:pPr>
            <a:r>
              <a:rPr lang="cs-CZ" sz="2000" dirty="0">
                <a:solidFill>
                  <a:schemeClr val="tx1"/>
                </a:solidFill>
                <a:latin typeface="+mj-lt"/>
              </a:rPr>
              <a:t>Chronosystem</a:t>
            </a:r>
          </a:p>
          <a:p>
            <a:pPr marL="0" indent="0">
              <a:lnSpc>
                <a:spcPct val="85714"/>
              </a:lnSpc>
              <a:buSzPts val="2800"/>
            </a:pPr>
            <a:endParaRPr lang="cs-CZ" sz="2000" dirty="0">
              <a:solidFill>
                <a:schemeClr val="tx1"/>
              </a:solidFill>
              <a:latin typeface="+mj-lt"/>
            </a:endParaRPr>
          </a:p>
        </p:txBody>
      </p:sp>
      <p:pic>
        <p:nvPicPr>
          <p:cNvPr id="241" name="Google Shape;241;p19" descr="Bronfenbrenner's Ecological Systems Theory"/>
          <p:cNvPicPr preferRelativeResize="0"/>
          <p:nvPr/>
        </p:nvPicPr>
        <p:blipFill rotWithShape="1">
          <a:blip r:embed="rId3" cstate="print">
            <a:alphaModFix/>
          </a:blip>
          <a:srcRect/>
          <a:stretch/>
        </p:blipFill>
        <p:spPr>
          <a:xfrm>
            <a:off x="4419627" y="1497427"/>
            <a:ext cx="4631430" cy="4732337"/>
          </a:xfrm>
          <a:prstGeom prst="rect">
            <a:avLst/>
          </a:prstGeom>
          <a:solidFill>
            <a:srgbClr val="FFFFFF"/>
          </a:solidFill>
          <a:ln>
            <a:noFill/>
          </a:ln>
        </p:spPr>
      </p:pic>
      <p:sp>
        <p:nvSpPr>
          <p:cNvPr id="242" name="Google Shape;242;p19"/>
          <p:cNvSpPr txBox="1">
            <a:spLocks noGrp="1"/>
          </p:cNvSpPr>
          <p:nvPr>
            <p:ph type="sldNum" idx="12"/>
          </p:nvPr>
        </p:nvSpPr>
        <p:spPr>
          <a:xfrm>
            <a:off x="7079456" y="6347790"/>
            <a:ext cx="2057400" cy="510209"/>
          </a:xfrm>
          <a:prstGeom prst="rect">
            <a:avLst/>
          </a:prstGeom>
          <a:noFill/>
          <a:ln>
            <a:noFill/>
          </a:ln>
        </p:spPr>
        <p:txBody>
          <a:bodyPr spcFirstLastPara="1" vert="horz" wrap="square" lIns="0" tIns="34275" rIns="486000" bIns="108000" rtlCol="0" anchor="b" anchorCtr="0">
            <a:normAutofit/>
          </a:bodyPr>
          <a:lstStyle/>
          <a:p>
            <a:fld id="{00000000-1234-1234-1234-123412341234}" type="slidenum">
              <a:rPr lang="cs-CZ" smtClean="0"/>
              <a:pPr/>
              <a:t>21</a:t>
            </a:fld>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sldNum" idx="12"/>
          </p:nvPr>
        </p:nvSpPr>
        <p:spPr>
          <a:xfrm>
            <a:off x="7079456" y="6300058"/>
            <a:ext cx="2057400" cy="545243"/>
          </a:xfrm>
          <a:noFill/>
          <a:ln>
            <a:noFill/>
          </a:ln>
        </p:spPr>
        <p:txBody>
          <a:bodyPr spcFirstLastPara="1" vert="horz" wrap="square" lIns="0" tIns="34275" rIns="486000" bIns="108000" rtlCol="0" anchor="b" anchorCtr="0">
            <a:noAutofit/>
          </a:bodyPr>
          <a:lstStyle/>
          <a:p>
            <a:fld id="{00000000-1234-1234-1234-123412341234}" type="slidenum">
              <a:rPr lang="cs-CZ"/>
              <a:pPr/>
              <a:t>22</a:t>
            </a:fld>
            <a:endParaRPr lang="cs-CZ"/>
          </a:p>
        </p:txBody>
      </p:sp>
      <p:sp>
        <p:nvSpPr>
          <p:cNvPr id="114" name="Google Shape;114;p4"/>
          <p:cNvSpPr txBox="1">
            <a:spLocks noGrp="1"/>
          </p:cNvSpPr>
          <p:nvPr>
            <p:ph type="body" idx="2"/>
          </p:nvPr>
        </p:nvSpPr>
        <p:spPr>
          <a:xfrm>
            <a:off x="485775" y="1876425"/>
            <a:ext cx="8201025" cy="4153314"/>
          </a:xfrm>
          <a:noFill/>
          <a:ln>
            <a:noFill/>
          </a:ln>
        </p:spPr>
        <p:txBody>
          <a:bodyPr spcFirstLastPara="1" vert="horz" wrap="square" lIns="68569" tIns="34275" rIns="68569" bIns="34275" rtlCol="0" anchor="t" anchorCtr="0">
            <a:normAutofit fontScale="62500" lnSpcReduction="20000"/>
          </a:bodyPr>
          <a:lstStyle/>
          <a:p>
            <a:pPr>
              <a:lnSpc>
                <a:spcPct val="120000"/>
              </a:lnSpc>
            </a:pPr>
            <a:r>
              <a:rPr lang="en-US" sz="3800" dirty="0"/>
              <a:t>Reason = Vernunft</a:t>
            </a:r>
          </a:p>
          <a:p>
            <a:pPr lvl="1">
              <a:lnSpc>
                <a:spcPct val="120000"/>
              </a:lnSpc>
            </a:pPr>
            <a:r>
              <a:rPr lang="en-US" sz="2900" dirty="0"/>
              <a:t>true, deep thinking</a:t>
            </a:r>
          </a:p>
          <a:p>
            <a:pPr lvl="1">
              <a:lnSpc>
                <a:spcPct val="120000"/>
              </a:lnSpc>
            </a:pPr>
            <a:r>
              <a:rPr lang="en-US" sz="2900" dirty="0" err="1"/>
              <a:t>According</a:t>
            </a:r>
            <a:r>
              <a:rPr lang="en-US" sz="2900" dirty="0"/>
              <a:t> to R. W. </a:t>
            </a:r>
            <a:r>
              <a:rPr lang="en-US" sz="2900" dirty="0" err="1"/>
              <a:t>Emerson</a:t>
            </a:r>
            <a:r>
              <a:rPr lang="en-US" sz="2900" dirty="0"/>
              <a:t> </a:t>
            </a:r>
            <a:r>
              <a:rPr lang="en-US" sz="2900" dirty="0" err="1"/>
              <a:t>intuition</a:t>
            </a:r>
            <a:r>
              <a:rPr lang="en-US" sz="2900" dirty="0"/>
              <a:t> </a:t>
            </a:r>
            <a:r>
              <a:rPr lang="en-US" sz="2900" dirty="0" err="1"/>
              <a:t>sees</a:t>
            </a:r>
            <a:r>
              <a:rPr lang="en-US" sz="2900" dirty="0"/>
              <a:t> </a:t>
            </a:r>
            <a:r>
              <a:rPr lang="en-US" sz="2900" dirty="0" err="1"/>
              <a:t>beyond</a:t>
            </a:r>
            <a:r>
              <a:rPr lang="en-US" sz="2900" dirty="0"/>
              <a:t> </a:t>
            </a:r>
            <a:r>
              <a:rPr lang="en-US" sz="2900" dirty="0" err="1"/>
              <a:t>nature</a:t>
            </a:r>
            <a:r>
              <a:rPr lang="en-US" sz="2900" dirty="0"/>
              <a:t> – </a:t>
            </a:r>
            <a:r>
              <a:rPr lang="en-US" sz="2900" dirty="0" err="1"/>
              <a:t>into</a:t>
            </a:r>
            <a:r>
              <a:rPr lang="en-US" sz="2900" dirty="0"/>
              <a:t> the </a:t>
            </a:r>
            <a:r>
              <a:rPr lang="en-US" sz="2900" dirty="0" err="1"/>
              <a:t>spiritual</a:t>
            </a:r>
            <a:r>
              <a:rPr lang="en-US" sz="2900" dirty="0"/>
              <a:t> </a:t>
            </a:r>
            <a:r>
              <a:rPr lang="en-US" sz="2900" dirty="0" err="1"/>
              <a:t>realm</a:t>
            </a:r>
            <a:r>
              <a:rPr lang="en-US" sz="2900" dirty="0"/>
              <a:t> </a:t>
            </a:r>
            <a:r>
              <a:rPr lang="en-US" sz="2900" dirty="0" err="1"/>
              <a:t>where</a:t>
            </a:r>
            <a:r>
              <a:rPr lang="en-US" sz="2900" dirty="0"/>
              <a:t> the </a:t>
            </a:r>
            <a:r>
              <a:rPr lang="en-US" sz="2900" dirty="0" err="1"/>
              <a:t>truth</a:t>
            </a:r>
            <a:r>
              <a:rPr lang="en-US" sz="2900" dirty="0"/>
              <a:t> and </a:t>
            </a:r>
            <a:r>
              <a:rPr lang="en-US" sz="2900" dirty="0" err="1"/>
              <a:t>true</a:t>
            </a:r>
            <a:r>
              <a:rPr lang="en-US" sz="2900" dirty="0"/>
              <a:t> </a:t>
            </a:r>
            <a:r>
              <a:rPr lang="en-US" sz="2900" dirty="0" err="1"/>
              <a:t>moral</a:t>
            </a:r>
            <a:r>
              <a:rPr lang="en-US" sz="2900" dirty="0"/>
              <a:t> </a:t>
            </a:r>
            <a:r>
              <a:rPr lang="en-US" sz="2900" dirty="0" err="1"/>
              <a:t>principles</a:t>
            </a:r>
            <a:r>
              <a:rPr lang="en-US" sz="2900" dirty="0"/>
              <a:t> </a:t>
            </a:r>
            <a:r>
              <a:rPr lang="en-US" sz="2900" dirty="0" err="1"/>
              <a:t>arise</a:t>
            </a:r>
            <a:r>
              <a:rPr lang="en-US" sz="2900" dirty="0"/>
              <a:t>: „the spiritual measure of inspiration is the depth of the thought“ (</a:t>
            </a:r>
            <a:r>
              <a:rPr lang="en-US" sz="2900" dirty="0" err="1"/>
              <a:t>Emerson</a:t>
            </a:r>
            <a:r>
              <a:rPr lang="en-US" sz="2900" dirty="0"/>
              <a:t>, 1950, p. 90)</a:t>
            </a:r>
          </a:p>
          <a:p>
            <a:pPr lvl="1">
              <a:lnSpc>
                <a:spcPct val="120000"/>
              </a:lnSpc>
            </a:pPr>
            <a:r>
              <a:rPr lang="en-US" sz="2900" dirty="0"/>
              <a:t>That calls for constant immediate presence – constant tuning – inquiring manner approach</a:t>
            </a:r>
          </a:p>
          <a:p>
            <a:pPr lvl="1">
              <a:lnSpc>
                <a:spcPct val="120000"/>
              </a:lnSpc>
            </a:pPr>
            <a:endParaRPr lang="en-US" sz="2900" dirty="0"/>
          </a:p>
          <a:p>
            <a:pPr>
              <a:lnSpc>
                <a:spcPct val="120000"/>
              </a:lnSpc>
            </a:pPr>
            <a:r>
              <a:rPr lang="en-US" sz="3800" dirty="0"/>
              <a:t>Understanding = Verstand</a:t>
            </a:r>
          </a:p>
          <a:p>
            <a:pPr lvl="1">
              <a:lnSpc>
                <a:spcPct val="120000"/>
              </a:lnSpc>
            </a:pPr>
            <a:r>
              <a:rPr lang="en-US" sz="2900" dirty="0" err="1"/>
              <a:t>based</a:t>
            </a:r>
            <a:r>
              <a:rPr lang="en-US" sz="2900" dirty="0"/>
              <a:t> on </a:t>
            </a:r>
            <a:r>
              <a:rPr lang="en-US" sz="2900" dirty="0" err="1"/>
              <a:t>our</a:t>
            </a:r>
            <a:r>
              <a:rPr lang="en-US" sz="2900" dirty="0"/>
              <a:t> </a:t>
            </a:r>
            <a:r>
              <a:rPr lang="en-US" sz="2900" dirty="0" err="1"/>
              <a:t>sense</a:t>
            </a:r>
            <a:endParaRPr lang="en-US" sz="2900" dirty="0"/>
          </a:p>
          <a:p>
            <a:pPr lvl="1">
              <a:lnSpc>
                <a:spcPct val="120000"/>
              </a:lnSpc>
            </a:pPr>
            <a:r>
              <a:rPr lang="en-US" sz="2900" dirty="0"/>
              <a:t>rational, everyday thinking</a:t>
            </a:r>
          </a:p>
          <a:p>
            <a:pPr>
              <a:lnSpc>
                <a:spcPct val="120000"/>
              </a:lnSpc>
            </a:pPr>
            <a:endParaRPr lang="en-US" dirty="0"/>
          </a:p>
        </p:txBody>
      </p:sp>
      <p:sp>
        <p:nvSpPr>
          <p:cNvPr id="113" name="Google Shape;113;p4"/>
          <p:cNvSpPr txBox="1">
            <a:spLocks noGrp="1"/>
          </p:cNvSpPr>
          <p:nvPr>
            <p:ph type="title"/>
          </p:nvPr>
        </p:nvSpPr>
        <p:spPr>
          <a:xfrm>
            <a:off x="486000" y="668338"/>
            <a:ext cx="8045054" cy="836079"/>
          </a:xfrm>
          <a:noFill/>
          <a:ln>
            <a:noFill/>
          </a:ln>
        </p:spPr>
        <p:txBody>
          <a:bodyPr spcFirstLastPara="1" vert="horz" wrap="square" lIns="0" tIns="35100" rIns="68569" bIns="34275" rtlCol="0" anchor="t" anchorCtr="0">
            <a:noAutofit/>
          </a:bodyPr>
          <a:lstStyle/>
          <a:p>
            <a:r>
              <a:rPr lang="en-US" dirty="0"/>
              <a:t>VERNUNFT &amp; VERSTAND – IDEAS OF IMMANUEL KANT AS UNDERSTOOD BY R. W. EMERSON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5"/>
          <p:cNvSpPr txBox="1">
            <a:spLocks noGrp="1"/>
          </p:cNvSpPr>
          <p:nvPr>
            <p:ph type="sldNum" idx="12"/>
          </p:nvPr>
        </p:nvSpPr>
        <p:spPr>
          <a:xfrm>
            <a:off x="7079456" y="5582293"/>
            <a:ext cx="2057400" cy="408932"/>
          </a:xfrm>
          <a:prstGeom prst="rect">
            <a:avLst/>
          </a:prstGeom>
          <a:noFill/>
          <a:ln>
            <a:noFill/>
          </a:ln>
        </p:spPr>
        <p:txBody>
          <a:bodyPr spcFirstLastPara="1" vert="horz" wrap="square" lIns="0" tIns="34275" rIns="486000" bIns="108000" rtlCol="0" anchor="b" anchorCtr="0">
            <a:noAutofit/>
          </a:bodyPr>
          <a:lstStyle/>
          <a:p>
            <a:fld id="{00000000-1234-1234-1234-123412341234}" type="slidenum">
              <a:rPr lang="cs-CZ"/>
              <a:pPr/>
              <a:t>23</a:t>
            </a:fld>
            <a:endParaRPr/>
          </a:p>
        </p:txBody>
      </p:sp>
      <p:sp>
        <p:nvSpPr>
          <p:cNvPr id="120" name="Google Shape;120;p5"/>
          <p:cNvSpPr txBox="1">
            <a:spLocks noGrp="1"/>
          </p:cNvSpPr>
          <p:nvPr>
            <p:ph type="title"/>
          </p:nvPr>
        </p:nvSpPr>
        <p:spPr>
          <a:xfrm>
            <a:off x="612946" y="962178"/>
            <a:ext cx="8045054" cy="627059"/>
          </a:xfrm>
          <a:prstGeom prst="rect">
            <a:avLst/>
          </a:prstGeom>
          <a:noFill/>
          <a:ln>
            <a:noFill/>
          </a:ln>
        </p:spPr>
        <p:txBody>
          <a:bodyPr spcFirstLastPara="1" vert="horz" wrap="square" lIns="0" tIns="35100" rIns="68569" bIns="34275" rtlCol="0" anchor="t" anchorCtr="0">
            <a:noAutofit/>
          </a:bodyPr>
          <a:lstStyle/>
          <a:p>
            <a:r>
              <a:rPr lang="cs-CZ" sz="2800" dirty="0"/>
              <a:t>REASON (VERNUNFT)</a:t>
            </a:r>
            <a:endParaRPr sz="2800" dirty="0"/>
          </a:p>
        </p:txBody>
      </p:sp>
      <p:sp>
        <p:nvSpPr>
          <p:cNvPr id="121" name="Google Shape;121;p5"/>
          <p:cNvSpPr txBox="1">
            <a:spLocks noGrp="1"/>
          </p:cNvSpPr>
          <p:nvPr>
            <p:ph type="body" idx="2"/>
          </p:nvPr>
        </p:nvSpPr>
        <p:spPr>
          <a:xfrm>
            <a:off x="486000" y="1589237"/>
            <a:ext cx="8201026" cy="3993055"/>
          </a:xfrm>
          <a:prstGeom prst="rect">
            <a:avLst/>
          </a:prstGeom>
          <a:noFill/>
          <a:ln>
            <a:noFill/>
          </a:ln>
        </p:spPr>
        <p:txBody>
          <a:bodyPr spcFirstLastPara="1" vert="horz" wrap="square" lIns="68569" tIns="34275" rIns="68569" bIns="34275" rtlCol="0" anchor="t" anchorCtr="0">
            <a:normAutofit fontScale="85000" lnSpcReduction="20000"/>
          </a:bodyPr>
          <a:lstStyle/>
          <a:p>
            <a:pPr>
              <a:lnSpc>
                <a:spcPct val="110000"/>
              </a:lnSpc>
              <a:buFont typeface="Arial" pitchFamily="34" charset="0"/>
              <a:buChar char="•"/>
            </a:pPr>
            <a:r>
              <a:rPr lang="en-GB" dirty="0"/>
              <a:t>Contemplates the true essence of the world – it </a:t>
            </a:r>
            <a:r>
              <a:rPr lang="cs-CZ" dirty="0" err="1"/>
              <a:t>contemplates</a:t>
            </a:r>
            <a:r>
              <a:rPr lang="en-GB" dirty="0"/>
              <a:t> or sees thanks to the heart, thanks to intuition into the spiritual realm. That is why education should set the heart in flame.</a:t>
            </a:r>
          </a:p>
          <a:p>
            <a:pPr>
              <a:lnSpc>
                <a:spcPct val="110000"/>
              </a:lnSpc>
              <a:buFont typeface="Arial" pitchFamily="34" charset="0"/>
              <a:buChar char="•"/>
            </a:pPr>
            <a:r>
              <a:rPr lang="en-GB" dirty="0"/>
              <a:t>Listening to silence, tuning yourself in – it uncovers the holistic nature of (wo)man</a:t>
            </a:r>
          </a:p>
          <a:p>
            <a:pPr>
              <a:lnSpc>
                <a:spcPct val="110000"/>
              </a:lnSpc>
              <a:buFont typeface="Arial" pitchFamily="34" charset="0"/>
              <a:buChar char="•"/>
            </a:pPr>
            <a:r>
              <a:rPr lang="en-GB" dirty="0"/>
              <a:t>To be able to „contemplate“ you need free time (</a:t>
            </a:r>
            <a:r>
              <a:rPr lang="en-GB" dirty="0" err="1"/>
              <a:t>Freizeit</a:t>
            </a:r>
            <a:r>
              <a:rPr lang="en-GB" dirty="0"/>
              <a:t> in Kant´s words)</a:t>
            </a:r>
          </a:p>
          <a:p>
            <a:pPr>
              <a:lnSpc>
                <a:spcPct val="110000"/>
              </a:lnSpc>
              <a:buFont typeface="Arial" pitchFamily="34" charset="0"/>
              <a:buChar char="•"/>
            </a:pPr>
            <a:r>
              <a:rPr lang="en-GB" dirty="0"/>
              <a:t>Perceiving the farm as something deeply connected to nature, supporting its sustainability</a:t>
            </a:r>
          </a:p>
          <a:p>
            <a:pPr marL="0" indent="0">
              <a:lnSpc>
                <a:spcPct val="110000"/>
              </a:lnSpc>
              <a:buFont typeface="Arial" pitchFamily="34" charset="0"/>
              <a:buChar char="•"/>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sldNum" idx="12"/>
          </p:nvPr>
        </p:nvSpPr>
        <p:spPr>
          <a:xfrm>
            <a:off x="7079456" y="5582293"/>
            <a:ext cx="2057400" cy="408932"/>
          </a:xfrm>
          <a:prstGeom prst="rect">
            <a:avLst/>
          </a:prstGeom>
          <a:noFill/>
          <a:ln>
            <a:noFill/>
          </a:ln>
        </p:spPr>
        <p:txBody>
          <a:bodyPr spcFirstLastPara="1" vert="horz" wrap="square" lIns="0" tIns="34275" rIns="486000" bIns="108000" rtlCol="0" anchor="b" anchorCtr="0">
            <a:noAutofit/>
          </a:bodyPr>
          <a:lstStyle/>
          <a:p>
            <a:fld id="{00000000-1234-1234-1234-123412341234}" type="slidenum">
              <a:rPr lang="cs-CZ"/>
              <a:pPr/>
              <a:t>24</a:t>
            </a:fld>
            <a:endParaRPr/>
          </a:p>
        </p:txBody>
      </p:sp>
      <p:sp>
        <p:nvSpPr>
          <p:cNvPr id="127" name="Google Shape;127;p6"/>
          <p:cNvSpPr txBox="1">
            <a:spLocks noGrp="1"/>
          </p:cNvSpPr>
          <p:nvPr>
            <p:ph type="title"/>
          </p:nvPr>
        </p:nvSpPr>
        <p:spPr>
          <a:xfrm>
            <a:off x="486000" y="866775"/>
            <a:ext cx="8045054" cy="627059"/>
          </a:xfrm>
          <a:prstGeom prst="rect">
            <a:avLst/>
          </a:prstGeom>
          <a:noFill/>
          <a:ln>
            <a:noFill/>
          </a:ln>
        </p:spPr>
        <p:txBody>
          <a:bodyPr spcFirstLastPara="1" vert="horz" wrap="square" lIns="0" tIns="35100" rIns="68569" bIns="34275" rtlCol="0" anchor="t" anchorCtr="0">
            <a:noAutofit/>
          </a:bodyPr>
          <a:lstStyle/>
          <a:p>
            <a:r>
              <a:rPr lang="cs-CZ" sz="2800" dirty="0"/>
              <a:t>UNDERSTANDING (VERSTAND)</a:t>
            </a:r>
            <a:endParaRPr sz="2800" dirty="0"/>
          </a:p>
        </p:txBody>
      </p:sp>
      <p:sp>
        <p:nvSpPr>
          <p:cNvPr id="128" name="Google Shape;128;p6"/>
          <p:cNvSpPr txBox="1">
            <a:spLocks noGrp="1"/>
          </p:cNvSpPr>
          <p:nvPr>
            <p:ph type="body" idx="2"/>
          </p:nvPr>
        </p:nvSpPr>
        <p:spPr>
          <a:xfrm>
            <a:off x="486000" y="1493834"/>
            <a:ext cx="8201026" cy="4678365"/>
          </a:xfrm>
          <a:prstGeom prst="rect">
            <a:avLst/>
          </a:prstGeom>
          <a:noFill/>
          <a:ln>
            <a:noFill/>
          </a:ln>
        </p:spPr>
        <p:txBody>
          <a:bodyPr spcFirstLastPara="1" vert="horz" wrap="square" lIns="68569" tIns="34275" rIns="68569" bIns="34275" rtlCol="0" anchor="t" anchorCtr="0">
            <a:normAutofit/>
          </a:bodyPr>
          <a:lstStyle/>
          <a:p>
            <a:pPr>
              <a:buFont typeface="Arial" pitchFamily="34" charset="0"/>
              <a:buChar char="•"/>
            </a:pPr>
            <a:r>
              <a:rPr lang="en-GB" sz="3600" dirty="0"/>
              <a:t>Splits the reality into separate details and thus makes it fixed and stable – that makes it almost impossible to see the connections</a:t>
            </a:r>
          </a:p>
          <a:p>
            <a:pPr>
              <a:buFont typeface="Arial" pitchFamily="34" charset="0"/>
              <a:buChar char="•"/>
            </a:pPr>
            <a:r>
              <a:rPr lang="en-GB" sz="3600" dirty="0"/>
              <a:t>Perceiving the farm as means of wealth, power, etc. = exploiting &amp; </a:t>
            </a:r>
            <a:r>
              <a:rPr lang="cs-CZ" sz="3600" dirty="0" err="1"/>
              <a:t>short</a:t>
            </a:r>
            <a:r>
              <a:rPr lang="cs-CZ" sz="3600" dirty="0"/>
              <a:t>-term</a:t>
            </a:r>
            <a:r>
              <a:rPr lang="en-GB" sz="3600" dirty="0"/>
              <a:t> thinking</a:t>
            </a:r>
          </a:p>
          <a:p>
            <a:pPr marL="0" indent="0">
              <a:buSzPct val="100000"/>
              <a:buFont typeface="Arial" pitchFamily="34" charset="0"/>
              <a:buChar char="•"/>
            </a:pPr>
            <a:endParaRPr sz="3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F783FF-6692-44F0-B57F-6576AAC39C50}"/>
              </a:ext>
            </a:extLst>
          </p:cNvPr>
          <p:cNvSpPr>
            <a:spLocks noGrp="1"/>
          </p:cNvSpPr>
          <p:nvPr>
            <p:ph type="title"/>
          </p:nvPr>
        </p:nvSpPr>
        <p:spPr/>
        <p:txBody>
          <a:bodyPr/>
          <a:lstStyle/>
          <a:p>
            <a:r>
              <a:rPr lang="cs-CZ" dirty="0" err="1"/>
              <a:t>Farming</a:t>
            </a:r>
            <a:r>
              <a:rPr lang="cs-CZ" dirty="0"/>
              <a:t> </a:t>
            </a:r>
            <a:r>
              <a:rPr lang="cs-CZ" dirty="0" err="1"/>
              <a:t>environment</a:t>
            </a:r>
            <a:r>
              <a:rPr lang="cs-CZ" dirty="0"/>
              <a:t> - </a:t>
            </a:r>
            <a:r>
              <a:rPr lang="cs-CZ" dirty="0" err="1"/>
              <a:t>being</a:t>
            </a:r>
            <a:r>
              <a:rPr lang="cs-CZ" dirty="0"/>
              <a:t> </a:t>
            </a:r>
            <a:r>
              <a:rPr lang="cs-CZ" dirty="0" err="1"/>
              <a:t>fully</a:t>
            </a:r>
            <a:r>
              <a:rPr lang="cs-CZ" dirty="0"/>
              <a:t> </a:t>
            </a:r>
            <a:r>
              <a:rPr lang="cs-CZ" dirty="0" err="1"/>
              <a:t>present</a:t>
            </a:r>
            <a:endParaRPr lang="cs-CZ" dirty="0"/>
          </a:p>
        </p:txBody>
      </p:sp>
      <p:sp>
        <p:nvSpPr>
          <p:cNvPr id="5" name="Google Shape;128;p6"/>
          <p:cNvSpPr txBox="1">
            <a:spLocks/>
          </p:cNvSpPr>
          <p:nvPr/>
        </p:nvSpPr>
        <p:spPr>
          <a:xfrm>
            <a:off x="694547" y="1718424"/>
            <a:ext cx="7873720" cy="4678365"/>
          </a:xfrm>
          <a:prstGeom prst="rect">
            <a:avLst/>
          </a:prstGeom>
          <a:noFill/>
          <a:ln>
            <a:noFill/>
          </a:ln>
        </p:spPr>
        <p:txBody>
          <a:bodyPr spcFirstLastPara="1" vert="horz" wrap="square" lIns="68569" tIns="34275" rIns="68569" bIns="34275" rtlCol="0" anchor="t" anchorCtr="0">
            <a:normAutofit/>
          </a:bodyPr>
          <a:lstStyle/>
          <a:p>
            <a:pPr marL="228594" marR="0" lvl="0" indent="-228594" algn="l" defTabSz="914377" rtl="0" eaLnBrk="1" fontAlgn="auto" latinLnBrk="0" hangingPunct="1">
              <a:lnSpc>
                <a:spcPct val="90000"/>
              </a:lnSpc>
              <a:spcBef>
                <a:spcPts val="1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Our goal – is to attempt to see the whole and yet know that it is impossible. We have to transcend ourselves towards uncertainty … we see the whole, and yet we cannot grasp it. We became aware of our finiteness and limits, but we already possess the hope – the knowledge that we have „seen“ the whole and that builds our self-reliance.</a:t>
            </a:r>
          </a:p>
          <a:p>
            <a:pPr marL="228594" marR="0" lvl="0" indent="-228594" algn="l" defTabSz="914377" rtl="0" eaLnBrk="1" fontAlgn="auto" latinLnBrk="0" hangingPunct="1">
              <a:lnSpc>
                <a:spcPct val="90000"/>
              </a:lnSpc>
              <a:spcBef>
                <a:spcPts val="1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Transcending our stereotypes and issues we deal with automatically into uncertainty makes us fully present and aware of the present moment.</a:t>
            </a:r>
          </a:p>
        </p:txBody>
      </p:sp>
    </p:spTree>
    <p:extLst>
      <p:ext uri="{BB962C8B-B14F-4D97-AF65-F5344CB8AC3E}">
        <p14:creationId xmlns:p14="http://schemas.microsoft.com/office/powerpoint/2010/main" val="3146185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99D8BD2-B639-C8DE-5D1D-24F6F7E0AB13}"/>
              </a:ext>
            </a:extLst>
          </p:cNvPr>
          <p:cNvSpPr>
            <a:spLocks noGrp="1"/>
          </p:cNvSpPr>
          <p:nvPr>
            <p:ph type="sldNum" idx="12"/>
          </p:nvPr>
        </p:nvSpPr>
        <p:spPr/>
        <p:txBody>
          <a:bodyPr/>
          <a:lstStyle/>
          <a:p>
            <a:fld id="{00000000-1234-1234-1234-123412341234}" type="slidenum">
              <a:rPr lang="cs-CZ" smtClean="0"/>
              <a:pPr/>
              <a:t>26</a:t>
            </a:fld>
            <a:endParaRPr lang="cs-CZ"/>
          </a:p>
        </p:txBody>
      </p:sp>
      <p:pic>
        <p:nvPicPr>
          <p:cNvPr id="4" name="Obrázek 3" descr="Photo: ">
            <a:extLst>
              <a:ext uri="{FF2B5EF4-FFF2-40B4-BE49-F238E27FC236}">
                <a16:creationId xmlns:a16="http://schemas.microsoft.com/office/drawing/2014/main" id="{B9C99249-7B38-BC78-424B-5555D08298AF}"/>
              </a:ext>
            </a:extLst>
          </p:cNvPr>
          <p:cNvPicPr>
            <a:picLocks noChangeAspect="1"/>
          </p:cNvPicPr>
          <p:nvPr/>
        </p:nvPicPr>
        <p:blipFill>
          <a:blip r:embed="rId2" cstate="print"/>
          <a:stretch>
            <a:fillRect/>
          </a:stretch>
        </p:blipFill>
        <p:spPr>
          <a:xfrm>
            <a:off x="285750" y="1156558"/>
            <a:ext cx="8572500" cy="5143500"/>
          </a:xfrm>
          <a:prstGeom prst="rect">
            <a:avLst/>
          </a:prstGeom>
        </p:spPr>
      </p:pic>
      <p:sp>
        <p:nvSpPr>
          <p:cNvPr id="6" name="TextovéPole 5">
            <a:extLst>
              <a:ext uri="{FF2B5EF4-FFF2-40B4-BE49-F238E27FC236}">
                <a16:creationId xmlns:a16="http://schemas.microsoft.com/office/drawing/2014/main" id="{410528E8-3498-F8AE-5534-6629420A5696}"/>
              </a:ext>
            </a:extLst>
          </p:cNvPr>
          <p:cNvSpPr txBox="1"/>
          <p:nvPr/>
        </p:nvSpPr>
        <p:spPr>
          <a:xfrm>
            <a:off x="6054152" y="5711202"/>
            <a:ext cx="3082705" cy="461665"/>
          </a:xfrm>
          <a:prstGeom prst="rect">
            <a:avLst/>
          </a:prstGeom>
          <a:noFill/>
        </p:spPr>
        <p:txBody>
          <a:bodyPr wrap="square" rtlCol="0">
            <a:spAutoFit/>
          </a:bodyPr>
          <a:lstStyle/>
          <a:p>
            <a:r>
              <a:rPr lang="cs-CZ" sz="1400" dirty="0">
                <a:solidFill>
                  <a:schemeClr val="bg1"/>
                </a:solidFill>
              </a:rPr>
              <a:t>Photo: Farmyard Biostatek (CZ).</a:t>
            </a:r>
            <a:endParaRPr lang="de-DE" sz="1400" dirty="0">
              <a:solidFill>
                <a:schemeClr val="bg1"/>
              </a:solidFill>
            </a:endParaRPr>
          </a:p>
          <a:p>
            <a:r>
              <a:rPr lang="cs-CZ" sz="1000" dirty="0">
                <a:solidFill>
                  <a:schemeClr val="bg1"/>
                </a:solidFill>
              </a:rPr>
              <a:t>Author: Eliška Hudcová</a:t>
            </a:r>
          </a:p>
        </p:txBody>
      </p:sp>
    </p:spTree>
    <p:extLst>
      <p:ext uri="{BB962C8B-B14F-4D97-AF65-F5344CB8AC3E}">
        <p14:creationId xmlns:p14="http://schemas.microsoft.com/office/powerpoint/2010/main" val="4233757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0"/>
          <p:cNvSpPr txBox="1">
            <a:spLocks noGrp="1"/>
          </p:cNvSpPr>
          <p:nvPr>
            <p:ph type="sldNum" idx="12"/>
          </p:nvPr>
        </p:nvSpPr>
        <p:spPr>
          <a:xfrm>
            <a:off x="7079456" y="5582293"/>
            <a:ext cx="2057400" cy="408932"/>
          </a:xfrm>
          <a:prstGeom prst="rect">
            <a:avLst/>
          </a:prstGeom>
          <a:noFill/>
          <a:ln>
            <a:noFill/>
          </a:ln>
        </p:spPr>
        <p:txBody>
          <a:bodyPr spcFirstLastPara="1" vert="horz" wrap="square" lIns="0" tIns="34275" rIns="486000" bIns="108000" rtlCol="0" anchor="b" anchorCtr="0">
            <a:noAutofit/>
          </a:bodyPr>
          <a:lstStyle/>
          <a:p>
            <a:fld id="{00000000-1234-1234-1234-123412341234}" type="slidenum">
              <a:rPr lang="cs-CZ" smtClean="0"/>
              <a:pPr/>
              <a:t>27</a:t>
            </a:fld>
            <a:endParaRPr lang="cs-CZ"/>
          </a:p>
        </p:txBody>
      </p:sp>
      <p:sp>
        <p:nvSpPr>
          <p:cNvPr id="249" name="Google Shape;249;p20"/>
          <p:cNvSpPr txBox="1">
            <a:spLocks noGrp="1"/>
          </p:cNvSpPr>
          <p:nvPr>
            <p:ph type="title"/>
          </p:nvPr>
        </p:nvSpPr>
        <p:spPr>
          <a:xfrm>
            <a:off x="0" y="728663"/>
            <a:ext cx="7879556" cy="714375"/>
          </a:xfrm>
          <a:prstGeom prst="rect">
            <a:avLst/>
          </a:prstGeom>
          <a:noFill/>
          <a:ln>
            <a:noFill/>
          </a:ln>
        </p:spPr>
        <p:txBody>
          <a:bodyPr spcFirstLastPara="1" vert="horz" wrap="square" lIns="486000" tIns="34275" rIns="68569" bIns="0" rtlCol="0" anchor="ctr" anchorCtr="0">
            <a:normAutofit/>
          </a:bodyPr>
          <a:lstStyle/>
          <a:p>
            <a:r>
              <a:rPr lang="cs-CZ" sz="3200"/>
              <a:t>LIST OF REFERENCES</a:t>
            </a:r>
            <a:endParaRPr lang="cs-CZ" sz="3200" dirty="0"/>
          </a:p>
        </p:txBody>
      </p:sp>
      <p:sp>
        <p:nvSpPr>
          <p:cNvPr id="6" name="Google Shape;248;p20"/>
          <p:cNvSpPr txBox="1">
            <a:spLocks noGrp="1"/>
          </p:cNvSpPr>
          <p:nvPr>
            <p:ph type="body" idx="1"/>
          </p:nvPr>
        </p:nvSpPr>
        <p:spPr>
          <a:xfrm>
            <a:off x="1" y="1390649"/>
            <a:ext cx="8815753" cy="5454651"/>
          </a:xfrm>
          <a:prstGeom prst="rect">
            <a:avLst/>
          </a:prstGeom>
          <a:noFill/>
          <a:ln>
            <a:noFill/>
          </a:ln>
        </p:spPr>
        <p:txBody>
          <a:bodyPr spcFirstLastPara="1" wrap="square" lIns="648000" tIns="0" rIns="0" bIns="0" anchor="t" anchorCtr="0">
            <a:normAutofit fontScale="77500" lnSpcReduction="20000"/>
          </a:bodyPr>
          <a:lstStyle/>
          <a:p>
            <a:pPr marL="0" lvl="0" indent="0">
              <a:spcBef>
                <a:spcPts val="1200"/>
              </a:spcBef>
            </a:pPr>
            <a:r>
              <a:rPr lang="cs-CZ" sz="1600" dirty="0"/>
              <a:t>Barker, R. L. (2003). </a:t>
            </a:r>
            <a:r>
              <a:rPr lang="cs-CZ" sz="1600" i="1" dirty="0"/>
              <a:t>The Social Work Dictionary</a:t>
            </a:r>
            <a:r>
              <a:rPr lang="cs-CZ" sz="1600" dirty="0"/>
              <a:t>. 5</a:t>
            </a:r>
            <a:r>
              <a:rPr lang="cs-CZ" sz="1600" baseline="30000" dirty="0"/>
              <a:t>th</a:t>
            </a:r>
            <a:r>
              <a:rPr lang="cs-CZ" sz="1600" dirty="0"/>
              <a:t> Edition. Washington DC: National Association of Social Workers, ISBN 0-87101-355-X. </a:t>
            </a:r>
          </a:p>
          <a:p>
            <a:pPr marL="0" lvl="0" indent="0">
              <a:spcBef>
                <a:spcPts val="1200"/>
              </a:spcBef>
            </a:pPr>
            <a:r>
              <a:rPr lang="cs-CZ" sz="1600" dirty="0"/>
              <a:t>Berget, B., Lidfors, L., P´alsd´ottir, A. M., Soini, S., &amp; Thodberg, K. (2012). </a:t>
            </a:r>
            <a:r>
              <a:rPr lang="cs-CZ" sz="1600" i="1" dirty="0"/>
              <a:t>Green Care in the Nordic countries—a research field in progress: Report from the Nordic Research Workshop on Green Care in Trondheim, June 2012. </a:t>
            </a:r>
            <a:r>
              <a:rPr lang="cs-CZ" sz="1600" dirty="0"/>
              <a:t>HealthUMB, Norwegian University of Life Sciences </a:t>
            </a:r>
          </a:p>
          <a:p>
            <a:pPr marL="0" lvl="0" indent="0">
              <a:spcBef>
                <a:spcPts val="1200"/>
              </a:spcBef>
            </a:pPr>
            <a:r>
              <a:rPr lang="cs-CZ" sz="1600" dirty="0"/>
              <a:t>Bronfenbrenner, U. (1977). </a:t>
            </a:r>
            <a:r>
              <a:rPr lang="cs-CZ" sz="1600" u="sng" dirty="0">
                <a:hlinkClick r:id="rId3"/>
              </a:rPr>
              <a:t>Toward an experimental ecology of human development</a:t>
            </a:r>
            <a:r>
              <a:rPr lang="cs-CZ" sz="1600" dirty="0"/>
              <a:t>. </a:t>
            </a:r>
            <a:r>
              <a:rPr lang="cs-CZ" sz="1600" i="1" dirty="0"/>
              <a:t>American psychologist, 32</a:t>
            </a:r>
            <a:r>
              <a:rPr lang="cs-CZ" sz="1600" dirty="0"/>
              <a:t>(7), 513. </a:t>
            </a:r>
          </a:p>
          <a:p>
            <a:pPr marL="0" lvl="0" indent="0">
              <a:spcBef>
                <a:spcPts val="1200"/>
              </a:spcBef>
            </a:pPr>
            <a:r>
              <a:rPr lang="cs-CZ" sz="1600" dirty="0"/>
              <a:t>Bronfenbrenner, U. (1979). </a:t>
            </a:r>
            <a:r>
              <a:rPr lang="cs-CZ" sz="1600" i="1" dirty="0"/>
              <a:t>The Ecology of Human Development: Emperiments by Nature and Design</a:t>
            </a:r>
            <a:r>
              <a:rPr lang="cs-CZ" sz="1600" dirty="0"/>
              <a:t>. Cambridge, MA: Harvard University Press. </a:t>
            </a:r>
          </a:p>
          <a:p>
            <a:pPr marL="0" lvl="0" indent="0">
              <a:spcBef>
                <a:spcPts val="1200"/>
              </a:spcBef>
            </a:pPr>
            <a:r>
              <a:rPr lang="cs-CZ" sz="1600" dirty="0"/>
              <a:t>Cutcliffe, J.R. &amp; Travale, R. (2016). „Unearthing the Theoretical Underpinnings of “Green Care” in Mental Health and Substance Misuse Care: Theoretical Underpinnings and Contemporary Clinical Examples“, </a:t>
            </a:r>
            <a:r>
              <a:rPr lang="cs-CZ" sz="1600" i="1" dirty="0"/>
              <a:t>Issues in Mental Health Nursing</a:t>
            </a:r>
            <a:r>
              <a:rPr lang="cs-CZ" sz="1600" dirty="0"/>
              <a:t>, 37:3, 137-147, DOI: 10.3109/01612840.2015.1119220 </a:t>
            </a:r>
          </a:p>
          <a:p>
            <a:pPr marL="0" lvl="0" indent="0">
              <a:spcBef>
                <a:spcPts val="1200"/>
              </a:spcBef>
            </a:pPr>
            <a:r>
              <a:rPr lang="en-US" sz="1600" dirty="0"/>
              <a:t>Emerson, R. W. (1950). </a:t>
            </a:r>
            <a:r>
              <a:rPr lang="en-US" sz="1600" i="1" dirty="0"/>
              <a:t>The Complete Essays and Other Writings of Ralph Waldo Emerson (B. Atkinson, Ed.). Random House. </a:t>
            </a:r>
            <a:endParaRPr lang="cs-CZ" sz="1600" dirty="0"/>
          </a:p>
          <a:p>
            <a:pPr marL="0" lvl="0" indent="0">
              <a:spcBef>
                <a:spcPts val="1200"/>
              </a:spcBef>
            </a:pPr>
            <a:r>
              <a:rPr lang="cs-CZ" sz="1600" dirty="0"/>
              <a:t>Lieberman, M. (2013). </a:t>
            </a:r>
            <a:r>
              <a:rPr lang="cs-CZ" sz="1600" i="1" dirty="0"/>
              <a:t>Social: Why our brains are wired to connect</a:t>
            </a:r>
            <a:r>
              <a:rPr lang="cs-CZ" sz="1600" dirty="0"/>
              <a:t>. NewYork, NY: Crown. </a:t>
            </a:r>
          </a:p>
          <a:p>
            <a:pPr marL="0" lvl="0" indent="0">
              <a:spcBef>
                <a:spcPts val="1200"/>
              </a:spcBef>
            </a:pPr>
            <a:r>
              <a:rPr lang="cs-CZ" sz="1600" dirty="0"/>
              <a:t>Marcel, G. G. (1948). In Blackham, H. J. (1986) </a:t>
            </a:r>
            <a:r>
              <a:rPr lang="cs-CZ" sz="1600" i="1" dirty="0"/>
              <a:t>Six existentialist thinkers </a:t>
            </a:r>
            <a:r>
              <a:rPr lang="cs-CZ" sz="1600" dirty="0"/>
              <a:t>(pp. 140–159). London, UK: Routledge. </a:t>
            </a:r>
          </a:p>
          <a:p>
            <a:pPr marL="0" lvl="0" indent="0">
              <a:spcBef>
                <a:spcPts val="1200"/>
              </a:spcBef>
            </a:pPr>
            <a:r>
              <a:rPr lang="cs-CZ" sz="1600" dirty="0"/>
              <a:t>Orbach, I. (2003). Suicide and the suicidal body. </a:t>
            </a:r>
            <a:r>
              <a:rPr lang="cs-CZ" sz="1600" i="1" dirty="0"/>
              <a:t>Suicide and Life-Threatening Behavior</a:t>
            </a:r>
            <a:r>
              <a:rPr lang="cs-CZ" sz="1600" dirty="0"/>
              <a:t>, </a:t>
            </a:r>
            <a:r>
              <a:rPr lang="cs-CZ" sz="1600" i="1" dirty="0"/>
              <a:t>33</a:t>
            </a:r>
            <a:r>
              <a:rPr lang="cs-CZ" sz="1600" dirty="0"/>
              <a:t>(1), 1–8. </a:t>
            </a:r>
          </a:p>
          <a:p>
            <a:pPr marL="0" lvl="0" indent="0">
              <a:spcBef>
                <a:spcPts val="1200"/>
              </a:spcBef>
            </a:pPr>
            <a:r>
              <a:rPr lang="cs-CZ" sz="1600" dirty="0"/>
              <a:t>Orians, G. &amp; Heerwagen, J.H. (1992). Evolved responses to landscapes. </a:t>
            </a:r>
            <a:r>
              <a:rPr lang="cs-CZ" sz="1600" u="sng" dirty="0"/>
              <a:t>In</a:t>
            </a:r>
            <a:r>
              <a:rPr lang="cs-CZ" sz="1600" dirty="0"/>
              <a:t>: J.H. Barlow, L. Cosmides &amp; J. Tooby, (Eds), </a:t>
            </a:r>
            <a:r>
              <a:rPr lang="cs-CZ" sz="1600" i="1" dirty="0"/>
              <a:t>The Adapted Mind, Evolutionary Psychology and the Generation of Culture</a:t>
            </a:r>
            <a:r>
              <a:rPr lang="cs-CZ" sz="1600" dirty="0"/>
              <a:t>. Oxford University Press.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1"/>
          <p:cNvSpPr txBox="1">
            <a:spLocks noGrp="1"/>
          </p:cNvSpPr>
          <p:nvPr>
            <p:ph type="sldNum" idx="12"/>
          </p:nvPr>
        </p:nvSpPr>
        <p:spPr>
          <a:xfrm>
            <a:off x="7079456" y="5582293"/>
            <a:ext cx="2057400" cy="408932"/>
          </a:xfrm>
          <a:prstGeom prst="rect">
            <a:avLst/>
          </a:prstGeom>
          <a:noFill/>
          <a:ln>
            <a:noFill/>
          </a:ln>
        </p:spPr>
        <p:txBody>
          <a:bodyPr spcFirstLastPara="1" vert="horz" wrap="square" lIns="0" tIns="34275" rIns="486000" bIns="108000" rtlCol="0" anchor="b" anchorCtr="0">
            <a:noAutofit/>
          </a:bodyPr>
          <a:lstStyle/>
          <a:p>
            <a:fld id="{00000000-1234-1234-1234-123412341234}" type="slidenum">
              <a:rPr lang="cs-CZ"/>
              <a:pPr/>
              <a:t>28</a:t>
            </a:fld>
            <a:endParaRPr/>
          </a:p>
        </p:txBody>
      </p:sp>
      <p:sp>
        <p:nvSpPr>
          <p:cNvPr id="256" name="Google Shape;256;p21"/>
          <p:cNvSpPr txBox="1">
            <a:spLocks noGrp="1"/>
          </p:cNvSpPr>
          <p:nvPr>
            <p:ph type="title"/>
          </p:nvPr>
        </p:nvSpPr>
        <p:spPr>
          <a:xfrm>
            <a:off x="25399" y="728663"/>
            <a:ext cx="7879556" cy="714375"/>
          </a:xfrm>
          <a:prstGeom prst="rect">
            <a:avLst/>
          </a:prstGeom>
          <a:noFill/>
          <a:ln>
            <a:noFill/>
          </a:ln>
        </p:spPr>
        <p:txBody>
          <a:bodyPr spcFirstLastPara="1" vert="horz" wrap="square" lIns="486000" tIns="34275" rIns="68569" bIns="0" rtlCol="0" anchor="ctr" anchorCtr="0">
            <a:normAutofit/>
          </a:bodyPr>
          <a:lstStyle/>
          <a:p>
            <a:r>
              <a:rPr lang="cs-CZ" sz="3200" dirty="0"/>
              <a:t>LIST OF REFERENCES</a:t>
            </a:r>
            <a:endParaRPr sz="3200" dirty="0"/>
          </a:p>
        </p:txBody>
      </p:sp>
      <p:sp>
        <p:nvSpPr>
          <p:cNvPr id="6" name="Google Shape;255;p21"/>
          <p:cNvSpPr txBox="1">
            <a:spLocks noGrp="1"/>
          </p:cNvSpPr>
          <p:nvPr>
            <p:ph type="body" idx="1"/>
          </p:nvPr>
        </p:nvSpPr>
        <p:spPr>
          <a:xfrm>
            <a:off x="0" y="1456266"/>
            <a:ext cx="8748889" cy="5389033"/>
          </a:xfrm>
          <a:prstGeom prst="rect">
            <a:avLst/>
          </a:prstGeom>
          <a:noFill/>
          <a:ln>
            <a:noFill/>
          </a:ln>
        </p:spPr>
        <p:txBody>
          <a:bodyPr spcFirstLastPara="1" wrap="square" lIns="648000" tIns="0" rIns="0" bIns="0" anchor="t" anchorCtr="0">
            <a:normAutofit/>
          </a:bodyPr>
          <a:lstStyle/>
          <a:p>
            <a:pPr marL="0" lvl="0" indent="0">
              <a:lnSpc>
                <a:spcPct val="100000"/>
              </a:lnSpc>
              <a:spcBef>
                <a:spcPts val="1200"/>
              </a:spcBef>
            </a:pPr>
            <a:r>
              <a:rPr lang="cs-CZ" sz="1200" dirty="0">
                <a:solidFill>
                  <a:schemeClr val="tx1"/>
                </a:solidFill>
              </a:rPr>
              <a:t>Pokorná A., </a:t>
            </a:r>
            <a:r>
              <a:rPr lang="cs-CZ" sz="1200" dirty="0" err="1">
                <a:solidFill>
                  <a:schemeClr val="tx1"/>
                </a:solidFill>
              </a:rPr>
              <a:t>Sukupová</a:t>
            </a:r>
            <a:r>
              <a:rPr lang="cs-CZ" sz="1200" dirty="0">
                <a:solidFill>
                  <a:schemeClr val="tx1"/>
                </a:solidFill>
              </a:rPr>
              <a:t> M. (2014). </a:t>
            </a:r>
            <a:r>
              <a:rPr lang="cs-CZ" sz="1200" dirty="0" err="1">
                <a:solidFill>
                  <a:schemeClr val="tx1"/>
                </a:solidFill>
              </a:rPr>
              <a:t>NaomiFeil</a:t>
            </a:r>
            <a:r>
              <a:rPr lang="cs-CZ" sz="1200" dirty="0">
                <a:solidFill>
                  <a:schemeClr val="tx1"/>
                </a:solidFill>
              </a:rPr>
              <a:t> ® </a:t>
            </a:r>
            <a:r>
              <a:rPr lang="cs-CZ" sz="1200" dirty="0" err="1">
                <a:solidFill>
                  <a:schemeClr val="tx1"/>
                </a:solidFill>
              </a:rPr>
              <a:t>validation</a:t>
            </a:r>
            <a:r>
              <a:rPr lang="cs-CZ" sz="1200" dirty="0">
                <a:solidFill>
                  <a:schemeClr val="tx1"/>
                </a:solidFill>
              </a:rPr>
              <a:t> in </a:t>
            </a:r>
            <a:r>
              <a:rPr lang="cs-CZ" sz="1200" dirty="0" err="1">
                <a:solidFill>
                  <a:schemeClr val="tx1"/>
                </a:solidFill>
              </a:rPr>
              <a:t>geriatric</a:t>
            </a:r>
            <a:r>
              <a:rPr lang="cs-CZ" sz="1200" dirty="0">
                <a:solidFill>
                  <a:schemeClr val="tx1"/>
                </a:solidFill>
              </a:rPr>
              <a:t> care. </a:t>
            </a:r>
            <a:r>
              <a:rPr lang="cs-CZ" sz="1200" i="1" dirty="0">
                <a:solidFill>
                  <a:schemeClr val="tx1"/>
                </a:solidFill>
              </a:rPr>
              <a:t>Kontakt</a:t>
            </a:r>
            <a:r>
              <a:rPr lang="cs-CZ" sz="1200" dirty="0">
                <a:solidFill>
                  <a:schemeClr val="tx1"/>
                </a:solidFill>
              </a:rPr>
              <a:t> 16(2): e71–e78. http://dx.doi.org/10.1016/j.kontakt.2014.05.004 </a:t>
            </a:r>
          </a:p>
          <a:p>
            <a:pPr marL="0" lvl="0" indent="0">
              <a:lnSpc>
                <a:spcPct val="100000"/>
              </a:lnSpc>
              <a:spcBef>
                <a:spcPts val="1200"/>
              </a:spcBef>
            </a:pPr>
            <a:r>
              <a:rPr lang="cs-CZ" sz="1200" dirty="0" err="1">
                <a:solidFill>
                  <a:schemeClr val="tx1"/>
                </a:solidFill>
              </a:rPr>
              <a:t>Pretty</a:t>
            </a:r>
            <a:r>
              <a:rPr lang="cs-CZ" sz="1200" dirty="0">
                <a:solidFill>
                  <a:schemeClr val="tx1"/>
                </a:solidFill>
              </a:rPr>
              <a:t>, J. (2004). </a:t>
            </a:r>
            <a:r>
              <a:rPr lang="cs-CZ" sz="1200" dirty="0" err="1">
                <a:solidFill>
                  <a:schemeClr val="tx1"/>
                </a:solidFill>
              </a:rPr>
              <a:t>How</a:t>
            </a:r>
            <a:r>
              <a:rPr lang="cs-CZ" sz="1200" dirty="0">
                <a:solidFill>
                  <a:schemeClr val="tx1"/>
                </a:solidFill>
              </a:rPr>
              <a:t> </a:t>
            </a:r>
            <a:r>
              <a:rPr lang="cs-CZ" sz="1200" dirty="0" err="1">
                <a:solidFill>
                  <a:schemeClr val="tx1"/>
                </a:solidFill>
              </a:rPr>
              <a:t>nature</a:t>
            </a:r>
            <a:r>
              <a:rPr lang="cs-CZ" sz="1200" dirty="0">
                <a:solidFill>
                  <a:schemeClr val="tx1"/>
                </a:solidFill>
              </a:rPr>
              <a:t> </a:t>
            </a:r>
            <a:r>
              <a:rPr lang="cs-CZ" sz="1200" dirty="0" err="1">
                <a:solidFill>
                  <a:schemeClr val="tx1"/>
                </a:solidFill>
              </a:rPr>
              <a:t>contributes</a:t>
            </a:r>
            <a:r>
              <a:rPr lang="cs-CZ" sz="1200" dirty="0">
                <a:solidFill>
                  <a:schemeClr val="tx1"/>
                </a:solidFill>
              </a:rPr>
              <a:t> to </a:t>
            </a:r>
            <a:r>
              <a:rPr lang="cs-CZ" sz="1200" dirty="0" err="1">
                <a:solidFill>
                  <a:schemeClr val="tx1"/>
                </a:solidFill>
              </a:rPr>
              <a:t>mental</a:t>
            </a:r>
            <a:r>
              <a:rPr lang="cs-CZ" sz="1200" dirty="0">
                <a:solidFill>
                  <a:schemeClr val="tx1"/>
                </a:solidFill>
              </a:rPr>
              <a:t> </a:t>
            </a:r>
            <a:r>
              <a:rPr lang="cs-CZ" sz="1200" dirty="0" err="1">
                <a:solidFill>
                  <a:schemeClr val="tx1"/>
                </a:solidFill>
              </a:rPr>
              <a:t>and</a:t>
            </a:r>
            <a:r>
              <a:rPr lang="cs-CZ" sz="1200" dirty="0">
                <a:solidFill>
                  <a:schemeClr val="tx1"/>
                </a:solidFill>
              </a:rPr>
              <a:t> </a:t>
            </a:r>
            <a:r>
              <a:rPr lang="cs-CZ" sz="1200" dirty="0" err="1">
                <a:solidFill>
                  <a:schemeClr val="tx1"/>
                </a:solidFill>
              </a:rPr>
              <a:t>physical</a:t>
            </a:r>
            <a:r>
              <a:rPr lang="cs-CZ" sz="1200" dirty="0">
                <a:solidFill>
                  <a:schemeClr val="tx1"/>
                </a:solidFill>
              </a:rPr>
              <a:t> </a:t>
            </a:r>
            <a:r>
              <a:rPr lang="cs-CZ" sz="1200" dirty="0" err="1">
                <a:solidFill>
                  <a:schemeClr val="tx1"/>
                </a:solidFill>
              </a:rPr>
              <a:t>health</a:t>
            </a:r>
            <a:r>
              <a:rPr lang="cs-CZ" sz="1200" dirty="0">
                <a:solidFill>
                  <a:schemeClr val="tx1"/>
                </a:solidFill>
              </a:rPr>
              <a:t>. </a:t>
            </a:r>
            <a:r>
              <a:rPr lang="cs-CZ" sz="1200" i="1" dirty="0">
                <a:solidFill>
                  <a:schemeClr val="tx1"/>
                </a:solidFill>
              </a:rPr>
              <a:t>Spirituality </a:t>
            </a:r>
            <a:r>
              <a:rPr lang="cs-CZ" sz="1200" i="1" dirty="0" err="1">
                <a:solidFill>
                  <a:schemeClr val="tx1"/>
                </a:solidFill>
              </a:rPr>
              <a:t>and</a:t>
            </a:r>
            <a:r>
              <a:rPr lang="cs-CZ" sz="1200" i="1" dirty="0">
                <a:solidFill>
                  <a:schemeClr val="tx1"/>
                </a:solidFill>
              </a:rPr>
              <a:t> </a:t>
            </a:r>
            <a:r>
              <a:rPr lang="cs-CZ" sz="1200" i="1" dirty="0" err="1">
                <a:solidFill>
                  <a:schemeClr val="tx1"/>
                </a:solidFill>
              </a:rPr>
              <a:t>Health</a:t>
            </a:r>
            <a:r>
              <a:rPr lang="cs-CZ" sz="1200" i="1" dirty="0">
                <a:solidFill>
                  <a:schemeClr val="tx1"/>
                </a:solidFill>
              </a:rPr>
              <a:t> </a:t>
            </a:r>
            <a:r>
              <a:rPr lang="cs-CZ" sz="1200" i="1" dirty="0" err="1">
                <a:solidFill>
                  <a:schemeClr val="tx1"/>
                </a:solidFill>
              </a:rPr>
              <a:t>International</a:t>
            </a:r>
            <a:r>
              <a:rPr lang="cs-CZ" sz="1200" dirty="0">
                <a:solidFill>
                  <a:schemeClr val="tx1"/>
                </a:solidFill>
              </a:rPr>
              <a:t>, </a:t>
            </a:r>
            <a:r>
              <a:rPr lang="cs-CZ" sz="1200" i="1" dirty="0">
                <a:solidFill>
                  <a:schemeClr val="tx1"/>
                </a:solidFill>
              </a:rPr>
              <a:t>5</a:t>
            </a:r>
            <a:r>
              <a:rPr lang="cs-CZ" sz="1200" dirty="0">
                <a:solidFill>
                  <a:schemeClr val="tx1"/>
                </a:solidFill>
              </a:rPr>
              <a:t>, 68–78. </a:t>
            </a:r>
          </a:p>
          <a:p>
            <a:pPr marL="0" lvl="0" indent="0">
              <a:lnSpc>
                <a:spcPct val="100000"/>
              </a:lnSpc>
              <a:spcBef>
                <a:spcPts val="1200"/>
              </a:spcBef>
            </a:pPr>
            <a:r>
              <a:rPr lang="cs-CZ" sz="1200" dirty="0">
                <a:solidFill>
                  <a:schemeClr val="tx1"/>
                </a:solidFill>
              </a:rPr>
              <a:t>Procházková, P. 2012. Metoda validace – podpora práce s dezorientovanými lidmi. </a:t>
            </a:r>
            <a:r>
              <a:rPr lang="cs-CZ" sz="1200" i="1" dirty="0">
                <a:solidFill>
                  <a:schemeClr val="tx1"/>
                </a:solidFill>
              </a:rPr>
              <a:t>PROHUMAN</a:t>
            </a:r>
            <a:r>
              <a:rPr lang="cs-CZ" sz="1200" dirty="0">
                <a:solidFill>
                  <a:schemeClr val="tx1"/>
                </a:solidFill>
              </a:rPr>
              <a:t>. Online. cit. 05-22-22. </a:t>
            </a:r>
            <a:r>
              <a:rPr lang="cs-CZ" sz="1200" dirty="0" err="1">
                <a:solidFill>
                  <a:schemeClr val="tx1"/>
                </a:solidFill>
              </a:rPr>
              <a:t>Available</a:t>
            </a:r>
            <a:r>
              <a:rPr lang="cs-CZ" sz="1200" dirty="0">
                <a:solidFill>
                  <a:schemeClr val="tx1"/>
                </a:solidFill>
              </a:rPr>
              <a:t> </a:t>
            </a:r>
            <a:r>
              <a:rPr lang="cs-CZ" sz="1200" dirty="0" err="1">
                <a:solidFill>
                  <a:schemeClr val="tx1"/>
                </a:solidFill>
              </a:rPr>
              <a:t>at</a:t>
            </a:r>
            <a:r>
              <a:rPr lang="cs-CZ" sz="1200" dirty="0">
                <a:solidFill>
                  <a:schemeClr val="tx1"/>
                </a:solidFill>
              </a:rPr>
              <a:t>: </a:t>
            </a:r>
            <a:r>
              <a:rPr lang="cs-CZ" sz="1200" u="sng" dirty="0">
                <a:solidFill>
                  <a:schemeClr val="tx1"/>
                </a:solidFill>
                <a:hlinkClick r:id="rId3"/>
              </a:rPr>
              <a:t>https://www.prohuman.sk/socialna-praca/metoda-validace-podpora-prace-s-dezorientovanymi-lidmi</a:t>
            </a:r>
            <a:r>
              <a:rPr lang="cs-CZ" sz="1200" u="sng" dirty="0">
                <a:solidFill>
                  <a:schemeClr val="tx1"/>
                </a:solidFill>
              </a:rPr>
              <a:t> </a:t>
            </a:r>
            <a:endParaRPr lang="cs-CZ" sz="1200" dirty="0">
              <a:solidFill>
                <a:schemeClr val="tx1"/>
              </a:solidFill>
            </a:endParaRPr>
          </a:p>
          <a:p>
            <a:pPr marL="0" lvl="0" indent="0">
              <a:lnSpc>
                <a:spcPct val="100000"/>
              </a:lnSpc>
              <a:spcBef>
                <a:spcPts val="1200"/>
              </a:spcBef>
            </a:pPr>
            <a:r>
              <a:rPr lang="cs-CZ" sz="1200" dirty="0" err="1">
                <a:solidFill>
                  <a:schemeClr val="tx1"/>
                </a:solidFill>
              </a:rPr>
              <a:t>Proshansky</a:t>
            </a:r>
            <a:r>
              <a:rPr lang="cs-CZ" sz="1200" dirty="0">
                <a:solidFill>
                  <a:schemeClr val="tx1"/>
                </a:solidFill>
              </a:rPr>
              <a:t>, H. Fabian, A.K., </a:t>
            </a:r>
            <a:r>
              <a:rPr lang="cs-CZ" sz="1200" dirty="0" err="1">
                <a:solidFill>
                  <a:schemeClr val="tx1"/>
                </a:solidFill>
              </a:rPr>
              <a:t>Kaminoff</a:t>
            </a:r>
            <a:r>
              <a:rPr lang="cs-CZ" sz="1200" dirty="0">
                <a:solidFill>
                  <a:schemeClr val="tx1"/>
                </a:solidFill>
              </a:rPr>
              <a:t>, R.D. (1983) „</a:t>
            </a:r>
            <a:r>
              <a:rPr lang="cs-CZ" sz="1200" dirty="0" err="1">
                <a:solidFill>
                  <a:schemeClr val="tx1"/>
                </a:solidFill>
              </a:rPr>
              <a:t>Place</a:t>
            </a:r>
            <a:r>
              <a:rPr lang="cs-CZ" sz="1200" dirty="0">
                <a:solidFill>
                  <a:schemeClr val="tx1"/>
                </a:solidFill>
              </a:rPr>
              <a:t>-identity: </a:t>
            </a:r>
            <a:r>
              <a:rPr lang="cs-CZ" sz="1200" dirty="0" err="1">
                <a:solidFill>
                  <a:schemeClr val="tx1"/>
                </a:solidFill>
              </a:rPr>
              <a:t>Physical</a:t>
            </a:r>
            <a:r>
              <a:rPr lang="cs-CZ" sz="1200" dirty="0">
                <a:solidFill>
                  <a:schemeClr val="tx1"/>
                </a:solidFill>
              </a:rPr>
              <a:t> </a:t>
            </a:r>
            <a:r>
              <a:rPr lang="cs-CZ" sz="1200" dirty="0" err="1">
                <a:solidFill>
                  <a:schemeClr val="tx1"/>
                </a:solidFill>
              </a:rPr>
              <a:t>world</a:t>
            </a:r>
            <a:r>
              <a:rPr lang="cs-CZ" sz="1200" dirty="0">
                <a:solidFill>
                  <a:schemeClr val="tx1"/>
                </a:solidFill>
              </a:rPr>
              <a:t> </a:t>
            </a:r>
            <a:r>
              <a:rPr lang="cs-CZ" sz="1200" dirty="0" err="1">
                <a:solidFill>
                  <a:schemeClr val="tx1"/>
                </a:solidFill>
              </a:rPr>
              <a:t>socialization</a:t>
            </a:r>
            <a:r>
              <a:rPr lang="cs-CZ" sz="1200" dirty="0">
                <a:solidFill>
                  <a:schemeClr val="tx1"/>
                </a:solidFill>
              </a:rPr>
              <a:t> </a:t>
            </a:r>
            <a:r>
              <a:rPr lang="cs-CZ" sz="1200" dirty="0" err="1">
                <a:solidFill>
                  <a:schemeClr val="tx1"/>
                </a:solidFill>
              </a:rPr>
              <a:t>of</a:t>
            </a:r>
            <a:r>
              <a:rPr lang="cs-CZ" sz="1200" dirty="0">
                <a:solidFill>
                  <a:schemeClr val="tx1"/>
                </a:solidFill>
              </a:rPr>
              <a:t> </a:t>
            </a:r>
            <a:r>
              <a:rPr lang="cs-CZ" sz="1200" dirty="0" err="1">
                <a:solidFill>
                  <a:schemeClr val="tx1"/>
                </a:solidFill>
              </a:rPr>
              <a:t>the</a:t>
            </a:r>
            <a:r>
              <a:rPr lang="cs-CZ" sz="1200" dirty="0">
                <a:solidFill>
                  <a:schemeClr val="tx1"/>
                </a:solidFill>
              </a:rPr>
              <a:t> </a:t>
            </a:r>
            <a:r>
              <a:rPr lang="cs-CZ" sz="1200" dirty="0" err="1">
                <a:solidFill>
                  <a:schemeClr val="tx1"/>
                </a:solidFill>
              </a:rPr>
              <a:t>self</a:t>
            </a:r>
            <a:r>
              <a:rPr lang="cs-CZ" sz="1200" dirty="0">
                <a:solidFill>
                  <a:schemeClr val="tx1"/>
                </a:solidFill>
              </a:rPr>
              <a:t>. </a:t>
            </a:r>
            <a:r>
              <a:rPr lang="cs-CZ" sz="1200" dirty="0" err="1">
                <a:solidFill>
                  <a:schemeClr val="tx1"/>
                </a:solidFill>
              </a:rPr>
              <a:t>Journal</a:t>
            </a:r>
            <a:r>
              <a:rPr lang="cs-CZ" sz="1200" dirty="0">
                <a:solidFill>
                  <a:schemeClr val="tx1"/>
                </a:solidFill>
              </a:rPr>
              <a:t> </a:t>
            </a:r>
            <a:r>
              <a:rPr lang="cs-CZ" sz="1200" dirty="0" err="1">
                <a:solidFill>
                  <a:schemeClr val="tx1"/>
                </a:solidFill>
              </a:rPr>
              <a:t>of</a:t>
            </a:r>
            <a:r>
              <a:rPr lang="cs-CZ" sz="1200" dirty="0">
                <a:solidFill>
                  <a:schemeClr val="tx1"/>
                </a:solidFill>
              </a:rPr>
              <a:t> </a:t>
            </a:r>
            <a:r>
              <a:rPr lang="cs-CZ" sz="1200" dirty="0" err="1">
                <a:solidFill>
                  <a:schemeClr val="tx1"/>
                </a:solidFill>
              </a:rPr>
              <a:t>Environmental</a:t>
            </a:r>
            <a:r>
              <a:rPr lang="cs-CZ" sz="1200" dirty="0">
                <a:solidFill>
                  <a:schemeClr val="tx1"/>
                </a:solidFill>
              </a:rPr>
              <a:t> Psychology (3), 57-83), DOI:</a:t>
            </a:r>
            <a:r>
              <a:rPr lang="cs-CZ" sz="1200" u="sng" dirty="0">
                <a:solidFill>
                  <a:schemeClr val="tx1"/>
                </a:solidFill>
                <a:hlinkClick r:id="rId4"/>
              </a:rPr>
              <a:t>10.1016/S0272-4944(83)80021-8</a:t>
            </a:r>
            <a:r>
              <a:rPr lang="cs-CZ" sz="1200" dirty="0">
                <a:solidFill>
                  <a:schemeClr val="tx1"/>
                </a:solidFill>
              </a:rPr>
              <a:t> </a:t>
            </a:r>
          </a:p>
          <a:p>
            <a:pPr marL="0" lvl="0" indent="0">
              <a:lnSpc>
                <a:spcPct val="100000"/>
              </a:lnSpc>
              <a:spcBef>
                <a:spcPts val="1200"/>
              </a:spcBef>
            </a:pPr>
            <a:r>
              <a:rPr lang="cs-CZ" sz="1200" dirty="0" err="1">
                <a:solidFill>
                  <a:schemeClr val="tx1"/>
                </a:solidFill>
              </a:rPr>
              <a:t>Rosenberg</a:t>
            </a:r>
            <a:r>
              <a:rPr lang="cs-CZ" sz="1200" dirty="0">
                <a:solidFill>
                  <a:schemeClr val="tx1"/>
                </a:solidFill>
              </a:rPr>
              <a:t>, M.B. (2012). </a:t>
            </a:r>
            <a:r>
              <a:rPr lang="cs-CZ" sz="1200" i="1" dirty="0" err="1">
                <a:solidFill>
                  <a:schemeClr val="tx1"/>
                </a:solidFill>
              </a:rPr>
              <a:t>Living</a:t>
            </a:r>
            <a:r>
              <a:rPr lang="cs-CZ" sz="1200" i="1" dirty="0">
                <a:solidFill>
                  <a:schemeClr val="tx1"/>
                </a:solidFill>
              </a:rPr>
              <a:t> </a:t>
            </a:r>
            <a:r>
              <a:rPr lang="cs-CZ" sz="1200" i="1" dirty="0" err="1">
                <a:solidFill>
                  <a:schemeClr val="tx1"/>
                </a:solidFill>
              </a:rPr>
              <a:t>Nonviolent</a:t>
            </a:r>
            <a:r>
              <a:rPr lang="cs-CZ" sz="1200" i="1" dirty="0">
                <a:solidFill>
                  <a:schemeClr val="tx1"/>
                </a:solidFill>
              </a:rPr>
              <a:t> </a:t>
            </a:r>
            <a:r>
              <a:rPr lang="cs-CZ" sz="1200" i="1" dirty="0" err="1">
                <a:solidFill>
                  <a:schemeClr val="tx1"/>
                </a:solidFill>
              </a:rPr>
              <a:t>Communication</a:t>
            </a:r>
            <a:r>
              <a:rPr lang="cs-CZ" sz="1200" i="1" dirty="0">
                <a:solidFill>
                  <a:schemeClr val="tx1"/>
                </a:solidFill>
              </a:rPr>
              <a:t>: </a:t>
            </a:r>
            <a:r>
              <a:rPr lang="cs-CZ" sz="1200" i="1" dirty="0" err="1">
                <a:solidFill>
                  <a:schemeClr val="tx1"/>
                </a:solidFill>
              </a:rPr>
              <a:t>Practical</a:t>
            </a:r>
            <a:r>
              <a:rPr lang="cs-CZ" sz="1200" i="1" dirty="0">
                <a:solidFill>
                  <a:schemeClr val="tx1"/>
                </a:solidFill>
              </a:rPr>
              <a:t> </a:t>
            </a:r>
            <a:r>
              <a:rPr lang="cs-CZ" sz="1200" i="1" dirty="0" err="1">
                <a:solidFill>
                  <a:schemeClr val="tx1"/>
                </a:solidFill>
              </a:rPr>
              <a:t>Tools</a:t>
            </a:r>
            <a:r>
              <a:rPr lang="cs-CZ" sz="1200" i="1" dirty="0">
                <a:solidFill>
                  <a:schemeClr val="tx1"/>
                </a:solidFill>
              </a:rPr>
              <a:t> to </a:t>
            </a:r>
            <a:r>
              <a:rPr lang="cs-CZ" sz="1200" i="1" dirty="0" err="1">
                <a:solidFill>
                  <a:schemeClr val="tx1"/>
                </a:solidFill>
              </a:rPr>
              <a:t>Connect</a:t>
            </a:r>
            <a:r>
              <a:rPr lang="cs-CZ" sz="1200" i="1" dirty="0">
                <a:solidFill>
                  <a:schemeClr val="tx1"/>
                </a:solidFill>
              </a:rPr>
              <a:t> </a:t>
            </a:r>
            <a:r>
              <a:rPr lang="cs-CZ" sz="1200" i="1" dirty="0" err="1">
                <a:solidFill>
                  <a:schemeClr val="tx1"/>
                </a:solidFill>
              </a:rPr>
              <a:t>and</a:t>
            </a:r>
            <a:r>
              <a:rPr lang="cs-CZ" sz="1200" i="1" dirty="0">
                <a:solidFill>
                  <a:schemeClr val="tx1"/>
                </a:solidFill>
              </a:rPr>
              <a:t> </a:t>
            </a:r>
            <a:r>
              <a:rPr lang="cs-CZ" sz="1200" i="1" dirty="0" err="1">
                <a:solidFill>
                  <a:schemeClr val="tx1"/>
                </a:solidFill>
              </a:rPr>
              <a:t>Communicate</a:t>
            </a:r>
            <a:r>
              <a:rPr lang="cs-CZ" sz="1200" i="1" dirty="0">
                <a:solidFill>
                  <a:schemeClr val="tx1"/>
                </a:solidFill>
              </a:rPr>
              <a:t> </a:t>
            </a:r>
            <a:r>
              <a:rPr lang="cs-CZ" sz="1200" i="1" dirty="0" err="1">
                <a:solidFill>
                  <a:schemeClr val="tx1"/>
                </a:solidFill>
              </a:rPr>
              <a:t>Skilfully</a:t>
            </a:r>
            <a:r>
              <a:rPr lang="cs-CZ" sz="1200" i="1" dirty="0">
                <a:solidFill>
                  <a:schemeClr val="tx1"/>
                </a:solidFill>
              </a:rPr>
              <a:t> in </a:t>
            </a:r>
            <a:r>
              <a:rPr lang="cs-CZ" sz="1200" i="1" dirty="0" err="1">
                <a:solidFill>
                  <a:schemeClr val="tx1"/>
                </a:solidFill>
              </a:rPr>
              <a:t>Every</a:t>
            </a:r>
            <a:r>
              <a:rPr lang="cs-CZ" sz="1200" i="1" dirty="0">
                <a:solidFill>
                  <a:schemeClr val="tx1"/>
                </a:solidFill>
              </a:rPr>
              <a:t> </a:t>
            </a:r>
            <a:r>
              <a:rPr lang="cs-CZ" sz="1200" i="1" dirty="0" err="1">
                <a:solidFill>
                  <a:schemeClr val="tx1"/>
                </a:solidFill>
              </a:rPr>
              <a:t>Situation</a:t>
            </a:r>
            <a:r>
              <a:rPr lang="cs-CZ" sz="1200" dirty="0">
                <a:solidFill>
                  <a:schemeClr val="tx1"/>
                </a:solidFill>
              </a:rPr>
              <a:t>. </a:t>
            </a:r>
            <a:r>
              <a:rPr lang="cs-CZ" sz="1200" dirty="0" err="1">
                <a:solidFill>
                  <a:schemeClr val="tx1"/>
                </a:solidFill>
              </a:rPr>
              <a:t>Sounds</a:t>
            </a:r>
            <a:r>
              <a:rPr lang="cs-CZ" sz="1200" dirty="0">
                <a:solidFill>
                  <a:schemeClr val="tx1"/>
                </a:solidFill>
              </a:rPr>
              <a:t> </a:t>
            </a:r>
            <a:r>
              <a:rPr lang="cs-CZ" sz="1200" dirty="0" err="1">
                <a:solidFill>
                  <a:schemeClr val="tx1"/>
                </a:solidFill>
              </a:rPr>
              <a:t>True</a:t>
            </a:r>
            <a:r>
              <a:rPr lang="cs-CZ" sz="1200" dirty="0">
                <a:solidFill>
                  <a:schemeClr val="tx1"/>
                </a:solidFill>
              </a:rPr>
              <a:t>, </a:t>
            </a:r>
            <a:r>
              <a:rPr lang="cs-CZ" sz="1200" dirty="0" err="1">
                <a:solidFill>
                  <a:schemeClr val="tx1"/>
                </a:solidFill>
              </a:rPr>
              <a:t>Inc</a:t>
            </a:r>
            <a:r>
              <a:rPr lang="cs-CZ" sz="1200" dirty="0">
                <a:solidFill>
                  <a:schemeClr val="tx1"/>
                </a:solidFill>
              </a:rPr>
              <a:t>. </a:t>
            </a:r>
          </a:p>
          <a:p>
            <a:pPr marL="0" lvl="0" indent="0">
              <a:lnSpc>
                <a:spcPct val="100000"/>
              </a:lnSpc>
              <a:spcBef>
                <a:spcPts val="1200"/>
              </a:spcBef>
            </a:pPr>
            <a:r>
              <a:rPr lang="cs-CZ" sz="1200" dirty="0" err="1">
                <a:solidFill>
                  <a:schemeClr val="tx1"/>
                </a:solidFill>
              </a:rPr>
              <a:t>Sempik</a:t>
            </a:r>
            <a:r>
              <a:rPr lang="cs-CZ" sz="1200" dirty="0">
                <a:solidFill>
                  <a:schemeClr val="tx1"/>
                </a:solidFill>
              </a:rPr>
              <a:t>, J. (2010). Green care </a:t>
            </a:r>
            <a:r>
              <a:rPr lang="cs-CZ" sz="1200" dirty="0" err="1">
                <a:solidFill>
                  <a:schemeClr val="tx1"/>
                </a:solidFill>
              </a:rPr>
              <a:t>and</a:t>
            </a:r>
            <a:r>
              <a:rPr lang="cs-CZ" sz="1200" dirty="0">
                <a:solidFill>
                  <a:schemeClr val="tx1"/>
                </a:solidFill>
              </a:rPr>
              <a:t> </a:t>
            </a:r>
            <a:r>
              <a:rPr lang="cs-CZ" sz="1200" dirty="0" err="1">
                <a:solidFill>
                  <a:schemeClr val="tx1"/>
                </a:solidFill>
              </a:rPr>
              <a:t>mental</a:t>
            </a:r>
            <a:r>
              <a:rPr lang="cs-CZ" sz="1200" dirty="0">
                <a:solidFill>
                  <a:schemeClr val="tx1"/>
                </a:solidFill>
              </a:rPr>
              <a:t> </a:t>
            </a:r>
            <a:r>
              <a:rPr lang="cs-CZ" sz="1200" dirty="0" err="1">
                <a:solidFill>
                  <a:schemeClr val="tx1"/>
                </a:solidFill>
              </a:rPr>
              <a:t>health</a:t>
            </a:r>
            <a:r>
              <a:rPr lang="cs-CZ" sz="1200" dirty="0">
                <a:solidFill>
                  <a:schemeClr val="tx1"/>
                </a:solidFill>
              </a:rPr>
              <a:t>: </a:t>
            </a:r>
            <a:r>
              <a:rPr lang="cs-CZ" sz="1200" dirty="0" err="1">
                <a:solidFill>
                  <a:schemeClr val="tx1"/>
                </a:solidFill>
              </a:rPr>
              <a:t>Gardening</a:t>
            </a:r>
            <a:r>
              <a:rPr lang="cs-CZ" sz="1200" dirty="0">
                <a:solidFill>
                  <a:schemeClr val="tx1"/>
                </a:solidFill>
              </a:rPr>
              <a:t> </a:t>
            </a:r>
            <a:r>
              <a:rPr lang="cs-CZ" sz="1200" dirty="0" err="1">
                <a:solidFill>
                  <a:schemeClr val="tx1"/>
                </a:solidFill>
              </a:rPr>
              <a:t>and</a:t>
            </a:r>
            <a:r>
              <a:rPr lang="cs-CZ" sz="1200" dirty="0">
                <a:solidFill>
                  <a:schemeClr val="tx1"/>
                </a:solidFill>
              </a:rPr>
              <a:t> </a:t>
            </a:r>
            <a:r>
              <a:rPr lang="cs-CZ" sz="1200" dirty="0" err="1">
                <a:solidFill>
                  <a:schemeClr val="tx1"/>
                </a:solidFill>
              </a:rPr>
              <a:t>farming</a:t>
            </a:r>
            <a:r>
              <a:rPr lang="cs-CZ" sz="1200" dirty="0">
                <a:solidFill>
                  <a:schemeClr val="tx1"/>
                </a:solidFill>
              </a:rPr>
              <a:t> as </a:t>
            </a:r>
            <a:r>
              <a:rPr lang="cs-CZ" sz="1200" dirty="0" err="1">
                <a:solidFill>
                  <a:schemeClr val="tx1"/>
                </a:solidFill>
              </a:rPr>
              <a:t>health</a:t>
            </a:r>
            <a:r>
              <a:rPr lang="cs-CZ" sz="1200" dirty="0">
                <a:solidFill>
                  <a:schemeClr val="tx1"/>
                </a:solidFill>
              </a:rPr>
              <a:t> </a:t>
            </a:r>
            <a:r>
              <a:rPr lang="cs-CZ" sz="1200" dirty="0" err="1">
                <a:solidFill>
                  <a:schemeClr val="tx1"/>
                </a:solidFill>
              </a:rPr>
              <a:t>and</a:t>
            </a:r>
            <a:r>
              <a:rPr lang="cs-CZ" sz="1200" dirty="0">
                <a:solidFill>
                  <a:schemeClr val="tx1"/>
                </a:solidFill>
              </a:rPr>
              <a:t> </a:t>
            </a:r>
            <a:r>
              <a:rPr lang="cs-CZ" sz="1200" dirty="0" err="1">
                <a:solidFill>
                  <a:schemeClr val="tx1"/>
                </a:solidFill>
              </a:rPr>
              <a:t>social</a:t>
            </a:r>
            <a:r>
              <a:rPr lang="cs-CZ" sz="1200" dirty="0">
                <a:solidFill>
                  <a:schemeClr val="tx1"/>
                </a:solidFill>
              </a:rPr>
              <a:t> care. </a:t>
            </a:r>
            <a:r>
              <a:rPr lang="cs-CZ" sz="1200" i="1" dirty="0" err="1">
                <a:solidFill>
                  <a:schemeClr val="tx1"/>
                </a:solidFill>
              </a:rPr>
              <a:t>Mental</a:t>
            </a:r>
            <a:r>
              <a:rPr lang="cs-CZ" sz="1200" i="1" dirty="0">
                <a:solidFill>
                  <a:schemeClr val="tx1"/>
                </a:solidFill>
              </a:rPr>
              <a:t> </a:t>
            </a:r>
            <a:r>
              <a:rPr lang="cs-CZ" sz="1200" i="1" dirty="0" err="1">
                <a:solidFill>
                  <a:schemeClr val="tx1"/>
                </a:solidFill>
              </a:rPr>
              <a:t>Health</a:t>
            </a:r>
            <a:r>
              <a:rPr lang="cs-CZ" sz="1200" i="1" dirty="0">
                <a:solidFill>
                  <a:schemeClr val="tx1"/>
                </a:solidFill>
              </a:rPr>
              <a:t> </a:t>
            </a:r>
            <a:r>
              <a:rPr lang="cs-CZ" sz="1200" i="1" dirty="0" err="1">
                <a:solidFill>
                  <a:schemeClr val="tx1"/>
                </a:solidFill>
              </a:rPr>
              <a:t>and</a:t>
            </a:r>
            <a:r>
              <a:rPr lang="cs-CZ" sz="1200" i="1" dirty="0">
                <a:solidFill>
                  <a:schemeClr val="tx1"/>
                </a:solidFill>
              </a:rPr>
              <a:t> </a:t>
            </a:r>
            <a:r>
              <a:rPr lang="cs-CZ" sz="1200" i="1" dirty="0" err="1">
                <a:solidFill>
                  <a:schemeClr val="tx1"/>
                </a:solidFill>
              </a:rPr>
              <a:t>Social</a:t>
            </a:r>
            <a:r>
              <a:rPr lang="cs-CZ" sz="1200" i="1" dirty="0">
                <a:solidFill>
                  <a:schemeClr val="tx1"/>
                </a:solidFill>
              </a:rPr>
              <a:t> </a:t>
            </a:r>
            <a:r>
              <a:rPr lang="cs-CZ" sz="1200" i="1" dirty="0" err="1">
                <a:solidFill>
                  <a:schemeClr val="tx1"/>
                </a:solidFill>
              </a:rPr>
              <a:t>Inclusion</a:t>
            </a:r>
            <a:r>
              <a:rPr lang="cs-CZ" sz="1200" dirty="0">
                <a:solidFill>
                  <a:schemeClr val="tx1"/>
                </a:solidFill>
              </a:rPr>
              <a:t>, </a:t>
            </a:r>
            <a:r>
              <a:rPr lang="cs-CZ" sz="1200" i="1" dirty="0">
                <a:solidFill>
                  <a:schemeClr val="tx1"/>
                </a:solidFill>
              </a:rPr>
              <a:t>14</a:t>
            </a:r>
            <a:r>
              <a:rPr lang="cs-CZ" sz="1200" dirty="0">
                <a:solidFill>
                  <a:schemeClr val="tx1"/>
                </a:solidFill>
              </a:rPr>
              <a:t>(3), 15–22.</a:t>
            </a:r>
          </a:p>
          <a:p>
            <a:pPr marL="0" lvl="0" indent="0">
              <a:lnSpc>
                <a:spcPct val="100000"/>
              </a:lnSpc>
              <a:spcBef>
                <a:spcPts val="1200"/>
              </a:spcBef>
            </a:pPr>
            <a:r>
              <a:rPr lang="cs-CZ" sz="1200" dirty="0">
                <a:solidFill>
                  <a:schemeClr val="tx1"/>
                </a:solidFill>
              </a:rPr>
              <a:t>Ulrich, R.S. (1983). </a:t>
            </a:r>
            <a:r>
              <a:rPr lang="cs-CZ" sz="1200" dirty="0" err="1">
                <a:solidFill>
                  <a:schemeClr val="tx1"/>
                </a:solidFill>
              </a:rPr>
              <a:t>Aesthetic</a:t>
            </a:r>
            <a:r>
              <a:rPr lang="cs-CZ" sz="1200" dirty="0">
                <a:solidFill>
                  <a:schemeClr val="tx1"/>
                </a:solidFill>
              </a:rPr>
              <a:t> </a:t>
            </a:r>
            <a:r>
              <a:rPr lang="cs-CZ" sz="1200" dirty="0" err="1">
                <a:solidFill>
                  <a:schemeClr val="tx1"/>
                </a:solidFill>
              </a:rPr>
              <a:t>and</a:t>
            </a:r>
            <a:r>
              <a:rPr lang="cs-CZ" sz="1200" dirty="0">
                <a:solidFill>
                  <a:schemeClr val="tx1"/>
                </a:solidFill>
              </a:rPr>
              <a:t> </a:t>
            </a:r>
            <a:r>
              <a:rPr lang="cs-CZ" sz="1200" dirty="0" err="1">
                <a:solidFill>
                  <a:schemeClr val="tx1"/>
                </a:solidFill>
              </a:rPr>
              <a:t>affective</a:t>
            </a:r>
            <a:r>
              <a:rPr lang="cs-CZ" sz="1200" dirty="0">
                <a:solidFill>
                  <a:schemeClr val="tx1"/>
                </a:solidFill>
              </a:rPr>
              <a:t> response to </a:t>
            </a:r>
            <a:r>
              <a:rPr lang="cs-CZ" sz="1200" dirty="0" err="1">
                <a:solidFill>
                  <a:schemeClr val="tx1"/>
                </a:solidFill>
              </a:rPr>
              <a:t>natural</a:t>
            </a:r>
            <a:r>
              <a:rPr lang="cs-CZ" sz="1200" dirty="0">
                <a:solidFill>
                  <a:schemeClr val="tx1"/>
                </a:solidFill>
              </a:rPr>
              <a:t> </a:t>
            </a:r>
            <a:r>
              <a:rPr lang="cs-CZ" sz="1200" dirty="0" err="1">
                <a:solidFill>
                  <a:schemeClr val="tx1"/>
                </a:solidFill>
              </a:rPr>
              <a:t>environment</a:t>
            </a:r>
            <a:r>
              <a:rPr lang="cs-CZ" sz="1200" dirty="0">
                <a:solidFill>
                  <a:schemeClr val="tx1"/>
                </a:solidFill>
              </a:rPr>
              <a:t>. </a:t>
            </a:r>
            <a:r>
              <a:rPr lang="cs-CZ" sz="1200" u="sng" dirty="0">
                <a:solidFill>
                  <a:schemeClr val="tx1"/>
                </a:solidFill>
              </a:rPr>
              <a:t>In</a:t>
            </a:r>
            <a:r>
              <a:rPr lang="cs-CZ" sz="1200" dirty="0">
                <a:solidFill>
                  <a:schemeClr val="tx1"/>
                </a:solidFill>
              </a:rPr>
              <a:t>: I. Altman &amp; J.F. </a:t>
            </a:r>
            <a:r>
              <a:rPr lang="cs-CZ" sz="1200" dirty="0" err="1">
                <a:solidFill>
                  <a:schemeClr val="tx1"/>
                </a:solidFill>
              </a:rPr>
              <a:t>Wohlwill</a:t>
            </a:r>
            <a:r>
              <a:rPr lang="cs-CZ" sz="1200" dirty="0">
                <a:solidFill>
                  <a:schemeClr val="tx1"/>
                </a:solidFill>
              </a:rPr>
              <a:t>, </a:t>
            </a:r>
            <a:r>
              <a:rPr lang="cs-CZ" sz="1200" i="1" dirty="0" err="1">
                <a:solidFill>
                  <a:schemeClr val="tx1"/>
                </a:solidFill>
              </a:rPr>
              <a:t>Behavior</a:t>
            </a:r>
            <a:r>
              <a:rPr lang="cs-CZ" sz="1200" i="1" dirty="0">
                <a:solidFill>
                  <a:schemeClr val="tx1"/>
                </a:solidFill>
              </a:rPr>
              <a:t> </a:t>
            </a:r>
            <a:r>
              <a:rPr lang="cs-CZ" sz="1200" i="1" dirty="0" err="1">
                <a:solidFill>
                  <a:schemeClr val="tx1"/>
                </a:solidFill>
              </a:rPr>
              <a:t>and</a:t>
            </a:r>
            <a:r>
              <a:rPr lang="cs-CZ" sz="1200" i="1" dirty="0">
                <a:solidFill>
                  <a:schemeClr val="tx1"/>
                </a:solidFill>
              </a:rPr>
              <a:t> </a:t>
            </a:r>
            <a:r>
              <a:rPr lang="cs-CZ" sz="1200" i="1" dirty="0" err="1">
                <a:solidFill>
                  <a:schemeClr val="tx1"/>
                </a:solidFill>
              </a:rPr>
              <a:t>the</a:t>
            </a:r>
            <a:r>
              <a:rPr lang="cs-CZ" sz="1200" i="1" dirty="0">
                <a:solidFill>
                  <a:schemeClr val="tx1"/>
                </a:solidFill>
              </a:rPr>
              <a:t> </a:t>
            </a:r>
            <a:r>
              <a:rPr lang="cs-CZ" sz="1200" i="1" dirty="0" err="1">
                <a:solidFill>
                  <a:schemeClr val="tx1"/>
                </a:solidFill>
              </a:rPr>
              <a:t>Natural</a:t>
            </a:r>
            <a:r>
              <a:rPr lang="cs-CZ" sz="1200" i="1" dirty="0">
                <a:solidFill>
                  <a:schemeClr val="tx1"/>
                </a:solidFill>
              </a:rPr>
              <a:t> </a:t>
            </a:r>
            <a:r>
              <a:rPr lang="cs-CZ" sz="1200" i="1" dirty="0" err="1">
                <a:solidFill>
                  <a:schemeClr val="tx1"/>
                </a:solidFill>
              </a:rPr>
              <a:t>Environment</a:t>
            </a:r>
            <a:r>
              <a:rPr lang="cs-CZ" sz="1200" dirty="0">
                <a:solidFill>
                  <a:schemeClr val="tx1"/>
                </a:solidFill>
              </a:rPr>
              <a:t>, </a:t>
            </a:r>
            <a:r>
              <a:rPr lang="cs-CZ" sz="1200" dirty="0" err="1">
                <a:solidFill>
                  <a:schemeClr val="tx1"/>
                </a:solidFill>
              </a:rPr>
              <a:t>Plenum</a:t>
            </a:r>
            <a:r>
              <a:rPr lang="cs-CZ" sz="1200" dirty="0">
                <a:solidFill>
                  <a:schemeClr val="tx1"/>
                </a:solidFill>
              </a:rPr>
              <a:t> </a:t>
            </a:r>
            <a:r>
              <a:rPr lang="cs-CZ" sz="1200" dirty="0" err="1">
                <a:solidFill>
                  <a:schemeClr val="tx1"/>
                </a:solidFill>
              </a:rPr>
              <a:t>Press</a:t>
            </a:r>
            <a:r>
              <a:rPr lang="cs-CZ" sz="1200" dirty="0">
                <a:solidFill>
                  <a:schemeClr val="tx1"/>
                </a:solidFill>
              </a:rPr>
              <a:t>, New York. </a:t>
            </a:r>
          </a:p>
          <a:p>
            <a:pPr marL="0" lvl="0" indent="0">
              <a:lnSpc>
                <a:spcPct val="100000"/>
              </a:lnSpc>
              <a:spcBef>
                <a:spcPts val="1200"/>
              </a:spcBef>
            </a:pPr>
            <a:r>
              <a:rPr lang="cs-CZ" sz="1200" dirty="0">
                <a:solidFill>
                  <a:schemeClr val="tx1"/>
                </a:solidFill>
              </a:rPr>
              <a:t>Wilson, E. O. (1984). </a:t>
            </a:r>
            <a:r>
              <a:rPr lang="cs-CZ" sz="1200" i="1" dirty="0" err="1">
                <a:solidFill>
                  <a:schemeClr val="tx1"/>
                </a:solidFill>
              </a:rPr>
              <a:t>Biophilia</a:t>
            </a:r>
            <a:r>
              <a:rPr lang="cs-CZ" sz="1200" i="1" dirty="0">
                <a:solidFill>
                  <a:schemeClr val="tx1"/>
                </a:solidFill>
              </a:rPr>
              <a:t>: </a:t>
            </a:r>
            <a:r>
              <a:rPr lang="cs-CZ" sz="1200" i="1" dirty="0" err="1">
                <a:solidFill>
                  <a:schemeClr val="tx1"/>
                </a:solidFill>
              </a:rPr>
              <a:t>The</a:t>
            </a:r>
            <a:r>
              <a:rPr lang="cs-CZ" sz="1200" i="1" dirty="0">
                <a:solidFill>
                  <a:schemeClr val="tx1"/>
                </a:solidFill>
              </a:rPr>
              <a:t> </a:t>
            </a:r>
            <a:r>
              <a:rPr lang="cs-CZ" sz="1200" i="1" dirty="0" err="1">
                <a:solidFill>
                  <a:schemeClr val="tx1"/>
                </a:solidFill>
              </a:rPr>
              <a:t>human</a:t>
            </a:r>
            <a:r>
              <a:rPr lang="cs-CZ" sz="1200" i="1" dirty="0">
                <a:solidFill>
                  <a:schemeClr val="tx1"/>
                </a:solidFill>
              </a:rPr>
              <a:t> bond </a:t>
            </a:r>
            <a:r>
              <a:rPr lang="cs-CZ" sz="1200" i="1" dirty="0" err="1">
                <a:solidFill>
                  <a:schemeClr val="tx1"/>
                </a:solidFill>
              </a:rPr>
              <a:t>with</a:t>
            </a:r>
            <a:r>
              <a:rPr lang="cs-CZ" sz="1200" i="1" dirty="0">
                <a:solidFill>
                  <a:schemeClr val="tx1"/>
                </a:solidFill>
              </a:rPr>
              <a:t> </a:t>
            </a:r>
            <a:r>
              <a:rPr lang="cs-CZ" sz="1200" i="1" dirty="0" err="1">
                <a:solidFill>
                  <a:schemeClr val="tx1"/>
                </a:solidFill>
              </a:rPr>
              <a:t>other</a:t>
            </a:r>
            <a:r>
              <a:rPr lang="cs-CZ" sz="1200" i="1" dirty="0">
                <a:solidFill>
                  <a:schemeClr val="tx1"/>
                </a:solidFill>
              </a:rPr>
              <a:t> species</a:t>
            </a:r>
            <a:r>
              <a:rPr lang="cs-CZ" sz="1200" dirty="0">
                <a:solidFill>
                  <a:schemeClr val="tx1"/>
                </a:solidFill>
              </a:rPr>
              <a:t>. Cambridge MA: Harvard University </a:t>
            </a:r>
            <a:r>
              <a:rPr lang="cs-CZ" sz="1200" dirty="0" err="1">
                <a:solidFill>
                  <a:schemeClr val="tx1"/>
                </a:solidFill>
              </a:rPr>
              <a:t>Press</a:t>
            </a:r>
            <a:r>
              <a:rPr lang="cs-CZ" sz="1200" dirty="0">
                <a:solidFill>
                  <a:schemeClr val="tx1"/>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3" name="Google Shape;263;p22"/>
          <p:cNvSpPr txBox="1">
            <a:spLocks noGrp="1"/>
          </p:cNvSpPr>
          <p:nvPr>
            <p:ph type="ftr" sz="quarter" idx="11"/>
          </p:nvPr>
        </p:nvSpPr>
        <p:spPr>
          <a:xfrm>
            <a:off x="959048" y="5396852"/>
            <a:ext cx="1871663" cy="279301"/>
          </a:xfrm>
          <a:noFill/>
          <a:ln>
            <a:noFill/>
          </a:ln>
        </p:spPr>
        <p:txBody>
          <a:bodyPr spcFirstLastPara="1" vert="horz" wrap="square" lIns="0" tIns="34275" rIns="0" bIns="35100" rtlCol="0" anchor="ctr" anchorCtr="0">
            <a:noAutofit/>
          </a:bodyPr>
          <a:lstStyle/>
          <a:p>
            <a:pPr marL="0" lvl="0" indent="0" algn="l" rtl="0">
              <a:lnSpc>
                <a:spcPct val="100000"/>
              </a:lnSpc>
              <a:spcBef>
                <a:spcPts val="0"/>
              </a:spcBef>
              <a:spcAft>
                <a:spcPts val="0"/>
              </a:spcAft>
              <a:buClr>
                <a:schemeClr val="lt1"/>
              </a:buClr>
              <a:buSzPts val="1600"/>
              <a:buFont typeface="Arial"/>
              <a:buNone/>
            </a:pPr>
            <a:r>
              <a:rPr lang="cs-CZ" dirty="0"/>
              <a:t>+ call number</a:t>
            </a:r>
            <a:endParaRPr lang="cs-CZ" baseline="30000" dirty="0"/>
          </a:p>
        </p:txBody>
      </p:sp>
      <p:sp>
        <p:nvSpPr>
          <p:cNvPr id="9" name="Google Shape;264;p22">
            <a:extLst>
              <a:ext uri="{FF2B5EF4-FFF2-40B4-BE49-F238E27FC236}">
                <a16:creationId xmlns:a16="http://schemas.microsoft.com/office/drawing/2014/main" id="{B1B71B90-94BB-48FD-A846-FDA0DC5C8A7B}"/>
              </a:ext>
            </a:extLst>
          </p:cNvPr>
          <p:cNvSpPr txBox="1">
            <a:spLocks noGrp="1"/>
          </p:cNvSpPr>
          <p:nvPr>
            <p:ph sz="half" idx="13"/>
          </p:nvPr>
        </p:nvSpPr>
        <p:spPr>
          <a:xfrm>
            <a:off x="960438" y="5684838"/>
            <a:ext cx="4195762" cy="401637"/>
          </a:xfrm>
          <a:noFill/>
          <a:ln>
            <a:noFill/>
          </a:ln>
        </p:spPr>
        <p:txBody>
          <a:bodyPr spcFirstLastPara="1" wrap="square" lIns="0" tIns="72000" rIns="91425" bIns="45700" anchor="t" anchorCtr="0">
            <a:normAutofit/>
          </a:bodyPr>
          <a:lstStyle/>
          <a:p>
            <a:pPr marL="0" marR="0" lvl="0" indent="0" algn="l" rtl="0">
              <a:lnSpc>
                <a:spcPct val="100000"/>
              </a:lnSpc>
              <a:spcBef>
                <a:spcPts val="0"/>
              </a:spcBef>
              <a:spcAft>
                <a:spcPts val="0"/>
              </a:spcAft>
              <a:buClr>
                <a:schemeClr val="lt1"/>
              </a:buClr>
              <a:buSzPct val="100000"/>
              <a:buFont typeface="Arial"/>
              <a:buNone/>
            </a:pPr>
            <a:r>
              <a:rPr lang="de-DE" dirty="0">
                <a:solidFill>
                  <a:schemeClr val="bg1"/>
                </a:solidFill>
              </a:rPr>
              <a:t>name@xyz.com</a:t>
            </a:r>
          </a:p>
        </p:txBody>
      </p:sp>
      <p:sp>
        <p:nvSpPr>
          <p:cNvPr id="261" name="Google Shape;261;p22"/>
          <p:cNvSpPr txBox="1">
            <a:spLocks noGrp="1"/>
          </p:cNvSpPr>
          <p:nvPr>
            <p:ph type="title"/>
          </p:nvPr>
        </p:nvSpPr>
        <p:spPr>
          <a:xfrm>
            <a:off x="1588" y="2109788"/>
            <a:ext cx="8621712" cy="895350"/>
          </a:xfrm>
          <a:noFill/>
          <a:ln>
            <a:noFill/>
          </a:ln>
        </p:spPr>
        <p:txBody>
          <a:bodyPr spcFirstLastPara="1" vert="horz" wrap="square" lIns="513000" tIns="34275" rIns="68569" bIns="34275" rtlCol="0" anchor="ctr" anchorCtr="0">
            <a:normAutofit/>
          </a:bodyPr>
          <a:lstStyle/>
          <a:p>
            <a:r>
              <a:rPr lang="en-US" dirty="0"/>
              <a:t>THANK YOU FOR YOUR ATTENTION</a:t>
            </a:r>
          </a:p>
        </p:txBody>
      </p:sp>
      <p:sp>
        <p:nvSpPr>
          <p:cNvPr id="262" name="Google Shape;262;p22"/>
          <p:cNvSpPr txBox="1">
            <a:spLocks noGrp="1"/>
          </p:cNvSpPr>
          <p:nvPr>
            <p:ph sz="half" idx="2"/>
          </p:nvPr>
        </p:nvSpPr>
        <p:spPr>
          <a:xfrm>
            <a:off x="0" y="3627438"/>
            <a:ext cx="6535738" cy="1052512"/>
          </a:xfrm>
          <a:noFill/>
          <a:ln>
            <a:noFill/>
          </a:ln>
        </p:spPr>
        <p:txBody>
          <a:bodyPr spcFirstLastPara="1" vert="horz" wrap="square" lIns="486000" tIns="54000" rIns="68569" bIns="34275" rtlCol="0" anchor="t" anchorCtr="0">
            <a:normAutofit/>
          </a:body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320F2BE-1BB8-BE53-867D-2BB72E89ADF0}"/>
              </a:ext>
            </a:extLst>
          </p:cNvPr>
          <p:cNvSpPr>
            <a:spLocks noGrp="1"/>
          </p:cNvSpPr>
          <p:nvPr>
            <p:ph sz="half" idx="2"/>
          </p:nvPr>
        </p:nvSpPr>
        <p:spPr/>
        <p:txBody>
          <a:bodyPr/>
          <a:lstStyle/>
          <a:p>
            <a:r>
              <a:rPr lang="cs-CZ" dirty="0" err="1"/>
              <a:t>How</a:t>
            </a:r>
            <a:r>
              <a:rPr lang="cs-CZ" dirty="0"/>
              <a:t> to </a:t>
            </a:r>
            <a:r>
              <a:rPr lang="cs-CZ" dirty="0" err="1"/>
              <a:t>define</a:t>
            </a:r>
            <a:r>
              <a:rPr lang="cs-CZ" dirty="0"/>
              <a:t> </a:t>
            </a:r>
            <a:r>
              <a:rPr lang="cs-CZ" dirty="0" err="1"/>
              <a:t>agriculture</a:t>
            </a:r>
            <a:r>
              <a:rPr lang="cs-CZ" dirty="0"/>
              <a:t>?</a:t>
            </a:r>
          </a:p>
        </p:txBody>
      </p:sp>
    </p:spTree>
    <p:extLst>
      <p:ext uri="{BB962C8B-B14F-4D97-AF65-F5344CB8AC3E}">
        <p14:creationId xmlns:p14="http://schemas.microsoft.com/office/powerpoint/2010/main" val="1781974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14" name="Picture 2" descr="https://mirrors.creativecommons.org/presskit/buttons/88x31/png/by-nc.png">
            <a:extLst>
              <a:ext uri="{FF2B5EF4-FFF2-40B4-BE49-F238E27FC236}">
                <a16:creationId xmlns:a16="http://schemas.microsoft.com/office/drawing/2014/main" id="{5DE84FD9-5CAB-472A-B380-94CC7ECCD4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977" y="2529431"/>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extLst>
              <a:ext uri="{FF2B5EF4-FFF2-40B4-BE49-F238E27FC236}">
                <a16:creationId xmlns:a16="http://schemas.microsoft.com/office/drawing/2014/main" id="{D6DB147D-5D4A-4850-B9D0-997873C93553}"/>
              </a:ext>
            </a:extLst>
          </p:cNvPr>
          <p:cNvSpPr/>
          <p:nvPr/>
        </p:nvSpPr>
        <p:spPr>
          <a:xfrm>
            <a:off x="1781173" y="2444391"/>
            <a:ext cx="6588127" cy="646331"/>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 2022 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16" name="Rechteck 15">
            <a:extLst>
              <a:ext uri="{FF2B5EF4-FFF2-40B4-BE49-F238E27FC236}">
                <a16:creationId xmlns:a16="http://schemas.microsoft.com/office/drawing/2014/main" id="{007EB681-8AA0-4D25-8E8F-CEC065195711}"/>
              </a:ext>
            </a:extLst>
          </p:cNvPr>
          <p:cNvSpPr/>
          <p:nvPr/>
        </p:nvSpPr>
        <p:spPr>
          <a:xfrm>
            <a:off x="564757" y="3566116"/>
            <a:ext cx="6106499" cy="1569660"/>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a:t>
            </a:r>
            <a:r>
              <a:rPr lang="en-US" sz="1600" dirty="0" err="1">
                <a:solidFill>
                  <a:schemeClr val="bg1"/>
                </a:solidFill>
                <a:latin typeface="Arial" panose="020B0604020202020204" pitchFamily="34" charset="0"/>
                <a:cs typeface="Arial" panose="020B0604020202020204" pitchFamily="34" charset="0"/>
              </a:rPr>
              <a:t>Eliška</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Hudcová</a:t>
            </a:r>
            <a:r>
              <a:rPr lang="en-US" sz="1600" dirty="0">
                <a:solidFill>
                  <a:schemeClr val="bg1"/>
                </a:solidFill>
                <a:latin typeface="Arial" panose="020B0604020202020204" pitchFamily="34" charset="0"/>
                <a:cs typeface="Arial" panose="020B0604020202020204" pitchFamily="34" charset="0"/>
              </a:rPr>
              <a:t> and Michal </a:t>
            </a:r>
            <a:r>
              <a:rPr lang="en-US" sz="1600" dirty="0" err="1">
                <a:solidFill>
                  <a:schemeClr val="bg1"/>
                </a:solidFill>
                <a:latin typeface="Arial" panose="020B0604020202020204" pitchFamily="34" charset="0"/>
                <a:cs typeface="Arial" panose="020B0604020202020204" pitchFamily="34" charset="0"/>
              </a:rPr>
              <a:t>Pařízek</a:t>
            </a:r>
            <a:r>
              <a:rPr lang="en-US" sz="1600" dirty="0">
                <a:solidFill>
                  <a:schemeClr val="bg1"/>
                </a:solidFill>
                <a:latin typeface="Arial" panose="020B0604020202020204" pitchFamily="34" charset="0"/>
                <a:cs typeface="Arial" panose="020B0604020202020204" pitchFamily="34" charset="0"/>
              </a:rPr>
              <a:t> </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en-US" sz="1600" dirty="0" err="1">
                <a:solidFill>
                  <a:schemeClr val="bg1"/>
                </a:solidFill>
                <a:latin typeface="Arial" panose="020B0604020202020204" pitchFamily="34" charset="0"/>
                <a:cs typeface="Arial" panose="020B0604020202020204" pitchFamily="34" charset="0"/>
              </a:rPr>
              <a:t>Jabok</a:t>
            </a:r>
            <a:r>
              <a:rPr lang="en-US" sz="1600" dirty="0">
                <a:solidFill>
                  <a:schemeClr val="bg1"/>
                </a:solidFill>
                <a:latin typeface="Arial" panose="020B0604020202020204" pitchFamily="34" charset="0"/>
                <a:cs typeface="Arial" panose="020B0604020202020204" pitchFamily="34" charset="0"/>
              </a:rPr>
              <a:t> - Academy of Social Pedagogy and Theology</a:t>
            </a:r>
          </a:p>
          <a:p>
            <a:r>
              <a:rPr lang="en-US" sz="1600" dirty="0" err="1">
                <a:solidFill>
                  <a:schemeClr val="bg1"/>
                </a:solidFill>
                <a:latin typeface="Arial" panose="020B0604020202020204" pitchFamily="34" charset="0"/>
                <a:cs typeface="Arial" panose="020B0604020202020204" pitchFamily="34" charset="0"/>
              </a:rPr>
              <a:t>Salmovská</a:t>
            </a:r>
            <a:r>
              <a:rPr lang="en-US" sz="1600" dirty="0">
                <a:solidFill>
                  <a:schemeClr val="bg1"/>
                </a:solidFill>
                <a:latin typeface="Arial" panose="020B0604020202020204" pitchFamily="34" charset="0"/>
                <a:cs typeface="Arial" panose="020B0604020202020204" pitchFamily="34" charset="0"/>
              </a:rPr>
              <a:t> 8</a:t>
            </a:r>
          </a:p>
          <a:p>
            <a:r>
              <a:rPr lang="en-US" sz="1600" dirty="0">
                <a:solidFill>
                  <a:schemeClr val="bg1"/>
                </a:solidFill>
                <a:latin typeface="Arial" panose="020B0604020202020204" pitchFamily="34" charset="0"/>
                <a:cs typeface="Arial" panose="020B0604020202020204" pitchFamily="34" charset="0"/>
              </a:rPr>
              <a:t>120 00 Praha 2, Czech Republic</a:t>
            </a:r>
          </a:p>
        </p:txBody>
      </p:sp>
      <p:sp>
        <p:nvSpPr>
          <p:cNvPr id="17" name="Zástupný obsah 4">
            <a:extLst>
              <a:ext uri="{FF2B5EF4-FFF2-40B4-BE49-F238E27FC236}">
                <a16:creationId xmlns:a16="http://schemas.microsoft.com/office/drawing/2014/main" id="{861EC083-086C-45D9-B60B-94017C2C2C94}"/>
              </a:ext>
            </a:extLst>
          </p:cNvPr>
          <p:cNvSpPr txBox="1">
            <a:spLocks/>
          </p:cNvSpPr>
          <p:nvPr/>
        </p:nvSpPr>
        <p:spPr>
          <a:xfrm>
            <a:off x="942975" y="5676149"/>
            <a:ext cx="4276725" cy="400802"/>
          </a:xfrm>
          <a:prstGeom prst="rect">
            <a:avLst/>
          </a:prstGeom>
        </p:spPr>
        <p:txBody>
          <a:bodyPr vert="horz" lIns="0" tIns="72000" rIns="91440" bIns="45720" rtlCol="0">
            <a:normAutofit/>
          </a:bodyPr>
          <a:lstStyle>
            <a:lvl1pPr marL="0" marR="0" indent="0" algn="l" defTabSz="914377"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ts val="1440"/>
              </a:lnSpc>
              <a:spcBef>
                <a:spcPts val="0"/>
              </a:spcBef>
              <a:buClr>
                <a:schemeClr val="tx2"/>
              </a:buClr>
              <a:buFontTx/>
              <a:buNone/>
              <a:defRPr sz="1200" kern="1200">
                <a:solidFill>
                  <a:schemeClr val="tx1"/>
                </a:solidFill>
                <a:latin typeface="Arial" panose="020B0604020202020204" pitchFamily="34" charset="0"/>
                <a:ea typeface="+mn-ea"/>
                <a:cs typeface="Arial" panose="020B0604020202020204" pitchFamily="34" charset="0"/>
              </a:defRPr>
            </a:lvl2pPr>
            <a:lvl3pPr marL="359991" indent="-179996" algn="l" defTabSz="914377" rtl="0" eaLnBrk="1" latinLnBrk="0" hangingPunct="1">
              <a:lnSpc>
                <a:spcPts val="1900"/>
              </a:lnSpc>
              <a:spcBef>
                <a:spcPts val="5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chemeClr val="lt1"/>
              </a:buClr>
              <a:buSzPct val="100000"/>
              <a:buFont typeface="Arial"/>
              <a:buNone/>
            </a:pPr>
            <a:r>
              <a:rPr lang="cs-CZ" dirty="0">
                <a:solidFill>
                  <a:schemeClr val="bg1"/>
                </a:solidFill>
              </a:rPr>
              <a:t>hudcova@jabok.cz, parizek@jabok.cz</a:t>
            </a:r>
            <a:endParaRPr lang="de-DE" dirty="0">
              <a:solidFill>
                <a:schemeClr val="bg1"/>
              </a:solidFill>
            </a:endParaRPr>
          </a:p>
          <a:p>
            <a:pPr marL="0" marR="0" lvl="0" indent="0" algn="l" rtl="0">
              <a:lnSpc>
                <a:spcPct val="100000"/>
              </a:lnSpc>
              <a:spcBef>
                <a:spcPts val="0"/>
              </a:spcBef>
              <a:spcAft>
                <a:spcPts val="0"/>
              </a:spcAft>
              <a:buClr>
                <a:schemeClr val="lt1"/>
              </a:buClr>
              <a:buSzPct val="100000"/>
              <a:buFont typeface="Arial"/>
              <a:buNone/>
            </a:pPr>
            <a:endParaRPr lang="cs-CZ" dirty="0">
              <a:solidFill>
                <a:schemeClr val="bg1"/>
              </a:solidFill>
            </a:endParaRPr>
          </a:p>
        </p:txBody>
      </p:sp>
      <p:sp>
        <p:nvSpPr>
          <p:cNvPr id="18" name="Rechteck 17">
            <a:extLst>
              <a:ext uri="{FF2B5EF4-FFF2-40B4-BE49-F238E27FC236}">
                <a16:creationId xmlns:a16="http://schemas.microsoft.com/office/drawing/2014/main" id="{0F99B506-BAB5-4B6F-8E73-A12D9E2E3456}"/>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655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761E1F1-F3F7-C168-BEFC-A69E30B38CBE}"/>
              </a:ext>
            </a:extLst>
          </p:cNvPr>
          <p:cNvSpPr>
            <a:spLocks noGrp="1"/>
          </p:cNvSpPr>
          <p:nvPr>
            <p:ph type="sldNum" idx="12"/>
          </p:nvPr>
        </p:nvSpPr>
        <p:spPr/>
        <p:txBody>
          <a:bodyPr/>
          <a:lstStyle/>
          <a:p>
            <a:fld id="{00000000-1234-1234-1234-123412341234}" type="slidenum">
              <a:rPr lang="cs-CZ" smtClean="0"/>
              <a:pPr/>
              <a:t>4</a:t>
            </a:fld>
            <a:endParaRPr lang="cs-CZ"/>
          </a:p>
        </p:txBody>
      </p:sp>
      <p:sp>
        <p:nvSpPr>
          <p:cNvPr id="4" name="Zástupný text 3">
            <a:extLst>
              <a:ext uri="{FF2B5EF4-FFF2-40B4-BE49-F238E27FC236}">
                <a16:creationId xmlns:a16="http://schemas.microsoft.com/office/drawing/2014/main" id="{9A029FEF-746B-35C7-E8A1-BFABDE70842C}"/>
              </a:ext>
            </a:extLst>
          </p:cNvPr>
          <p:cNvSpPr>
            <a:spLocks noGrp="1"/>
          </p:cNvSpPr>
          <p:nvPr>
            <p:ph type="body" idx="2"/>
          </p:nvPr>
        </p:nvSpPr>
        <p:spPr>
          <a:xfrm>
            <a:off x="471487" y="1468144"/>
            <a:ext cx="8201026" cy="4602455"/>
          </a:xfrm>
        </p:spPr>
        <p:txBody>
          <a:bodyPr>
            <a:normAutofit/>
          </a:bodyPr>
          <a:lstStyle/>
          <a:p>
            <a:pPr marL="514350" indent="-342900">
              <a:buFont typeface="Arial" panose="020B0604020202020204" pitchFamily="34" charset="0"/>
              <a:buChar char="•"/>
            </a:pPr>
            <a:r>
              <a:rPr lang="en-US" dirty="0"/>
              <a:t>Agriculture is part of civilization. </a:t>
            </a:r>
            <a:endParaRPr lang="cs-CZ" dirty="0"/>
          </a:p>
          <a:p>
            <a:pPr marL="514350" indent="-342900">
              <a:buFont typeface="Arial" panose="020B0604020202020204" pitchFamily="34" charset="0"/>
              <a:buChar char="•"/>
            </a:pPr>
            <a:r>
              <a:rPr lang="en-US" dirty="0"/>
              <a:t>It fulfills needs: food, clothing, protection of the landscape and nature, protection of historical wealth, preservation of biodiversity, etc.</a:t>
            </a:r>
            <a:endParaRPr lang="cs-CZ" dirty="0"/>
          </a:p>
          <a:p>
            <a:pPr marL="514350" indent="-342900">
              <a:buFont typeface="Arial" panose="020B0604020202020204" pitchFamily="34" charset="0"/>
              <a:buChar char="•"/>
            </a:pPr>
            <a:r>
              <a:rPr lang="en-US" dirty="0"/>
              <a:t>Agriculture is a science, an art, a profession, a source of raw materials for further processing. </a:t>
            </a:r>
            <a:endParaRPr lang="cs-CZ" dirty="0"/>
          </a:p>
          <a:p>
            <a:pPr marL="514350" indent="-342900">
              <a:buFont typeface="Arial" panose="020B0604020202020204" pitchFamily="34" charset="0"/>
              <a:buChar char="•"/>
            </a:pPr>
            <a:r>
              <a:rPr lang="en-US" dirty="0"/>
              <a:t>It is part of the use of water resources, soil, ensures nutrition, affects health, consumption of food and feed, part of tourism. It interweaves economic, social, political, environmental and cultural systems.</a:t>
            </a:r>
            <a:endParaRPr lang="cs-CZ" dirty="0"/>
          </a:p>
        </p:txBody>
      </p:sp>
      <p:sp>
        <p:nvSpPr>
          <p:cNvPr id="5" name="Nadpis 4">
            <a:extLst>
              <a:ext uri="{FF2B5EF4-FFF2-40B4-BE49-F238E27FC236}">
                <a16:creationId xmlns:a16="http://schemas.microsoft.com/office/drawing/2014/main" id="{E0D856E6-7E86-C670-835C-72718CA48D14}"/>
              </a:ext>
            </a:extLst>
          </p:cNvPr>
          <p:cNvSpPr>
            <a:spLocks noGrp="1"/>
          </p:cNvSpPr>
          <p:nvPr>
            <p:ph type="title"/>
          </p:nvPr>
        </p:nvSpPr>
        <p:spPr/>
        <p:txBody>
          <a:bodyPr/>
          <a:lstStyle/>
          <a:p>
            <a:r>
              <a:rPr lang="cs-CZ" dirty="0"/>
              <a:t>ABOUT AGRICULTURE</a:t>
            </a:r>
          </a:p>
        </p:txBody>
      </p:sp>
    </p:spTree>
    <p:extLst>
      <p:ext uri="{BB962C8B-B14F-4D97-AF65-F5344CB8AC3E}">
        <p14:creationId xmlns:p14="http://schemas.microsoft.com/office/powerpoint/2010/main" val="371142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9320F2BE-1BB8-BE53-867D-2BB72E89ADF0}"/>
              </a:ext>
            </a:extLst>
          </p:cNvPr>
          <p:cNvSpPr>
            <a:spLocks noGrp="1"/>
          </p:cNvSpPr>
          <p:nvPr>
            <p:ph sz="half" idx="2"/>
          </p:nvPr>
        </p:nvSpPr>
        <p:spPr/>
        <p:txBody>
          <a:bodyPr/>
          <a:lstStyle/>
          <a:p>
            <a:r>
              <a:rPr lang="cs-CZ" dirty="0" err="1"/>
              <a:t>How</a:t>
            </a:r>
            <a:r>
              <a:rPr lang="cs-CZ" dirty="0"/>
              <a:t> to </a:t>
            </a:r>
            <a:r>
              <a:rPr lang="cs-CZ" dirty="0" err="1"/>
              <a:t>define</a:t>
            </a:r>
            <a:r>
              <a:rPr lang="cs-CZ" dirty="0"/>
              <a:t> </a:t>
            </a:r>
            <a:r>
              <a:rPr lang="cs-CZ" dirty="0" err="1"/>
              <a:t>social</a:t>
            </a:r>
            <a:r>
              <a:rPr lang="cs-CZ" dirty="0"/>
              <a:t> </a:t>
            </a:r>
            <a:r>
              <a:rPr lang="cs-CZ" dirty="0" err="1"/>
              <a:t>work</a:t>
            </a:r>
            <a:r>
              <a:rPr lang="cs-CZ" dirty="0"/>
              <a:t>?</a:t>
            </a:r>
          </a:p>
        </p:txBody>
      </p:sp>
    </p:spTree>
    <p:extLst>
      <p:ext uri="{BB962C8B-B14F-4D97-AF65-F5344CB8AC3E}">
        <p14:creationId xmlns:p14="http://schemas.microsoft.com/office/powerpoint/2010/main" val="414970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sldNum" idx="12"/>
          </p:nvPr>
        </p:nvSpPr>
        <p:spPr>
          <a:xfrm>
            <a:off x="7079456" y="6300058"/>
            <a:ext cx="2057400" cy="545243"/>
          </a:xfrm>
          <a:noFill/>
          <a:ln>
            <a:noFill/>
          </a:ln>
        </p:spPr>
        <p:txBody>
          <a:bodyPr spcFirstLastPara="1" vert="horz" wrap="square" lIns="0" tIns="34275" rIns="486000" bIns="108000" rtlCol="0" anchor="b" anchorCtr="0">
            <a:noAutofit/>
          </a:bodyPr>
          <a:lstStyle/>
          <a:p>
            <a:fld id="{00000000-1234-1234-1234-123412341234}" type="slidenum">
              <a:rPr lang="cs-CZ" smtClean="0"/>
              <a:pPr/>
              <a:t>6</a:t>
            </a:fld>
            <a:endParaRPr lang="cs-CZ"/>
          </a:p>
        </p:txBody>
      </p:sp>
      <p:sp>
        <p:nvSpPr>
          <p:cNvPr id="135" name="Google Shape;135;p7"/>
          <p:cNvSpPr txBox="1">
            <a:spLocks noGrp="1"/>
          </p:cNvSpPr>
          <p:nvPr>
            <p:ph type="body" idx="2"/>
          </p:nvPr>
        </p:nvSpPr>
        <p:spPr>
          <a:xfrm>
            <a:off x="485775" y="1364342"/>
            <a:ext cx="8201025" cy="4936446"/>
          </a:xfrm>
          <a:noFill/>
          <a:ln>
            <a:noFill/>
          </a:ln>
        </p:spPr>
        <p:txBody>
          <a:bodyPr spcFirstLastPara="1" vert="horz" wrap="square" lIns="68569" tIns="34275" rIns="68569" bIns="34275" rtlCol="0" anchor="t" anchorCtr="0">
            <a:normAutofit/>
          </a:bodyPr>
          <a:lstStyle/>
          <a:p>
            <a:pPr marL="0" indent="0"/>
            <a:r>
              <a:rPr lang="en-US" sz="2400" dirty="0">
                <a:sym typeface="Arial"/>
              </a:rPr>
              <a:t>“Social work is a practice-based profession and an academic discipline that promotes social change and development, social cohesion, and the empowerment and liberation of people. Principles of social justice, human rights, collective responsibility and respect for diversities are central to social work. Underpinned by theories of social work, social sciences, humanities and indigenous knowledges, social work engages people and structures to address life challenges and enhance wellbeing.”</a:t>
            </a:r>
          </a:p>
          <a:p>
            <a:pPr marL="0" indent="0"/>
            <a:endParaRPr lang="en-US" dirty="0"/>
          </a:p>
          <a:p>
            <a:pPr marL="0" indent="0"/>
            <a:r>
              <a:rPr lang="en-US" sz="1300" dirty="0"/>
              <a:t>Approved by the IFSW General Meeting and the IASSW General Assembly in July 2014, </a:t>
            </a:r>
            <a:r>
              <a:rPr lang="en-US" sz="1300" dirty="0">
                <a:hlinkClick r:id="rId3"/>
              </a:rPr>
              <a:t>Global Definition of Social Work – International Federation of Social Workers (ifsw.org)</a:t>
            </a:r>
            <a:endParaRPr lang="en-US" sz="1300" dirty="0"/>
          </a:p>
        </p:txBody>
      </p:sp>
      <p:sp>
        <p:nvSpPr>
          <p:cNvPr id="134" name="Google Shape;134;p7"/>
          <p:cNvSpPr txBox="1">
            <a:spLocks noGrp="1"/>
          </p:cNvSpPr>
          <p:nvPr>
            <p:ph type="title"/>
          </p:nvPr>
        </p:nvSpPr>
        <p:spPr>
          <a:xfrm>
            <a:off x="486000" y="668338"/>
            <a:ext cx="8045054" cy="836079"/>
          </a:xfrm>
          <a:noFill/>
          <a:ln>
            <a:noFill/>
          </a:ln>
        </p:spPr>
        <p:txBody>
          <a:bodyPr spcFirstLastPara="1" vert="horz" wrap="square" lIns="0" tIns="35100" rIns="68569" bIns="34275" rtlCol="0" anchor="t" anchorCtr="0">
            <a:noAutofit/>
          </a:bodyPr>
          <a:lstStyle/>
          <a:p>
            <a:r>
              <a:rPr lang="en-US"/>
              <a:t>GLOBAL DEFINITION OF SOCIAL WORK</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A6495A4-3873-3DBD-CF39-47D0EE0BF9BC}"/>
              </a:ext>
            </a:extLst>
          </p:cNvPr>
          <p:cNvSpPr>
            <a:spLocks noGrp="1"/>
          </p:cNvSpPr>
          <p:nvPr>
            <p:ph type="sldNum" idx="12"/>
          </p:nvPr>
        </p:nvSpPr>
        <p:spPr/>
        <p:txBody>
          <a:bodyPr/>
          <a:lstStyle/>
          <a:p>
            <a:fld id="{00000000-1234-1234-1234-123412341234}" type="slidenum">
              <a:rPr lang="cs-CZ" smtClean="0"/>
              <a:pPr/>
              <a:t>7</a:t>
            </a:fld>
            <a:endParaRPr lang="cs-CZ"/>
          </a:p>
        </p:txBody>
      </p:sp>
      <p:sp>
        <p:nvSpPr>
          <p:cNvPr id="4" name="Zástupný text 3">
            <a:extLst>
              <a:ext uri="{FF2B5EF4-FFF2-40B4-BE49-F238E27FC236}">
                <a16:creationId xmlns:a16="http://schemas.microsoft.com/office/drawing/2014/main" id="{604FFD59-5DF5-45B2-F2F6-50D5EC71B967}"/>
              </a:ext>
            </a:extLst>
          </p:cNvPr>
          <p:cNvSpPr>
            <a:spLocks noGrp="1"/>
          </p:cNvSpPr>
          <p:nvPr>
            <p:ph type="body" idx="2"/>
          </p:nvPr>
        </p:nvSpPr>
        <p:spPr>
          <a:xfrm>
            <a:off x="0" y="1308100"/>
            <a:ext cx="8687026" cy="4881561"/>
          </a:xfrm>
        </p:spPr>
        <p:txBody>
          <a:bodyPr>
            <a:normAutofit/>
          </a:bodyPr>
          <a:lstStyle/>
          <a:p>
            <a:pPr indent="0" algn="l"/>
            <a:r>
              <a:rPr lang="en-US" sz="2400" b="0" i="0" dirty="0">
                <a:solidFill>
                  <a:srgbClr val="626262"/>
                </a:solidFill>
                <a:effectLst/>
                <a:latin typeface="Exo 2"/>
              </a:rPr>
              <a:t>In 2012 the European Economic and Social Committee framed an Opinion on social farming.</a:t>
            </a:r>
          </a:p>
          <a:p>
            <a:pPr indent="0" algn="l"/>
            <a:r>
              <a:rPr lang="en-US" sz="2400" b="0" i="0" dirty="0">
                <a:solidFill>
                  <a:srgbClr val="626262"/>
                </a:solidFill>
                <a:effectLst/>
                <a:latin typeface="Exo 2"/>
              </a:rPr>
              <a:t>The EESC defines Social Farming in the following way:</a:t>
            </a:r>
          </a:p>
          <a:p>
            <a:pPr indent="0" algn="l"/>
            <a:r>
              <a:rPr lang="en-US" sz="2400" b="0" i="0" dirty="0">
                <a:solidFill>
                  <a:srgbClr val="626262"/>
                </a:solidFill>
                <a:effectLst/>
                <a:latin typeface="Exo 2"/>
              </a:rPr>
              <a:t>Social Farming adopts a multifunctional view of agriculture that </a:t>
            </a:r>
            <a:r>
              <a:rPr lang="en-US" sz="2400" b="1" i="0" dirty="0">
                <a:solidFill>
                  <a:srgbClr val="626262"/>
                </a:solidFill>
                <a:effectLst/>
                <a:latin typeface="Exo 2"/>
              </a:rPr>
              <a:t>combines farming with social services/health care</a:t>
            </a:r>
            <a:r>
              <a:rPr lang="en-US" sz="2400" b="0" i="0" dirty="0">
                <a:solidFill>
                  <a:srgbClr val="626262"/>
                </a:solidFill>
                <a:effectLst/>
                <a:latin typeface="Exo 2"/>
              </a:rPr>
              <a:t> at local level. It can help to improve social and environmental awareness, in accordance with social and solidarity principles.</a:t>
            </a:r>
          </a:p>
          <a:p>
            <a:pPr indent="0" algn="l"/>
            <a:r>
              <a:rPr lang="en-US" sz="2400" b="0" i="0" dirty="0">
                <a:solidFill>
                  <a:srgbClr val="626262"/>
                </a:solidFill>
                <a:effectLst/>
                <a:latin typeface="Exo 2"/>
              </a:rPr>
              <a:t>Even though social farming comprises a very wide range of activities, they always have two elements in common:</a:t>
            </a:r>
          </a:p>
          <a:p>
            <a:pPr indent="0" algn="l"/>
            <a:r>
              <a:rPr lang="en-US" sz="2400" b="1" i="0" dirty="0">
                <a:solidFill>
                  <a:srgbClr val="626262"/>
                </a:solidFill>
                <a:effectLst/>
                <a:latin typeface="Exo 2"/>
              </a:rPr>
              <a:t>a) the activities take place on a farm or market garden and</a:t>
            </a:r>
            <a:endParaRPr lang="en-US" sz="2400" b="0" i="0" dirty="0">
              <a:solidFill>
                <a:srgbClr val="626262"/>
              </a:solidFill>
              <a:effectLst/>
              <a:latin typeface="Exo 2"/>
            </a:endParaRPr>
          </a:p>
          <a:p>
            <a:pPr indent="0" algn="l"/>
            <a:r>
              <a:rPr lang="en-US" sz="2400" b="1" i="0" dirty="0">
                <a:solidFill>
                  <a:srgbClr val="626262"/>
                </a:solidFill>
                <a:effectLst/>
                <a:latin typeface="Exo 2"/>
              </a:rPr>
              <a:t>b) they are designed for people who – either temporarily or permanently – have specific needs, including educational needs.</a:t>
            </a:r>
            <a:endParaRPr lang="en-US" sz="2400" b="0" i="0" dirty="0">
              <a:solidFill>
                <a:srgbClr val="626262"/>
              </a:solidFill>
              <a:effectLst/>
              <a:latin typeface="Exo 2"/>
            </a:endParaRPr>
          </a:p>
        </p:txBody>
      </p:sp>
      <p:sp>
        <p:nvSpPr>
          <p:cNvPr id="5" name="Nadpis 4">
            <a:extLst>
              <a:ext uri="{FF2B5EF4-FFF2-40B4-BE49-F238E27FC236}">
                <a16:creationId xmlns:a16="http://schemas.microsoft.com/office/drawing/2014/main" id="{D43770B5-D44E-41D9-8A09-78E04FD29EBF}"/>
              </a:ext>
            </a:extLst>
          </p:cNvPr>
          <p:cNvSpPr>
            <a:spLocks noGrp="1"/>
          </p:cNvSpPr>
          <p:nvPr>
            <p:ph type="title"/>
          </p:nvPr>
        </p:nvSpPr>
        <p:spPr/>
        <p:txBody>
          <a:bodyPr/>
          <a:lstStyle/>
          <a:p>
            <a:r>
              <a:rPr lang="cs-CZ" dirty="0"/>
              <a:t>SOCIAL FARMING DEFINITION</a:t>
            </a:r>
          </a:p>
        </p:txBody>
      </p:sp>
    </p:spTree>
    <p:extLst>
      <p:ext uri="{BB962C8B-B14F-4D97-AF65-F5344CB8AC3E}">
        <p14:creationId xmlns:p14="http://schemas.microsoft.com/office/powerpoint/2010/main" val="426420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725AB78-4EEF-6457-4BB3-56BECFB31192}"/>
              </a:ext>
            </a:extLst>
          </p:cNvPr>
          <p:cNvSpPr>
            <a:spLocks noGrp="1"/>
          </p:cNvSpPr>
          <p:nvPr>
            <p:ph type="sldNum" idx="12"/>
          </p:nvPr>
        </p:nvSpPr>
        <p:spPr>
          <a:xfrm>
            <a:off x="7079456" y="6300058"/>
            <a:ext cx="2057400" cy="545243"/>
          </a:xfrm>
        </p:spPr>
        <p:txBody>
          <a:bodyPr/>
          <a:lstStyle/>
          <a:p>
            <a:fld id="{00000000-1234-1234-1234-123412341234}" type="slidenum">
              <a:rPr lang="cs-CZ" smtClean="0"/>
              <a:pPr/>
              <a:t>8</a:t>
            </a:fld>
            <a:endParaRPr lang="cs-CZ"/>
          </a:p>
        </p:txBody>
      </p:sp>
      <p:sp>
        <p:nvSpPr>
          <p:cNvPr id="3" name="Zástupný text 2">
            <a:extLst>
              <a:ext uri="{FF2B5EF4-FFF2-40B4-BE49-F238E27FC236}">
                <a16:creationId xmlns:a16="http://schemas.microsoft.com/office/drawing/2014/main" id="{0CA6ADBE-382D-EB69-E50A-2DF9B92F8F47}"/>
              </a:ext>
            </a:extLst>
          </p:cNvPr>
          <p:cNvSpPr>
            <a:spLocks noGrp="1"/>
          </p:cNvSpPr>
          <p:nvPr>
            <p:ph type="body" idx="1"/>
          </p:nvPr>
        </p:nvSpPr>
        <p:spPr>
          <a:xfrm>
            <a:off x="486000" y="5438775"/>
            <a:ext cx="8201026" cy="304194"/>
          </a:xfrm>
        </p:spPr>
        <p:txBody>
          <a:bodyPr>
            <a:normAutofit/>
          </a:bodyPr>
          <a:lstStyle/>
          <a:p>
            <a:r>
              <a:rPr lang="pl-PL" dirty="0">
                <a:hlinkClick r:id="rId2"/>
              </a:rPr>
              <a:t>Photos: www.pixabay.com/</a:t>
            </a:r>
            <a:endParaRPr lang="pl-PL" dirty="0"/>
          </a:p>
          <a:p>
            <a:endParaRPr lang="cs-CZ" dirty="0"/>
          </a:p>
        </p:txBody>
      </p:sp>
      <p:sp>
        <p:nvSpPr>
          <p:cNvPr id="5" name="Nadpis 4">
            <a:extLst>
              <a:ext uri="{FF2B5EF4-FFF2-40B4-BE49-F238E27FC236}">
                <a16:creationId xmlns:a16="http://schemas.microsoft.com/office/drawing/2014/main" id="{44445EB4-2C52-B432-B6E2-FC20AE1A34D5}"/>
              </a:ext>
            </a:extLst>
          </p:cNvPr>
          <p:cNvSpPr>
            <a:spLocks noGrp="1"/>
          </p:cNvSpPr>
          <p:nvPr>
            <p:ph type="title"/>
          </p:nvPr>
        </p:nvSpPr>
        <p:spPr>
          <a:xfrm>
            <a:off x="486000" y="668338"/>
            <a:ext cx="8045054" cy="836079"/>
          </a:xfrm>
        </p:spPr>
        <p:txBody>
          <a:bodyPr/>
          <a:lstStyle/>
          <a:p>
            <a:r>
              <a:rPr lang="cs-CZ" dirty="0"/>
              <a:t>BASIC CONCEPTS OF HUMAN-NATURE INTERACTION</a:t>
            </a:r>
          </a:p>
        </p:txBody>
      </p:sp>
      <p:pic>
        <p:nvPicPr>
          <p:cNvPr id="1026" name="Picture 2" descr="Brambory, Přírodní, Půda">
            <a:extLst>
              <a:ext uri="{FF2B5EF4-FFF2-40B4-BE49-F238E27FC236}">
                <a16:creationId xmlns:a16="http://schemas.microsoft.com/office/drawing/2014/main" id="{89B63D0A-EC33-6062-C850-C062234843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26441"/>
            <a:ext cx="4439598" cy="29597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tky zdarma z Rybíz">
            <a:extLst>
              <a:ext uri="{FF2B5EF4-FFF2-40B4-BE49-F238E27FC236}">
                <a16:creationId xmlns:a16="http://schemas.microsoft.com/office/drawing/2014/main" id="{8BCDB003-BB7C-60E0-4924-D97AD59145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404" y="2226441"/>
            <a:ext cx="4467520" cy="295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6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474887" y="873918"/>
            <a:ext cx="8045054" cy="484585"/>
          </a:xfrm>
          <a:prstGeom prst="rect">
            <a:avLst/>
          </a:prstGeom>
          <a:noFill/>
          <a:ln>
            <a:noFill/>
          </a:ln>
        </p:spPr>
        <p:txBody>
          <a:bodyPr spcFirstLastPara="1" vert="horz" wrap="square" lIns="0" tIns="35100" rIns="68569" bIns="34275" rtlCol="0" anchor="t" anchorCtr="0">
            <a:normAutofit/>
          </a:bodyPr>
          <a:lstStyle/>
          <a:p>
            <a:r>
              <a:rPr lang="cs-CZ" dirty="0"/>
              <a:t>CONNECTEDNESS AND BELONGING</a:t>
            </a:r>
            <a:endParaRPr dirty="0"/>
          </a:p>
        </p:txBody>
      </p:sp>
      <p:sp>
        <p:nvSpPr>
          <p:cNvPr id="141" name="Google Shape;141;p8"/>
          <p:cNvSpPr txBox="1">
            <a:spLocks noGrp="1"/>
          </p:cNvSpPr>
          <p:nvPr>
            <p:ph type="body" idx="1"/>
          </p:nvPr>
        </p:nvSpPr>
        <p:spPr>
          <a:xfrm>
            <a:off x="516386" y="1561079"/>
            <a:ext cx="6604569" cy="557213"/>
          </a:xfrm>
          <a:prstGeom prst="rect">
            <a:avLst/>
          </a:prstGeom>
          <a:noFill/>
          <a:ln>
            <a:noFill/>
          </a:ln>
        </p:spPr>
        <p:txBody>
          <a:bodyPr spcFirstLastPara="1" vert="horz" wrap="square" lIns="0" tIns="34275" rIns="68569" bIns="34275" rtlCol="0" anchor="t" anchorCtr="0">
            <a:normAutofit/>
          </a:bodyPr>
          <a:lstStyle/>
          <a:p>
            <a:pPr marL="0" indent="0"/>
            <a:r>
              <a:rPr lang="cs-CZ" dirty="0" err="1"/>
              <a:t>Need</a:t>
            </a:r>
            <a:r>
              <a:rPr lang="cs-CZ" dirty="0"/>
              <a:t> to </a:t>
            </a:r>
            <a:r>
              <a:rPr lang="cs-CZ" dirty="0" err="1"/>
              <a:t>feel</a:t>
            </a:r>
            <a:r>
              <a:rPr lang="cs-CZ" dirty="0"/>
              <a:t> </a:t>
            </a:r>
            <a:r>
              <a:rPr lang="cs-CZ" dirty="0" err="1"/>
              <a:t>connected</a:t>
            </a:r>
            <a:r>
              <a:rPr lang="cs-CZ" dirty="0"/>
              <a:t> </a:t>
            </a:r>
            <a:r>
              <a:rPr lang="cs-CZ" dirty="0" err="1"/>
              <a:t>with</a:t>
            </a:r>
            <a:r>
              <a:rPr lang="cs-CZ" dirty="0"/>
              <a:t> </a:t>
            </a:r>
            <a:r>
              <a:rPr lang="cs-CZ" dirty="0" err="1"/>
              <a:t>other</a:t>
            </a:r>
            <a:r>
              <a:rPr lang="cs-CZ" dirty="0"/>
              <a:t> </a:t>
            </a:r>
            <a:r>
              <a:rPr lang="cs-CZ" dirty="0" err="1"/>
              <a:t>people</a:t>
            </a:r>
            <a:endParaRPr dirty="0"/>
          </a:p>
        </p:txBody>
      </p:sp>
      <p:sp>
        <p:nvSpPr>
          <p:cNvPr id="142" name="Google Shape;142;p8"/>
          <p:cNvSpPr txBox="1">
            <a:spLocks noGrp="1"/>
          </p:cNvSpPr>
          <p:nvPr>
            <p:ph type="body" idx="2"/>
          </p:nvPr>
        </p:nvSpPr>
        <p:spPr>
          <a:xfrm>
            <a:off x="485999" y="2283392"/>
            <a:ext cx="3936207" cy="3838008"/>
          </a:xfrm>
          <a:prstGeom prst="rect">
            <a:avLst/>
          </a:prstGeom>
          <a:noFill/>
          <a:ln>
            <a:noFill/>
          </a:ln>
        </p:spPr>
        <p:txBody>
          <a:bodyPr spcFirstLastPara="1" vert="horz" wrap="square" lIns="0" tIns="13500" rIns="68569" bIns="34275" rtlCol="0" anchor="t" anchorCtr="0">
            <a:normAutofit/>
          </a:bodyPr>
          <a:lstStyle/>
          <a:p>
            <a:pPr marL="135000" lvl="1" indent="-135000">
              <a:lnSpc>
                <a:spcPct val="120000"/>
              </a:lnSpc>
              <a:spcBef>
                <a:spcPts val="0"/>
              </a:spcBef>
              <a:buSzPts val="2000"/>
            </a:pPr>
            <a:r>
              <a:rPr lang="cs-CZ" sz="1500" dirty="0" err="1"/>
              <a:t>Physical</a:t>
            </a:r>
            <a:r>
              <a:rPr lang="cs-CZ" sz="1500" dirty="0"/>
              <a:t> </a:t>
            </a:r>
            <a:r>
              <a:rPr lang="cs-CZ" sz="1500" dirty="0" err="1"/>
              <a:t>aspects</a:t>
            </a:r>
            <a:r>
              <a:rPr lang="cs-CZ" sz="1500" dirty="0"/>
              <a:t> (food, </a:t>
            </a:r>
            <a:r>
              <a:rPr lang="cs-CZ" sz="1500" dirty="0" err="1"/>
              <a:t>shelter</a:t>
            </a:r>
            <a:r>
              <a:rPr lang="cs-CZ" sz="1500" dirty="0"/>
              <a:t>, </a:t>
            </a:r>
            <a:r>
              <a:rPr lang="cs-CZ" sz="1500" dirty="0" err="1"/>
              <a:t>safety</a:t>
            </a:r>
            <a:r>
              <a:rPr lang="cs-CZ" sz="1500" dirty="0"/>
              <a:t>, </a:t>
            </a:r>
            <a:r>
              <a:rPr lang="cs-CZ" sz="1500" dirty="0" err="1"/>
              <a:t>health</a:t>
            </a:r>
            <a:r>
              <a:rPr lang="cs-CZ" sz="1500" dirty="0"/>
              <a:t> care and </a:t>
            </a:r>
            <a:r>
              <a:rPr lang="cs-CZ" sz="1500" dirty="0" err="1"/>
              <a:t>protection</a:t>
            </a:r>
            <a:r>
              <a:rPr lang="cs-CZ" sz="1500" dirty="0"/>
              <a:t>)</a:t>
            </a:r>
            <a:endParaRPr dirty="0"/>
          </a:p>
          <a:p>
            <a:pPr marL="135000" lvl="1" indent="-135000">
              <a:lnSpc>
                <a:spcPct val="120000"/>
              </a:lnSpc>
              <a:buSzPts val="2000"/>
            </a:pPr>
            <a:r>
              <a:rPr lang="cs-CZ" sz="1500" dirty="0" err="1"/>
              <a:t>Personal</a:t>
            </a:r>
            <a:r>
              <a:rPr lang="cs-CZ" sz="1500" dirty="0"/>
              <a:t> </a:t>
            </a:r>
            <a:r>
              <a:rPr lang="cs-CZ" sz="1500" dirty="0" err="1"/>
              <a:t>fulfilment</a:t>
            </a:r>
            <a:r>
              <a:rPr lang="cs-CZ" sz="1500" dirty="0"/>
              <a:t> (</a:t>
            </a:r>
            <a:r>
              <a:rPr lang="cs-CZ" sz="1500" dirty="0" err="1"/>
              <a:t>education</a:t>
            </a:r>
            <a:r>
              <a:rPr lang="cs-CZ" sz="1500" dirty="0"/>
              <a:t>, rest, </a:t>
            </a:r>
            <a:r>
              <a:rPr lang="cs-CZ" sz="1500" dirty="0" err="1"/>
              <a:t>values</a:t>
            </a:r>
            <a:r>
              <a:rPr lang="cs-CZ" sz="1500" dirty="0"/>
              <a:t>, </a:t>
            </a:r>
            <a:r>
              <a:rPr lang="cs-CZ" sz="1500" dirty="0" err="1"/>
              <a:t>aesthetics</a:t>
            </a:r>
            <a:r>
              <a:rPr lang="cs-CZ" sz="1500" dirty="0"/>
              <a:t>, religion, </a:t>
            </a:r>
            <a:r>
              <a:rPr lang="cs-CZ" sz="1500" dirty="0" err="1"/>
              <a:t>achievement</a:t>
            </a:r>
            <a:r>
              <a:rPr lang="cs-CZ" sz="1500" dirty="0"/>
              <a:t>)</a:t>
            </a:r>
            <a:endParaRPr dirty="0"/>
          </a:p>
          <a:p>
            <a:pPr marL="135000" lvl="1" indent="-135000">
              <a:lnSpc>
                <a:spcPct val="120000"/>
              </a:lnSpc>
              <a:buSzPts val="2000"/>
            </a:pPr>
            <a:r>
              <a:rPr lang="cs-CZ" sz="1500" dirty="0" err="1"/>
              <a:t>Emotional</a:t>
            </a:r>
            <a:r>
              <a:rPr lang="cs-CZ" sz="1500" dirty="0"/>
              <a:t> </a:t>
            </a:r>
            <a:r>
              <a:rPr lang="cs-CZ" sz="1500" dirty="0" err="1"/>
              <a:t>needs</a:t>
            </a:r>
            <a:r>
              <a:rPr lang="cs-CZ" sz="1500" dirty="0"/>
              <a:t> (</a:t>
            </a:r>
            <a:r>
              <a:rPr lang="cs-CZ" sz="1500" b="1" dirty="0" err="1"/>
              <a:t>sense</a:t>
            </a:r>
            <a:r>
              <a:rPr lang="cs-CZ" sz="1500" b="1" dirty="0"/>
              <a:t> </a:t>
            </a:r>
            <a:r>
              <a:rPr lang="cs-CZ" sz="1500" b="1" dirty="0" err="1"/>
              <a:t>of</a:t>
            </a:r>
            <a:r>
              <a:rPr lang="cs-CZ" sz="1500" b="1" dirty="0"/>
              <a:t> </a:t>
            </a:r>
            <a:r>
              <a:rPr lang="cs-CZ" sz="1500" b="1" dirty="0" err="1"/>
              <a:t>belonging</a:t>
            </a:r>
            <a:r>
              <a:rPr lang="cs-CZ" sz="1500" b="1" dirty="0"/>
              <a:t>, </a:t>
            </a:r>
            <a:r>
              <a:rPr lang="cs-CZ" sz="1500" b="1" dirty="0" err="1"/>
              <a:t>mutual</a:t>
            </a:r>
            <a:r>
              <a:rPr lang="cs-CZ" sz="1500" b="1" dirty="0"/>
              <a:t> care, </a:t>
            </a:r>
            <a:r>
              <a:rPr lang="cs-CZ" sz="1500" b="1" dirty="0" err="1"/>
              <a:t>community</a:t>
            </a:r>
            <a:r>
              <a:rPr lang="cs-CZ" sz="1500" dirty="0"/>
              <a:t>)</a:t>
            </a:r>
            <a:endParaRPr dirty="0"/>
          </a:p>
          <a:p>
            <a:pPr marL="135000" lvl="1" indent="-135000">
              <a:lnSpc>
                <a:spcPct val="120000"/>
              </a:lnSpc>
              <a:buSzPts val="2000"/>
            </a:pPr>
            <a:r>
              <a:rPr lang="cs-CZ" sz="1500" dirty="0"/>
              <a:t>Self-concept (self-confidence, self-esteem, personal identity) (Barker, 2003)</a:t>
            </a:r>
            <a:endParaRPr sz="1500" dirty="0"/>
          </a:p>
          <a:p>
            <a:pPr marL="135000" lvl="1" indent="-135000">
              <a:lnSpc>
                <a:spcPct val="120000"/>
              </a:lnSpc>
              <a:buSzPts val="2000"/>
            </a:pPr>
            <a:r>
              <a:rPr lang="cs-CZ" sz="1500" dirty="0" err="1"/>
              <a:t>Celebration</a:t>
            </a:r>
            <a:r>
              <a:rPr lang="cs-CZ" sz="1500" dirty="0"/>
              <a:t> and </a:t>
            </a:r>
            <a:r>
              <a:rPr lang="cs-CZ" sz="1500" dirty="0" err="1"/>
              <a:t>mourning</a:t>
            </a:r>
            <a:r>
              <a:rPr lang="cs-CZ" sz="1500" dirty="0"/>
              <a:t>, integrity, </a:t>
            </a:r>
            <a:r>
              <a:rPr lang="cs-CZ" sz="1500" b="1" dirty="0"/>
              <a:t>interdependence, </a:t>
            </a:r>
            <a:r>
              <a:rPr lang="cs-CZ" sz="1500" dirty="0"/>
              <a:t>play and </a:t>
            </a:r>
            <a:r>
              <a:rPr lang="cs-CZ" sz="1500" b="1" dirty="0" err="1"/>
              <a:t>spiritual</a:t>
            </a:r>
            <a:r>
              <a:rPr lang="cs-CZ" sz="1500" b="1" dirty="0"/>
              <a:t> </a:t>
            </a:r>
            <a:r>
              <a:rPr lang="cs-CZ" sz="1500" b="1" dirty="0" err="1"/>
              <a:t>sharing</a:t>
            </a:r>
            <a:r>
              <a:rPr lang="cs-CZ" sz="1500" b="1" dirty="0"/>
              <a:t> </a:t>
            </a:r>
            <a:r>
              <a:rPr lang="cs-CZ" sz="1500" dirty="0"/>
              <a:t>(Rosenberg, 2012)</a:t>
            </a:r>
            <a:endParaRPr sz="1500" dirty="0"/>
          </a:p>
        </p:txBody>
      </p:sp>
      <p:pic>
        <p:nvPicPr>
          <p:cNvPr id="143" name="Google Shape;143;p8" descr="Zobrazit zdrojový obrázek"/>
          <p:cNvPicPr preferRelativeResize="0"/>
          <p:nvPr/>
        </p:nvPicPr>
        <p:blipFill rotWithShape="1">
          <a:blip r:embed="rId3" cstate="print">
            <a:alphaModFix/>
          </a:blip>
          <a:srcRect/>
          <a:stretch/>
        </p:blipFill>
        <p:spPr>
          <a:xfrm>
            <a:off x="4736305" y="2051050"/>
            <a:ext cx="4131830" cy="2844800"/>
          </a:xfrm>
          <a:prstGeom prst="rect">
            <a:avLst/>
          </a:prstGeom>
          <a:solidFill>
            <a:srgbClr val="FFFFFF"/>
          </a:solidFill>
          <a:ln>
            <a:noFill/>
          </a:ln>
        </p:spPr>
      </p:pic>
      <p:sp>
        <p:nvSpPr>
          <p:cNvPr id="144" name="Google Shape;144;p8"/>
          <p:cNvSpPr txBox="1">
            <a:spLocks noGrp="1"/>
          </p:cNvSpPr>
          <p:nvPr>
            <p:ph type="sldNum" idx="12"/>
          </p:nvPr>
        </p:nvSpPr>
        <p:spPr>
          <a:xfrm>
            <a:off x="7079456" y="5582293"/>
            <a:ext cx="2057400" cy="408932"/>
          </a:xfrm>
          <a:prstGeom prst="rect">
            <a:avLst/>
          </a:prstGeom>
          <a:noFill/>
          <a:ln>
            <a:noFill/>
          </a:ln>
        </p:spPr>
        <p:txBody>
          <a:bodyPr spcFirstLastPara="1" vert="horz" wrap="square" lIns="0" tIns="34275" rIns="486000" bIns="108000" rtlCol="0" anchor="b" anchorCtr="0">
            <a:normAutofit/>
          </a:bodyPr>
          <a:lstStyle/>
          <a:p>
            <a:fld id="{00000000-1234-1234-1234-123412341234}" type="slidenum">
              <a:rPr lang="cs-CZ"/>
              <a:pPr/>
              <a:t>9</a:t>
            </a:fld>
            <a:endParaRPr/>
          </a:p>
        </p:txBody>
      </p:sp>
      <p:sp>
        <p:nvSpPr>
          <p:cNvPr id="145" name="Google Shape;145;p8"/>
          <p:cNvSpPr txBox="1">
            <a:spLocks noGrp="1"/>
          </p:cNvSpPr>
          <p:nvPr>
            <p:ph type="body" idx="4"/>
          </p:nvPr>
        </p:nvSpPr>
        <p:spPr>
          <a:xfrm>
            <a:off x="4721793" y="5226050"/>
            <a:ext cx="3936207" cy="273447"/>
          </a:xfrm>
          <a:prstGeom prst="rect">
            <a:avLst/>
          </a:prstGeom>
          <a:noFill/>
          <a:ln>
            <a:noFill/>
          </a:ln>
        </p:spPr>
        <p:txBody>
          <a:bodyPr spcFirstLastPara="1" vert="horz" wrap="square" lIns="27000" tIns="35100" rIns="0" bIns="0" rtlCol="0" anchor="t" anchorCtr="0">
            <a:noAutofit/>
          </a:bodyPr>
          <a:lstStyle/>
          <a:p>
            <a:pPr marL="0" indent="0"/>
            <a:r>
              <a:rPr lang="cs-CZ" u="sng">
                <a:solidFill>
                  <a:schemeClr val="hlink"/>
                </a:solidFill>
                <a:hlinkClick r:id="rId4"/>
              </a:rPr>
              <a:t>Maslow's hierarchy of needs | Psychology Wiki | Fandom</a:t>
            </a:r>
            <a:endParaRPr/>
          </a:p>
        </p:txBody>
      </p:sp>
    </p:spTree>
  </p:cSld>
  <p:clrMapOvr>
    <a:masterClrMapping/>
  </p:clrMapOvr>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939ED67-B1EF-4AA6-8A13-4B02BCF30A37}" vid="{56B3D632-66FB-46E6-91BF-B08A7FD7419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Powerpoint_sofarteam_4_3</Template>
  <TotalTime>0</TotalTime>
  <Words>3725</Words>
  <Application>Microsoft Office PowerPoint</Application>
  <PresentationFormat>Bildschirmpräsentation (4:3)</PresentationFormat>
  <Paragraphs>237</Paragraphs>
  <Slides>30</Slides>
  <Notes>24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30</vt:i4>
      </vt:variant>
    </vt:vector>
  </HeadingPairs>
  <TitlesOfParts>
    <vt:vector size="35" baseType="lpstr">
      <vt:lpstr>Arial</vt:lpstr>
      <vt:lpstr>Calibri</vt:lpstr>
      <vt:lpstr>Calibri Light</vt:lpstr>
      <vt:lpstr>Exo 2</vt:lpstr>
      <vt:lpstr>Motiv Office</vt:lpstr>
      <vt:lpstr>SOCIAL FARMING THEORIES</vt:lpstr>
      <vt:lpstr>TABLE OF CONTENTS</vt:lpstr>
      <vt:lpstr>PowerPoint-Präsentation</vt:lpstr>
      <vt:lpstr>ABOUT AGRICULTURE</vt:lpstr>
      <vt:lpstr>PowerPoint-Präsentation</vt:lpstr>
      <vt:lpstr>GLOBAL DEFINITION OF SOCIAL WORK</vt:lpstr>
      <vt:lpstr>SOCIAL FARMING DEFINITION</vt:lpstr>
      <vt:lpstr>BASIC CONCEPTS OF HUMAN-NATURE INTERACTION</vt:lpstr>
      <vt:lpstr>CONNECTEDNESS AND BELONGING</vt:lpstr>
      <vt:lpstr>CONNECTEDNESS AND BELONGING</vt:lpstr>
      <vt:lpstr>CONNECTEDNESS AND BELONGING</vt:lpstr>
      <vt:lpstr>PowerPoint-Präsentation</vt:lpstr>
      <vt:lpstr>HABITAT THEORY (GORDON H. ORIANS, 1980)</vt:lpstr>
      <vt:lpstr>CONTACT WITH NATURE </vt:lpstr>
      <vt:lpstr> PSYCHO-EVOLUTIONARY THEORY, AND THEORY OF SUPPORTIVE DESIGN, ROGER ULRICH, 1983, 1991 </vt:lpstr>
      <vt:lpstr>BIOPHILIA HYPOTHESIS, EDWARD O. WILSON, 1984 </vt:lpstr>
      <vt:lpstr>ATTENTION RESTORATION THEORY, STEPHEN AND RACHEL KAPLAN, 1983 </vt:lpstr>
      <vt:lpstr>BENEFITS OF EXERCISE AND OCCUPATION</vt:lpstr>
      <vt:lpstr>HUMANISTIC AND EXISTENTIAL THEORIES</vt:lpstr>
      <vt:lpstr>VALIDATION THERAPY, NAOMI FEIL (1992)</vt:lpstr>
      <vt:lpstr>MAN IN THE ENVIRONMENT – THE SOCIAL-ECOLOGICAL MODEL</vt:lpstr>
      <vt:lpstr>VERNUNFT &amp; VERSTAND – IDEAS OF IMMANUEL KANT AS UNDERSTOOD BY R. W. EMERSON</vt:lpstr>
      <vt:lpstr>REASON (VERNUNFT)</vt:lpstr>
      <vt:lpstr>UNDERSTANDING (VERSTAND)</vt:lpstr>
      <vt:lpstr>Farming environment - being fully present</vt:lpstr>
      <vt:lpstr>PowerPoint-Präsentation</vt:lpstr>
      <vt:lpstr>LIST OF REFERENCES</vt:lpstr>
      <vt:lpstr>LIST OF REFERENCES</vt:lpstr>
      <vt:lpstr>THANK YOU FOR YOUR ATTENTION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FARMING THEORIES  SOFARTEAM NEUBRANDENGURG</dc:title>
  <dc:creator>Eliška Hudcová</dc:creator>
  <cp:lastModifiedBy>Michael Harth</cp:lastModifiedBy>
  <cp:revision>13</cp:revision>
  <cp:lastPrinted>2019-04-08T12:55:43Z</cp:lastPrinted>
  <dcterms:created xsi:type="dcterms:W3CDTF">2022-11-12T20:05:18Z</dcterms:created>
  <dcterms:modified xsi:type="dcterms:W3CDTF">2023-07-07T13:38:00Z</dcterms:modified>
</cp:coreProperties>
</file>