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8" r:id="rId4"/>
    <p:sldId id="279" r:id="rId5"/>
    <p:sldId id="280" r:id="rId6"/>
    <p:sldId id="281" r:id="rId7"/>
    <p:sldId id="283" r:id="rId8"/>
    <p:sldId id="284" r:id="rId9"/>
    <p:sldId id="286" r:id="rId10"/>
    <p:sldId id="285" r:id="rId11"/>
    <p:sldId id="287" r:id="rId12"/>
    <p:sldId id="289" r:id="rId13"/>
    <p:sldId id="288" r:id="rId14"/>
    <p:sldId id="290" r:id="rId15"/>
    <p:sldId id="291" r:id="rId16"/>
    <p:sldId id="293" r:id="rId17"/>
    <p:sldId id="292" r:id="rId18"/>
    <p:sldId id="294" r:id="rId19"/>
    <p:sldId id="295" r:id="rId20"/>
    <p:sldId id="272" r:id="rId21"/>
    <p:sldId id="296" r:id="rId22"/>
    <p:sldId id="297" r:id="rId23"/>
    <p:sldId id="298" r:id="rId24"/>
    <p:sldId id="299" r:id="rId25"/>
    <p:sldId id="300" r:id="rId26"/>
    <p:sldId id="301" r:id="rId27"/>
    <p:sldId id="277" r:id="rId28"/>
    <p:sldId id="302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oboto Condensed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O+cgFUN08fwyTyurHzKsF7G9W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85" autoAdjust="0"/>
  </p:normalViewPr>
  <p:slideViewPr>
    <p:cSldViewPr snapToGrid="0">
      <p:cViewPr varScale="1">
        <p:scale>
          <a:sx n="60" d="100"/>
          <a:sy n="60" d="100"/>
        </p:scale>
        <p:origin x="78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0E8A7-2F39-4F3B-BE07-26F8C38EE9AA}" type="doc">
      <dgm:prSet loTypeId="urn:microsoft.com/office/officeart/2005/8/layout/default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F376C8-77ED-40A8-A796-0F93908B2172}">
      <dgm:prSet phldrT="[Text]"/>
      <dgm:spPr/>
      <dgm:t>
        <a:bodyPr/>
        <a:lstStyle/>
        <a:p>
          <a:r>
            <a:rPr lang="cs-CZ" dirty="0">
              <a:latin typeface="Arial" panose="020B0604020202020204" pitchFamily="34" charset="0"/>
              <a:cs typeface="Arial" panose="020B0604020202020204" pitchFamily="34" charset="0"/>
            </a:rPr>
            <a:t>SELF = I + </a:t>
          </a:r>
          <a:r>
            <a:rPr lang="cs-CZ" dirty="0" err="1">
              <a:latin typeface="Arial" panose="020B0604020202020204" pitchFamily="34" charset="0"/>
              <a:cs typeface="Arial" panose="020B0604020202020204" pitchFamily="34" charset="0"/>
            </a:rPr>
            <a:t>Me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27AC7A-3B32-454B-B882-EF03257A2594}" type="parTrans" cxnId="{0732CD9B-09AC-4955-943C-DDEE4F57B117}">
      <dgm:prSet/>
      <dgm:spPr/>
      <dgm:t>
        <a:bodyPr/>
        <a:lstStyle/>
        <a:p>
          <a:endParaRPr lang="cs-CZ"/>
        </a:p>
      </dgm:t>
    </dgm:pt>
    <dgm:pt modelId="{EC9B57D2-2698-4EE5-AB36-CB22294AC3FA}" type="sibTrans" cxnId="{0732CD9B-09AC-4955-943C-DDEE4F57B117}">
      <dgm:prSet/>
      <dgm:spPr/>
      <dgm:t>
        <a:bodyPr/>
        <a:lstStyle/>
        <a:p>
          <a:endParaRPr lang="cs-CZ"/>
        </a:p>
      </dgm:t>
    </dgm:pt>
    <dgm:pt modelId="{3F863E3F-4CA3-4F48-9FA0-1F6D2E2D95F2}" type="pres">
      <dgm:prSet presAssocID="{71E0E8A7-2F39-4F3B-BE07-26F8C38EE9AA}" presName="diagram" presStyleCnt="0">
        <dgm:presLayoutVars>
          <dgm:dir/>
          <dgm:resizeHandles val="exact"/>
        </dgm:presLayoutVars>
      </dgm:prSet>
      <dgm:spPr/>
    </dgm:pt>
    <dgm:pt modelId="{7DC2CA3A-D479-4D8A-879D-FA83A6F6FB7E}" type="pres">
      <dgm:prSet presAssocID="{53F376C8-77ED-40A8-A796-0F93908B2172}" presName="node" presStyleLbl="node1" presStyleIdx="0" presStyleCnt="1" custScaleX="269665" custLinFactNeighborX="-16961" custLinFactNeighborY="13428">
        <dgm:presLayoutVars>
          <dgm:bulletEnabled val="1"/>
        </dgm:presLayoutVars>
      </dgm:prSet>
      <dgm:spPr/>
    </dgm:pt>
  </dgm:ptLst>
  <dgm:cxnLst>
    <dgm:cxn modelId="{60917232-702D-4F43-AF78-7D24ABBB4E66}" type="presOf" srcId="{71E0E8A7-2F39-4F3B-BE07-26F8C38EE9AA}" destId="{3F863E3F-4CA3-4F48-9FA0-1F6D2E2D95F2}" srcOrd="0" destOrd="0" presId="urn:microsoft.com/office/officeart/2005/8/layout/default#5"/>
    <dgm:cxn modelId="{BEE33B54-2538-4E99-8B88-602963334FEE}" type="presOf" srcId="{53F376C8-77ED-40A8-A796-0F93908B2172}" destId="{7DC2CA3A-D479-4D8A-879D-FA83A6F6FB7E}" srcOrd="0" destOrd="0" presId="urn:microsoft.com/office/officeart/2005/8/layout/default#5"/>
    <dgm:cxn modelId="{0732CD9B-09AC-4955-943C-DDEE4F57B117}" srcId="{71E0E8A7-2F39-4F3B-BE07-26F8C38EE9AA}" destId="{53F376C8-77ED-40A8-A796-0F93908B2172}" srcOrd="0" destOrd="0" parTransId="{B027AC7A-3B32-454B-B882-EF03257A2594}" sibTransId="{EC9B57D2-2698-4EE5-AB36-CB22294AC3FA}"/>
    <dgm:cxn modelId="{E786F3A0-88F4-4EF3-AD10-23A889C78C89}" type="presParOf" srcId="{3F863E3F-4CA3-4F48-9FA0-1F6D2E2D95F2}" destId="{7DC2CA3A-D479-4D8A-879D-FA83A6F6FB7E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40B29-EAB6-4F17-BAA1-CAB507C93383}" type="doc">
      <dgm:prSet loTypeId="urn:microsoft.com/office/officeart/2005/8/layout/default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06F06B9-54AB-42FC-865A-F0DB400E3937}">
      <dgm:prSet phldrT="[Text]" custT="1"/>
      <dgm:spPr/>
      <dgm:t>
        <a:bodyPr/>
        <a:lstStyle/>
        <a:p>
          <a:r>
            <a:rPr lang="cs-CZ" sz="4800" dirty="0" err="1"/>
            <a:t>How</a:t>
          </a:r>
          <a:r>
            <a:rPr lang="cs-CZ" sz="4800" dirty="0"/>
            <a:t> </a:t>
          </a:r>
          <a:r>
            <a:rPr lang="cs-CZ" sz="4800" dirty="0" err="1"/>
            <a:t>would</a:t>
          </a:r>
          <a:r>
            <a:rPr lang="cs-CZ" sz="4800" dirty="0"/>
            <a:t> </a:t>
          </a:r>
          <a:r>
            <a:rPr lang="cs-CZ" sz="4800" dirty="0" err="1"/>
            <a:t>you</a:t>
          </a:r>
          <a:r>
            <a:rPr lang="cs-CZ" sz="4800" dirty="0"/>
            <a:t> </a:t>
          </a:r>
          <a:r>
            <a:rPr lang="cs-CZ" sz="4800" dirty="0" err="1"/>
            <a:t>characterize</a:t>
          </a:r>
          <a:r>
            <a:rPr lang="cs-CZ" sz="4800" dirty="0"/>
            <a:t> </a:t>
          </a:r>
          <a:r>
            <a:rPr lang="cs-CZ" sz="4800" dirty="0" err="1"/>
            <a:t>your</a:t>
          </a:r>
          <a:r>
            <a:rPr lang="cs-CZ" sz="4800" dirty="0"/>
            <a:t> </a:t>
          </a:r>
          <a:r>
            <a:rPr lang="cs-CZ" sz="4800" dirty="0" err="1"/>
            <a:t>own</a:t>
          </a:r>
          <a:r>
            <a:rPr lang="cs-CZ" sz="4800" dirty="0"/>
            <a:t> </a:t>
          </a:r>
          <a:r>
            <a:rPr lang="cs-CZ" sz="4800" dirty="0" err="1"/>
            <a:t>generalized</a:t>
          </a:r>
          <a:r>
            <a:rPr lang="cs-CZ" sz="4800" dirty="0"/>
            <a:t> </a:t>
          </a:r>
          <a:r>
            <a:rPr lang="cs-CZ" sz="4800" dirty="0" err="1"/>
            <a:t>other</a:t>
          </a:r>
          <a:r>
            <a:rPr lang="cs-CZ" sz="4800" dirty="0"/>
            <a:t>?</a:t>
          </a:r>
        </a:p>
        <a:p>
          <a:r>
            <a:rPr lang="cs-CZ" sz="4800" dirty="0"/>
            <a:t>Are </a:t>
          </a:r>
          <a:r>
            <a:rPr lang="cs-CZ" sz="4800" dirty="0" err="1"/>
            <a:t>you</a:t>
          </a:r>
          <a:r>
            <a:rPr lang="cs-CZ" sz="4800" dirty="0"/>
            <a:t> </a:t>
          </a:r>
          <a:r>
            <a:rPr lang="cs-CZ" sz="4800" dirty="0" err="1"/>
            <a:t>aware</a:t>
          </a:r>
          <a:r>
            <a:rPr lang="cs-CZ" sz="4800" dirty="0"/>
            <a:t> </a:t>
          </a:r>
          <a:r>
            <a:rPr lang="cs-CZ" sz="4800" dirty="0" err="1"/>
            <a:t>of</a:t>
          </a:r>
          <a:r>
            <a:rPr lang="cs-CZ" sz="4800" dirty="0"/>
            <a:t> </a:t>
          </a:r>
          <a:r>
            <a:rPr lang="cs-CZ" sz="4800" dirty="0" err="1"/>
            <a:t>any</a:t>
          </a:r>
          <a:r>
            <a:rPr lang="cs-CZ" sz="4800" dirty="0"/>
            <a:t> </a:t>
          </a:r>
          <a:r>
            <a:rPr lang="cs-CZ" sz="4800" dirty="0" err="1"/>
            <a:t>particular</a:t>
          </a:r>
          <a:r>
            <a:rPr lang="cs-CZ" sz="4800" dirty="0"/>
            <a:t> influence?</a:t>
          </a:r>
        </a:p>
      </dgm:t>
    </dgm:pt>
    <dgm:pt modelId="{A310AF72-6449-42E8-9FB5-771987AA0811}" type="parTrans" cxnId="{DAEB2988-AA1D-4A69-9DF7-5244C55B59E7}">
      <dgm:prSet/>
      <dgm:spPr/>
      <dgm:t>
        <a:bodyPr/>
        <a:lstStyle/>
        <a:p>
          <a:endParaRPr lang="cs-CZ"/>
        </a:p>
      </dgm:t>
    </dgm:pt>
    <dgm:pt modelId="{D3ED3ED4-F248-4A5A-A092-B6B08D5ABE73}" type="sibTrans" cxnId="{DAEB2988-AA1D-4A69-9DF7-5244C55B59E7}">
      <dgm:prSet/>
      <dgm:spPr/>
      <dgm:t>
        <a:bodyPr/>
        <a:lstStyle/>
        <a:p>
          <a:endParaRPr lang="cs-CZ"/>
        </a:p>
      </dgm:t>
    </dgm:pt>
    <dgm:pt modelId="{D89A74B9-768A-4CA1-BB19-C294E12EB68F}" type="pres">
      <dgm:prSet presAssocID="{09F40B29-EAB6-4F17-BAA1-CAB507C93383}" presName="diagram" presStyleCnt="0">
        <dgm:presLayoutVars>
          <dgm:dir/>
          <dgm:resizeHandles val="exact"/>
        </dgm:presLayoutVars>
      </dgm:prSet>
      <dgm:spPr/>
    </dgm:pt>
    <dgm:pt modelId="{BE71C9B8-B440-4D4B-B9A5-C54A60DA5620}" type="pres">
      <dgm:prSet presAssocID="{A06F06B9-54AB-42FC-865A-F0DB400E3937}" presName="node" presStyleLbl="node1" presStyleIdx="0" presStyleCnt="1" custScaleX="131834" custLinFactNeighborX="-2830" custLinFactNeighborY="0">
        <dgm:presLayoutVars>
          <dgm:bulletEnabled val="1"/>
        </dgm:presLayoutVars>
      </dgm:prSet>
      <dgm:spPr/>
    </dgm:pt>
  </dgm:ptLst>
  <dgm:cxnLst>
    <dgm:cxn modelId="{4B49A220-F64B-4EB9-8761-2F8EBA682721}" type="presOf" srcId="{09F40B29-EAB6-4F17-BAA1-CAB507C93383}" destId="{D89A74B9-768A-4CA1-BB19-C294E12EB68F}" srcOrd="0" destOrd="0" presId="urn:microsoft.com/office/officeart/2005/8/layout/default#6"/>
    <dgm:cxn modelId="{DAEB2988-AA1D-4A69-9DF7-5244C55B59E7}" srcId="{09F40B29-EAB6-4F17-BAA1-CAB507C93383}" destId="{A06F06B9-54AB-42FC-865A-F0DB400E3937}" srcOrd="0" destOrd="0" parTransId="{A310AF72-6449-42E8-9FB5-771987AA0811}" sibTransId="{D3ED3ED4-F248-4A5A-A092-B6B08D5ABE73}"/>
    <dgm:cxn modelId="{77FABE9D-821C-47DD-AA34-3E1A5A41505A}" type="presOf" srcId="{A06F06B9-54AB-42FC-865A-F0DB400E3937}" destId="{BE71C9B8-B440-4D4B-B9A5-C54A60DA5620}" srcOrd="0" destOrd="0" presId="urn:microsoft.com/office/officeart/2005/8/layout/default#6"/>
    <dgm:cxn modelId="{45E1500E-DA49-49AD-A2B8-2BA756EC9A27}" type="presParOf" srcId="{D89A74B9-768A-4CA1-BB19-C294E12EB68F}" destId="{BE71C9B8-B440-4D4B-B9A5-C54A60DA5620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90768-108F-4C27-BF2B-AAA4463F9DE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B1A2C67-1DD4-4CE7-BB99-BBF890FCB89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300" b="1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HOLISTIC EDUCATION</a:t>
          </a:r>
        </a:p>
      </dgm:t>
    </dgm:pt>
    <dgm:pt modelId="{F82C7441-2E84-4D59-B055-405EE4A59688}" type="parTrans" cxnId="{400A65B8-9FD1-4C34-8993-7734C004A1B9}">
      <dgm:prSet/>
      <dgm:spPr/>
      <dgm:t>
        <a:bodyPr/>
        <a:lstStyle/>
        <a:p>
          <a:endParaRPr lang="cs-CZ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AD7615A-1749-4F22-A15A-59ED0CC15EDB}" type="sibTrans" cxnId="{400A65B8-9FD1-4C34-8993-7734C004A1B9}">
      <dgm:prSet/>
      <dgm:spPr/>
      <dgm:t>
        <a:bodyPr/>
        <a:lstStyle/>
        <a:p>
          <a:endParaRPr lang="cs-CZ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6B0964C-E855-49B4-9652-B82A9F48F59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300" b="1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PHYSICAL</a:t>
          </a:r>
        </a:p>
      </dgm:t>
    </dgm:pt>
    <dgm:pt modelId="{E8F91933-2840-44E2-A6B3-C22EF5ED5A37}" type="parTrans" cxnId="{67521B7E-8044-4802-A0A6-0E5B66156E16}">
      <dgm:prSet custT="1"/>
      <dgm:spPr>
        <a:solidFill>
          <a:schemeClr val="accent2"/>
        </a:solidFill>
      </dgm:spPr>
      <dgm:t>
        <a:bodyPr/>
        <a:lstStyle/>
        <a:p>
          <a:endParaRPr lang="cs-CZ" sz="1300" b="1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gm:t>
    </dgm:pt>
    <dgm:pt modelId="{C8C3C096-FD81-428C-9AA5-6EE379ED74D5}" type="sibTrans" cxnId="{67521B7E-8044-4802-A0A6-0E5B66156E16}">
      <dgm:prSet/>
      <dgm:spPr/>
      <dgm:t>
        <a:bodyPr/>
        <a:lstStyle/>
        <a:p>
          <a:endParaRPr lang="cs-CZ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3CBEB06-52CD-41AF-9482-E589E479F8D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300" b="1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SOCIAL</a:t>
          </a:r>
        </a:p>
      </dgm:t>
    </dgm:pt>
    <dgm:pt modelId="{E3778ACB-3130-44C1-A8BC-2DF0C97B890A}" type="parTrans" cxnId="{60D088DE-BFD6-461B-A4A4-652CD6BFEA5D}">
      <dgm:prSet custT="1"/>
      <dgm:spPr>
        <a:solidFill>
          <a:schemeClr val="accent2"/>
        </a:solidFill>
      </dgm:spPr>
      <dgm:t>
        <a:bodyPr/>
        <a:lstStyle/>
        <a:p>
          <a:endParaRPr lang="cs-CZ" sz="1300" b="1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gm:t>
    </dgm:pt>
    <dgm:pt modelId="{642FB6CE-587E-4F04-8EE4-A359EEE14FBB}" type="sibTrans" cxnId="{60D088DE-BFD6-461B-A4A4-652CD6BFEA5D}">
      <dgm:prSet/>
      <dgm:spPr/>
      <dgm:t>
        <a:bodyPr/>
        <a:lstStyle/>
        <a:p>
          <a:endParaRPr lang="cs-CZ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A33530C-2B77-47B0-AE5E-94FA9DBEDF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300" b="1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AESTHETIC</a:t>
          </a:r>
        </a:p>
      </dgm:t>
    </dgm:pt>
    <dgm:pt modelId="{51C93EC1-C544-48F4-ACF6-D646F262B237}" type="parTrans" cxnId="{8BB44EFD-9212-4760-80B2-78ED63AF2BEE}">
      <dgm:prSet custT="1"/>
      <dgm:spPr>
        <a:solidFill>
          <a:schemeClr val="accent2"/>
        </a:solidFill>
      </dgm:spPr>
      <dgm:t>
        <a:bodyPr/>
        <a:lstStyle/>
        <a:p>
          <a:endParaRPr lang="cs-CZ" sz="1300" b="1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gm:t>
    </dgm:pt>
    <dgm:pt modelId="{D449FACA-DB68-407C-A603-6FCEE5D194BF}" type="sibTrans" cxnId="{8BB44EFD-9212-4760-80B2-78ED63AF2BEE}">
      <dgm:prSet/>
      <dgm:spPr/>
      <dgm:t>
        <a:bodyPr/>
        <a:lstStyle/>
        <a:p>
          <a:endParaRPr lang="cs-CZ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50B223F-1F28-41E1-83BB-259419D1E42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300" b="1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SPIRITUAL</a:t>
          </a:r>
        </a:p>
      </dgm:t>
    </dgm:pt>
    <dgm:pt modelId="{4B6A16EE-FDFD-4CCE-931C-F400F381DC80}" type="parTrans" cxnId="{E5D6EADF-6A72-4975-80F0-6F253FFB5676}">
      <dgm:prSet custT="1"/>
      <dgm:spPr>
        <a:solidFill>
          <a:schemeClr val="accent2"/>
        </a:solidFill>
      </dgm:spPr>
      <dgm:t>
        <a:bodyPr/>
        <a:lstStyle/>
        <a:p>
          <a:endParaRPr lang="cs-CZ" sz="1300" b="1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gm:t>
    </dgm:pt>
    <dgm:pt modelId="{DEAC749E-87B8-4BE2-B9F2-9CA291F557D6}" type="sibTrans" cxnId="{E5D6EADF-6A72-4975-80F0-6F253FFB5676}">
      <dgm:prSet/>
      <dgm:spPr/>
      <dgm:t>
        <a:bodyPr/>
        <a:lstStyle/>
        <a:p>
          <a:endParaRPr lang="cs-CZ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EF31E34-4D46-4EE3-A8F8-EE287EDD602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300" b="1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EMOTIONAL</a:t>
          </a:r>
        </a:p>
      </dgm:t>
    </dgm:pt>
    <dgm:pt modelId="{979C90D3-35E1-4696-8E64-7554A7F1FEF3}" type="parTrans" cxnId="{8FBA3AFB-5F91-4007-9565-3F99CB988E1A}">
      <dgm:prSet custT="1"/>
      <dgm:spPr>
        <a:solidFill>
          <a:schemeClr val="accent2"/>
        </a:solidFill>
      </dgm:spPr>
      <dgm:t>
        <a:bodyPr/>
        <a:lstStyle/>
        <a:p>
          <a:endParaRPr lang="cs-CZ" sz="1300" b="1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gm:t>
    </dgm:pt>
    <dgm:pt modelId="{0EF8408A-6FCF-491C-BA8F-8023185213E0}" type="sibTrans" cxnId="{8FBA3AFB-5F91-4007-9565-3F99CB988E1A}">
      <dgm:prSet/>
      <dgm:spPr/>
      <dgm:t>
        <a:bodyPr/>
        <a:lstStyle/>
        <a:p>
          <a:endParaRPr lang="cs-CZ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DDA571C-AFCD-4ED1-B663-E7B5C4FE330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300" b="1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INTELLECTUAL</a:t>
          </a:r>
        </a:p>
      </dgm:t>
    </dgm:pt>
    <dgm:pt modelId="{9B583378-02B9-4DCF-90B9-1838650D7C4F}" type="parTrans" cxnId="{E82DB535-ECBA-4085-B960-192D690A9CA7}">
      <dgm:prSet custT="1"/>
      <dgm:spPr>
        <a:solidFill>
          <a:schemeClr val="accent2"/>
        </a:solidFill>
      </dgm:spPr>
      <dgm:t>
        <a:bodyPr/>
        <a:lstStyle/>
        <a:p>
          <a:endParaRPr lang="cs-CZ" sz="1300" b="1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gm:t>
    </dgm:pt>
    <dgm:pt modelId="{C7D919EF-5A44-4E52-A83B-0198623FD030}" type="sibTrans" cxnId="{E82DB535-ECBA-4085-B960-192D690A9CA7}">
      <dgm:prSet/>
      <dgm:spPr/>
      <dgm:t>
        <a:bodyPr/>
        <a:lstStyle/>
        <a:p>
          <a:endParaRPr lang="cs-CZ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F60B342-35D5-4636-8C7E-ED0B3105B1B7}" type="pres">
      <dgm:prSet presAssocID="{E3490768-108F-4C27-BF2B-AAA4463F9D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F2F984-1530-43A4-8539-B25BFB5FCA1A}" type="pres">
      <dgm:prSet presAssocID="{CB1A2C67-1DD4-4CE7-BB99-BBF890FCB891}" presName="centerShape" presStyleLbl="node0" presStyleIdx="0" presStyleCnt="1" custScaleX="130988"/>
      <dgm:spPr/>
    </dgm:pt>
    <dgm:pt modelId="{EC9BE154-8227-4FB0-B525-9786AE7C79E6}" type="pres">
      <dgm:prSet presAssocID="{E8F91933-2840-44E2-A6B3-C22EF5ED5A37}" presName="parTrans" presStyleLbl="sibTrans2D1" presStyleIdx="0" presStyleCnt="6" custScaleX="130988"/>
      <dgm:spPr/>
    </dgm:pt>
    <dgm:pt modelId="{C6FDEA32-7A76-4425-9D26-B3070C8211D4}" type="pres">
      <dgm:prSet presAssocID="{E8F91933-2840-44E2-A6B3-C22EF5ED5A37}" presName="connectorText" presStyleLbl="sibTrans2D1" presStyleIdx="0" presStyleCnt="6"/>
      <dgm:spPr/>
    </dgm:pt>
    <dgm:pt modelId="{4BC9A8F4-4933-4F3F-ABFC-DC3C918BA68E}" type="pres">
      <dgm:prSet presAssocID="{A6B0964C-E855-49B4-9652-B82A9F48F59F}" presName="node" presStyleLbl="node1" presStyleIdx="0" presStyleCnt="6" custScaleX="130988">
        <dgm:presLayoutVars>
          <dgm:bulletEnabled val="1"/>
        </dgm:presLayoutVars>
      </dgm:prSet>
      <dgm:spPr/>
    </dgm:pt>
    <dgm:pt modelId="{58674311-30A7-40ED-A8B7-5CF1D7D1762B}" type="pres">
      <dgm:prSet presAssocID="{979C90D3-35E1-4696-8E64-7554A7F1FEF3}" presName="parTrans" presStyleLbl="sibTrans2D1" presStyleIdx="1" presStyleCnt="6" custScaleX="130988"/>
      <dgm:spPr/>
    </dgm:pt>
    <dgm:pt modelId="{D268805F-18CD-4851-943F-40DFA14CDA2C}" type="pres">
      <dgm:prSet presAssocID="{979C90D3-35E1-4696-8E64-7554A7F1FEF3}" presName="connectorText" presStyleLbl="sibTrans2D1" presStyleIdx="1" presStyleCnt="6"/>
      <dgm:spPr/>
    </dgm:pt>
    <dgm:pt modelId="{64F17B13-FDB3-454E-A3D6-6A6F3A442EDA}" type="pres">
      <dgm:prSet presAssocID="{7EF31E34-4D46-4EE3-A8F8-EE287EDD6021}" presName="node" presStyleLbl="node1" presStyleIdx="1" presStyleCnt="6" custScaleX="130988">
        <dgm:presLayoutVars>
          <dgm:bulletEnabled val="1"/>
        </dgm:presLayoutVars>
      </dgm:prSet>
      <dgm:spPr/>
    </dgm:pt>
    <dgm:pt modelId="{2AE52BC4-C855-4CDC-B898-6C8816CB63F2}" type="pres">
      <dgm:prSet presAssocID="{9B583378-02B9-4DCF-90B9-1838650D7C4F}" presName="parTrans" presStyleLbl="sibTrans2D1" presStyleIdx="2" presStyleCnt="6" custScaleX="130988"/>
      <dgm:spPr/>
    </dgm:pt>
    <dgm:pt modelId="{41E69AFE-C08A-45A2-A741-4E000F4CFCB5}" type="pres">
      <dgm:prSet presAssocID="{9B583378-02B9-4DCF-90B9-1838650D7C4F}" presName="connectorText" presStyleLbl="sibTrans2D1" presStyleIdx="2" presStyleCnt="6"/>
      <dgm:spPr/>
    </dgm:pt>
    <dgm:pt modelId="{00FB4445-DFE0-47E0-984A-F65584530FF9}" type="pres">
      <dgm:prSet presAssocID="{0DDA571C-AFCD-4ED1-B663-E7B5C4FE3302}" presName="node" presStyleLbl="node1" presStyleIdx="2" presStyleCnt="6" custScaleX="130988">
        <dgm:presLayoutVars>
          <dgm:bulletEnabled val="1"/>
        </dgm:presLayoutVars>
      </dgm:prSet>
      <dgm:spPr/>
    </dgm:pt>
    <dgm:pt modelId="{CB8B8D80-4394-413A-88A5-53E6943F3881}" type="pres">
      <dgm:prSet presAssocID="{E3778ACB-3130-44C1-A8BC-2DF0C97B890A}" presName="parTrans" presStyleLbl="sibTrans2D1" presStyleIdx="3" presStyleCnt="6" custScaleX="130988"/>
      <dgm:spPr/>
    </dgm:pt>
    <dgm:pt modelId="{C130FC2E-708B-479B-8DC8-553099D25B82}" type="pres">
      <dgm:prSet presAssocID="{E3778ACB-3130-44C1-A8BC-2DF0C97B890A}" presName="connectorText" presStyleLbl="sibTrans2D1" presStyleIdx="3" presStyleCnt="6"/>
      <dgm:spPr/>
    </dgm:pt>
    <dgm:pt modelId="{620ADA9B-6647-4ABE-B599-D27066AA41AB}" type="pres">
      <dgm:prSet presAssocID="{A3CBEB06-52CD-41AF-9482-E589E479F8DB}" presName="node" presStyleLbl="node1" presStyleIdx="3" presStyleCnt="6" custScaleX="130988">
        <dgm:presLayoutVars>
          <dgm:bulletEnabled val="1"/>
        </dgm:presLayoutVars>
      </dgm:prSet>
      <dgm:spPr/>
    </dgm:pt>
    <dgm:pt modelId="{14D64267-D3F3-459F-8FD4-B396CDAEF092}" type="pres">
      <dgm:prSet presAssocID="{51C93EC1-C544-48F4-ACF6-D646F262B237}" presName="parTrans" presStyleLbl="sibTrans2D1" presStyleIdx="4" presStyleCnt="6" custScaleX="130988"/>
      <dgm:spPr/>
    </dgm:pt>
    <dgm:pt modelId="{35953233-7C34-4C5F-A1BE-F97A505F9CB2}" type="pres">
      <dgm:prSet presAssocID="{51C93EC1-C544-48F4-ACF6-D646F262B237}" presName="connectorText" presStyleLbl="sibTrans2D1" presStyleIdx="4" presStyleCnt="6"/>
      <dgm:spPr/>
    </dgm:pt>
    <dgm:pt modelId="{300A3D3A-6E2D-4C55-B787-064BB0C37DBD}" type="pres">
      <dgm:prSet presAssocID="{4A33530C-2B77-47B0-AE5E-94FA9DBEDF7E}" presName="node" presStyleLbl="node1" presStyleIdx="4" presStyleCnt="6" custScaleX="130988">
        <dgm:presLayoutVars>
          <dgm:bulletEnabled val="1"/>
        </dgm:presLayoutVars>
      </dgm:prSet>
      <dgm:spPr/>
    </dgm:pt>
    <dgm:pt modelId="{AA89B1E3-177C-45CD-A360-576DEDA8A767}" type="pres">
      <dgm:prSet presAssocID="{4B6A16EE-FDFD-4CCE-931C-F400F381DC80}" presName="parTrans" presStyleLbl="sibTrans2D1" presStyleIdx="5" presStyleCnt="6" custScaleX="130988"/>
      <dgm:spPr/>
    </dgm:pt>
    <dgm:pt modelId="{8BD087D9-E757-44E8-903D-A1EDA3C0AAFE}" type="pres">
      <dgm:prSet presAssocID="{4B6A16EE-FDFD-4CCE-931C-F400F381DC80}" presName="connectorText" presStyleLbl="sibTrans2D1" presStyleIdx="5" presStyleCnt="6"/>
      <dgm:spPr/>
    </dgm:pt>
    <dgm:pt modelId="{DA6A1853-CECF-4E74-94BC-2D82E879DA3E}" type="pres">
      <dgm:prSet presAssocID="{F50B223F-1F28-41E1-83BB-259419D1E425}" presName="node" presStyleLbl="node1" presStyleIdx="5" presStyleCnt="6" custScaleX="130988">
        <dgm:presLayoutVars>
          <dgm:bulletEnabled val="1"/>
        </dgm:presLayoutVars>
      </dgm:prSet>
      <dgm:spPr/>
    </dgm:pt>
  </dgm:ptLst>
  <dgm:cxnLst>
    <dgm:cxn modelId="{28DA4B02-806D-4376-860D-054D4B81C462}" type="presOf" srcId="{979C90D3-35E1-4696-8E64-7554A7F1FEF3}" destId="{D268805F-18CD-4851-943F-40DFA14CDA2C}" srcOrd="1" destOrd="0" presId="urn:microsoft.com/office/officeart/2005/8/layout/radial5"/>
    <dgm:cxn modelId="{8E342C17-8A5C-40A4-AE9A-2451DEDB07D6}" type="presOf" srcId="{A3CBEB06-52CD-41AF-9482-E589E479F8DB}" destId="{620ADA9B-6647-4ABE-B599-D27066AA41AB}" srcOrd="0" destOrd="0" presId="urn:microsoft.com/office/officeart/2005/8/layout/radial5"/>
    <dgm:cxn modelId="{6E5F0025-6601-4F8F-BF84-B04463462396}" type="presOf" srcId="{F50B223F-1F28-41E1-83BB-259419D1E425}" destId="{DA6A1853-CECF-4E74-94BC-2D82E879DA3E}" srcOrd="0" destOrd="0" presId="urn:microsoft.com/office/officeart/2005/8/layout/radial5"/>
    <dgm:cxn modelId="{9F1A1426-8729-4FF1-8EA3-07AD495506B7}" type="presOf" srcId="{7EF31E34-4D46-4EE3-A8F8-EE287EDD6021}" destId="{64F17B13-FDB3-454E-A3D6-6A6F3A442EDA}" srcOrd="0" destOrd="0" presId="urn:microsoft.com/office/officeart/2005/8/layout/radial5"/>
    <dgm:cxn modelId="{E82DB535-ECBA-4085-B960-192D690A9CA7}" srcId="{CB1A2C67-1DD4-4CE7-BB99-BBF890FCB891}" destId="{0DDA571C-AFCD-4ED1-B663-E7B5C4FE3302}" srcOrd="2" destOrd="0" parTransId="{9B583378-02B9-4DCF-90B9-1838650D7C4F}" sibTransId="{C7D919EF-5A44-4E52-A83B-0198623FD030}"/>
    <dgm:cxn modelId="{E23A9F36-560B-4829-A932-A379E32C5F71}" type="presOf" srcId="{E3490768-108F-4C27-BF2B-AAA4463F9DEB}" destId="{FF60B342-35D5-4636-8C7E-ED0B3105B1B7}" srcOrd="0" destOrd="0" presId="urn:microsoft.com/office/officeart/2005/8/layout/radial5"/>
    <dgm:cxn modelId="{88D37267-A494-473D-9908-60E022A75848}" type="presOf" srcId="{4A33530C-2B77-47B0-AE5E-94FA9DBEDF7E}" destId="{300A3D3A-6E2D-4C55-B787-064BB0C37DBD}" srcOrd="0" destOrd="0" presId="urn:microsoft.com/office/officeart/2005/8/layout/radial5"/>
    <dgm:cxn modelId="{D9A7A847-694E-483F-B181-6EFC8730EDD0}" type="presOf" srcId="{0DDA571C-AFCD-4ED1-B663-E7B5C4FE3302}" destId="{00FB4445-DFE0-47E0-984A-F65584530FF9}" srcOrd="0" destOrd="0" presId="urn:microsoft.com/office/officeart/2005/8/layout/radial5"/>
    <dgm:cxn modelId="{0F59B068-BF08-44F5-86AF-AA3BA3DBA7F0}" type="presOf" srcId="{979C90D3-35E1-4696-8E64-7554A7F1FEF3}" destId="{58674311-30A7-40ED-A8B7-5CF1D7D1762B}" srcOrd="0" destOrd="0" presId="urn:microsoft.com/office/officeart/2005/8/layout/radial5"/>
    <dgm:cxn modelId="{5032CF69-0AC1-450D-84A5-C8F149F2FC37}" type="presOf" srcId="{4B6A16EE-FDFD-4CCE-931C-F400F381DC80}" destId="{AA89B1E3-177C-45CD-A360-576DEDA8A767}" srcOrd="0" destOrd="0" presId="urn:microsoft.com/office/officeart/2005/8/layout/radial5"/>
    <dgm:cxn modelId="{F3135B4F-A4D8-4138-8D6F-F39A029FD832}" type="presOf" srcId="{E8F91933-2840-44E2-A6B3-C22EF5ED5A37}" destId="{EC9BE154-8227-4FB0-B525-9786AE7C79E6}" srcOrd="0" destOrd="0" presId="urn:microsoft.com/office/officeart/2005/8/layout/radial5"/>
    <dgm:cxn modelId="{365B614F-5602-4FA8-94E6-59F2110EE98A}" type="presOf" srcId="{51C93EC1-C544-48F4-ACF6-D646F262B237}" destId="{35953233-7C34-4C5F-A1BE-F97A505F9CB2}" srcOrd="1" destOrd="0" presId="urn:microsoft.com/office/officeart/2005/8/layout/radial5"/>
    <dgm:cxn modelId="{45BDCE51-1CF2-4B12-85F8-4747E1B62197}" type="presOf" srcId="{A6B0964C-E855-49B4-9652-B82A9F48F59F}" destId="{4BC9A8F4-4933-4F3F-ABFC-DC3C918BA68E}" srcOrd="0" destOrd="0" presId="urn:microsoft.com/office/officeart/2005/8/layout/radial5"/>
    <dgm:cxn modelId="{61EE3973-C197-4871-A07A-3A52F5156E5C}" type="presOf" srcId="{9B583378-02B9-4DCF-90B9-1838650D7C4F}" destId="{41E69AFE-C08A-45A2-A741-4E000F4CFCB5}" srcOrd="1" destOrd="0" presId="urn:microsoft.com/office/officeart/2005/8/layout/radial5"/>
    <dgm:cxn modelId="{A9559958-7F5A-4F6C-99EE-0DBA76C2787F}" type="presOf" srcId="{9B583378-02B9-4DCF-90B9-1838650D7C4F}" destId="{2AE52BC4-C855-4CDC-B898-6C8816CB63F2}" srcOrd="0" destOrd="0" presId="urn:microsoft.com/office/officeart/2005/8/layout/radial5"/>
    <dgm:cxn modelId="{67521B7E-8044-4802-A0A6-0E5B66156E16}" srcId="{CB1A2C67-1DD4-4CE7-BB99-BBF890FCB891}" destId="{A6B0964C-E855-49B4-9652-B82A9F48F59F}" srcOrd="0" destOrd="0" parTransId="{E8F91933-2840-44E2-A6B3-C22EF5ED5A37}" sibTransId="{C8C3C096-FD81-428C-9AA5-6EE379ED74D5}"/>
    <dgm:cxn modelId="{EDB6ACA3-624B-41E5-8502-AAA3FA932E8E}" type="presOf" srcId="{E3778ACB-3130-44C1-A8BC-2DF0C97B890A}" destId="{CB8B8D80-4394-413A-88A5-53E6943F3881}" srcOrd="0" destOrd="0" presId="urn:microsoft.com/office/officeart/2005/8/layout/radial5"/>
    <dgm:cxn modelId="{BC8E25B3-BA69-4DBE-A144-935E82253F40}" type="presOf" srcId="{51C93EC1-C544-48F4-ACF6-D646F262B237}" destId="{14D64267-D3F3-459F-8FD4-B396CDAEF092}" srcOrd="0" destOrd="0" presId="urn:microsoft.com/office/officeart/2005/8/layout/radial5"/>
    <dgm:cxn modelId="{C14D20B5-4CB3-4A82-90DF-7B71AC2CA8CB}" type="presOf" srcId="{E3778ACB-3130-44C1-A8BC-2DF0C97B890A}" destId="{C130FC2E-708B-479B-8DC8-553099D25B82}" srcOrd="1" destOrd="0" presId="urn:microsoft.com/office/officeart/2005/8/layout/radial5"/>
    <dgm:cxn modelId="{400A65B8-9FD1-4C34-8993-7734C004A1B9}" srcId="{E3490768-108F-4C27-BF2B-AAA4463F9DEB}" destId="{CB1A2C67-1DD4-4CE7-BB99-BBF890FCB891}" srcOrd="0" destOrd="0" parTransId="{F82C7441-2E84-4D59-B055-405EE4A59688}" sibTransId="{DAD7615A-1749-4F22-A15A-59ED0CC15EDB}"/>
    <dgm:cxn modelId="{FF78C1BE-6B1E-4FE5-A76D-C155F36AE793}" type="presOf" srcId="{4B6A16EE-FDFD-4CCE-931C-F400F381DC80}" destId="{8BD087D9-E757-44E8-903D-A1EDA3C0AAFE}" srcOrd="1" destOrd="0" presId="urn:microsoft.com/office/officeart/2005/8/layout/radial5"/>
    <dgm:cxn modelId="{15F2C8C8-2744-4B87-B174-44F0BE652B1B}" type="presOf" srcId="{CB1A2C67-1DD4-4CE7-BB99-BBF890FCB891}" destId="{E6F2F984-1530-43A4-8539-B25BFB5FCA1A}" srcOrd="0" destOrd="0" presId="urn:microsoft.com/office/officeart/2005/8/layout/radial5"/>
    <dgm:cxn modelId="{60D088DE-BFD6-461B-A4A4-652CD6BFEA5D}" srcId="{CB1A2C67-1DD4-4CE7-BB99-BBF890FCB891}" destId="{A3CBEB06-52CD-41AF-9482-E589E479F8DB}" srcOrd="3" destOrd="0" parTransId="{E3778ACB-3130-44C1-A8BC-2DF0C97B890A}" sibTransId="{642FB6CE-587E-4F04-8EE4-A359EEE14FBB}"/>
    <dgm:cxn modelId="{E5D6EADF-6A72-4975-80F0-6F253FFB5676}" srcId="{CB1A2C67-1DD4-4CE7-BB99-BBF890FCB891}" destId="{F50B223F-1F28-41E1-83BB-259419D1E425}" srcOrd="5" destOrd="0" parTransId="{4B6A16EE-FDFD-4CCE-931C-F400F381DC80}" sibTransId="{DEAC749E-87B8-4BE2-B9F2-9CA291F557D6}"/>
    <dgm:cxn modelId="{55CB39E9-7F7D-4D2B-AA54-D36EEE0B2250}" type="presOf" srcId="{E8F91933-2840-44E2-A6B3-C22EF5ED5A37}" destId="{C6FDEA32-7A76-4425-9D26-B3070C8211D4}" srcOrd="1" destOrd="0" presId="urn:microsoft.com/office/officeart/2005/8/layout/radial5"/>
    <dgm:cxn modelId="{8FBA3AFB-5F91-4007-9565-3F99CB988E1A}" srcId="{CB1A2C67-1DD4-4CE7-BB99-BBF890FCB891}" destId="{7EF31E34-4D46-4EE3-A8F8-EE287EDD6021}" srcOrd="1" destOrd="0" parTransId="{979C90D3-35E1-4696-8E64-7554A7F1FEF3}" sibTransId="{0EF8408A-6FCF-491C-BA8F-8023185213E0}"/>
    <dgm:cxn modelId="{8BB44EFD-9212-4760-80B2-78ED63AF2BEE}" srcId="{CB1A2C67-1DD4-4CE7-BB99-BBF890FCB891}" destId="{4A33530C-2B77-47B0-AE5E-94FA9DBEDF7E}" srcOrd="4" destOrd="0" parTransId="{51C93EC1-C544-48F4-ACF6-D646F262B237}" sibTransId="{D449FACA-DB68-407C-A603-6FCEE5D194BF}"/>
    <dgm:cxn modelId="{141AEDF0-6141-486F-A5A5-3FA93EDAC571}" type="presParOf" srcId="{FF60B342-35D5-4636-8C7E-ED0B3105B1B7}" destId="{E6F2F984-1530-43A4-8539-B25BFB5FCA1A}" srcOrd="0" destOrd="0" presId="urn:microsoft.com/office/officeart/2005/8/layout/radial5"/>
    <dgm:cxn modelId="{EF07CDFE-96CF-4D83-8CC6-99498FF27422}" type="presParOf" srcId="{FF60B342-35D5-4636-8C7E-ED0B3105B1B7}" destId="{EC9BE154-8227-4FB0-B525-9786AE7C79E6}" srcOrd="1" destOrd="0" presId="urn:microsoft.com/office/officeart/2005/8/layout/radial5"/>
    <dgm:cxn modelId="{CE81B5F7-A3F4-4AC3-8C83-27146C22353D}" type="presParOf" srcId="{EC9BE154-8227-4FB0-B525-9786AE7C79E6}" destId="{C6FDEA32-7A76-4425-9D26-B3070C8211D4}" srcOrd="0" destOrd="0" presId="urn:microsoft.com/office/officeart/2005/8/layout/radial5"/>
    <dgm:cxn modelId="{5E54B9D8-FF63-4E3D-BE13-A135EBD26C18}" type="presParOf" srcId="{FF60B342-35D5-4636-8C7E-ED0B3105B1B7}" destId="{4BC9A8F4-4933-4F3F-ABFC-DC3C918BA68E}" srcOrd="2" destOrd="0" presId="urn:microsoft.com/office/officeart/2005/8/layout/radial5"/>
    <dgm:cxn modelId="{A6E31D6A-EAB1-48DE-B473-CC2B4586B29A}" type="presParOf" srcId="{FF60B342-35D5-4636-8C7E-ED0B3105B1B7}" destId="{58674311-30A7-40ED-A8B7-5CF1D7D1762B}" srcOrd="3" destOrd="0" presId="urn:microsoft.com/office/officeart/2005/8/layout/radial5"/>
    <dgm:cxn modelId="{282B4E02-0C20-46CF-9C0F-0E973550A4C4}" type="presParOf" srcId="{58674311-30A7-40ED-A8B7-5CF1D7D1762B}" destId="{D268805F-18CD-4851-943F-40DFA14CDA2C}" srcOrd="0" destOrd="0" presId="urn:microsoft.com/office/officeart/2005/8/layout/radial5"/>
    <dgm:cxn modelId="{03A9BB2F-DA2D-48BD-892A-B7FD5179C268}" type="presParOf" srcId="{FF60B342-35D5-4636-8C7E-ED0B3105B1B7}" destId="{64F17B13-FDB3-454E-A3D6-6A6F3A442EDA}" srcOrd="4" destOrd="0" presId="urn:microsoft.com/office/officeart/2005/8/layout/radial5"/>
    <dgm:cxn modelId="{9DD54CB0-C7EB-434F-BF61-A3F5B383313E}" type="presParOf" srcId="{FF60B342-35D5-4636-8C7E-ED0B3105B1B7}" destId="{2AE52BC4-C855-4CDC-B898-6C8816CB63F2}" srcOrd="5" destOrd="0" presId="urn:microsoft.com/office/officeart/2005/8/layout/radial5"/>
    <dgm:cxn modelId="{390E512D-87FA-47E2-B08F-E4AD0643393B}" type="presParOf" srcId="{2AE52BC4-C855-4CDC-B898-6C8816CB63F2}" destId="{41E69AFE-C08A-45A2-A741-4E000F4CFCB5}" srcOrd="0" destOrd="0" presId="urn:microsoft.com/office/officeart/2005/8/layout/radial5"/>
    <dgm:cxn modelId="{0D12F378-FC4E-4137-A00C-C8AAA6A2C795}" type="presParOf" srcId="{FF60B342-35D5-4636-8C7E-ED0B3105B1B7}" destId="{00FB4445-DFE0-47E0-984A-F65584530FF9}" srcOrd="6" destOrd="0" presId="urn:microsoft.com/office/officeart/2005/8/layout/radial5"/>
    <dgm:cxn modelId="{88029914-E014-4A35-9402-1CFEE0A27D1D}" type="presParOf" srcId="{FF60B342-35D5-4636-8C7E-ED0B3105B1B7}" destId="{CB8B8D80-4394-413A-88A5-53E6943F3881}" srcOrd="7" destOrd="0" presId="urn:microsoft.com/office/officeart/2005/8/layout/radial5"/>
    <dgm:cxn modelId="{602A92CF-1B86-46DA-B78C-F0C54B9A24B9}" type="presParOf" srcId="{CB8B8D80-4394-413A-88A5-53E6943F3881}" destId="{C130FC2E-708B-479B-8DC8-553099D25B82}" srcOrd="0" destOrd="0" presId="urn:microsoft.com/office/officeart/2005/8/layout/radial5"/>
    <dgm:cxn modelId="{4CBB5991-DFC0-4554-B2C7-80686ADD7D5E}" type="presParOf" srcId="{FF60B342-35D5-4636-8C7E-ED0B3105B1B7}" destId="{620ADA9B-6647-4ABE-B599-D27066AA41AB}" srcOrd="8" destOrd="0" presId="urn:microsoft.com/office/officeart/2005/8/layout/radial5"/>
    <dgm:cxn modelId="{31D99ED4-8184-4C96-BC6B-C69A722E3C5D}" type="presParOf" srcId="{FF60B342-35D5-4636-8C7E-ED0B3105B1B7}" destId="{14D64267-D3F3-459F-8FD4-B396CDAEF092}" srcOrd="9" destOrd="0" presId="urn:microsoft.com/office/officeart/2005/8/layout/radial5"/>
    <dgm:cxn modelId="{7966C64C-2E96-46B4-A308-0DAB17297B7C}" type="presParOf" srcId="{14D64267-D3F3-459F-8FD4-B396CDAEF092}" destId="{35953233-7C34-4C5F-A1BE-F97A505F9CB2}" srcOrd="0" destOrd="0" presId="urn:microsoft.com/office/officeart/2005/8/layout/radial5"/>
    <dgm:cxn modelId="{718D31C6-0A01-4A46-80B9-3E7CD0463078}" type="presParOf" srcId="{FF60B342-35D5-4636-8C7E-ED0B3105B1B7}" destId="{300A3D3A-6E2D-4C55-B787-064BB0C37DBD}" srcOrd="10" destOrd="0" presId="urn:microsoft.com/office/officeart/2005/8/layout/radial5"/>
    <dgm:cxn modelId="{1A1D70A3-60A0-488C-A851-0E96AD4FDF76}" type="presParOf" srcId="{FF60B342-35D5-4636-8C7E-ED0B3105B1B7}" destId="{AA89B1E3-177C-45CD-A360-576DEDA8A767}" srcOrd="11" destOrd="0" presId="urn:microsoft.com/office/officeart/2005/8/layout/radial5"/>
    <dgm:cxn modelId="{258DD7CE-CA41-4314-9B38-A2CEB1E374FD}" type="presParOf" srcId="{AA89B1E3-177C-45CD-A360-576DEDA8A767}" destId="{8BD087D9-E757-44E8-903D-A1EDA3C0AAFE}" srcOrd="0" destOrd="0" presId="urn:microsoft.com/office/officeart/2005/8/layout/radial5"/>
    <dgm:cxn modelId="{87854F15-AC79-4D71-B47F-26DAD71F500B}" type="presParOf" srcId="{FF60B342-35D5-4636-8C7E-ED0B3105B1B7}" destId="{DA6A1853-CECF-4E74-94BC-2D82E879DA3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F54AF7-4442-42FB-A75B-1DB81E127F54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194480F-C4F9-4127-AFB9-A32BC7C87633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 err="1"/>
            <a:t>Safe</a:t>
          </a:r>
          <a:r>
            <a:rPr lang="cs-CZ" dirty="0"/>
            <a:t>, </a:t>
          </a:r>
          <a:r>
            <a:rPr lang="cs-CZ" dirty="0" err="1"/>
            <a:t>yet</a:t>
          </a:r>
          <a:r>
            <a:rPr lang="cs-CZ" dirty="0"/>
            <a:t> </a:t>
          </a:r>
          <a:r>
            <a:rPr lang="cs-CZ" dirty="0" err="1"/>
            <a:t>challenging</a:t>
          </a:r>
          <a:r>
            <a:rPr lang="cs-CZ" baseline="0" dirty="0"/>
            <a:t> </a:t>
          </a:r>
          <a:r>
            <a:rPr lang="cs-CZ" baseline="0" dirty="0" err="1"/>
            <a:t>environment</a:t>
          </a:r>
          <a:endParaRPr lang="cs-CZ" baseline="0" dirty="0"/>
        </a:p>
        <a:p>
          <a:r>
            <a:rPr lang="cs-CZ" baseline="0" dirty="0" err="1"/>
            <a:t>Be</a:t>
          </a:r>
          <a:r>
            <a:rPr lang="cs-CZ" baseline="0" dirty="0"/>
            <a:t> </a:t>
          </a:r>
          <a:r>
            <a:rPr lang="cs-CZ" baseline="0" dirty="0" err="1"/>
            <a:t>fully</a:t>
          </a:r>
          <a:r>
            <a:rPr lang="cs-CZ" baseline="0" dirty="0"/>
            <a:t> </a:t>
          </a:r>
          <a:r>
            <a:rPr lang="cs-CZ" baseline="0" dirty="0" err="1"/>
            <a:t>present</a:t>
          </a:r>
          <a:endParaRPr lang="cs-CZ" baseline="0" dirty="0"/>
        </a:p>
        <a:p>
          <a:r>
            <a:rPr lang="cs-CZ" baseline="0" dirty="0" err="1"/>
            <a:t>Participate</a:t>
          </a:r>
          <a:r>
            <a:rPr lang="cs-CZ" baseline="0" dirty="0"/>
            <a:t> on </a:t>
          </a:r>
          <a:r>
            <a:rPr lang="cs-CZ" baseline="0" dirty="0" err="1"/>
            <a:t>something</a:t>
          </a:r>
          <a:r>
            <a:rPr lang="cs-CZ" baseline="0" dirty="0"/>
            <a:t> </a:t>
          </a:r>
          <a:r>
            <a:rPr lang="cs-CZ" baseline="0" dirty="0" err="1"/>
            <a:t>meaningful</a:t>
          </a:r>
          <a:endParaRPr lang="cs-CZ" dirty="0"/>
        </a:p>
      </dgm:t>
    </dgm:pt>
    <dgm:pt modelId="{0CF1F663-74CE-4612-A965-7452D4AA128E}" type="parTrans" cxnId="{F2904537-7AC1-4226-B032-7901449082D4}">
      <dgm:prSet/>
      <dgm:spPr/>
      <dgm:t>
        <a:bodyPr/>
        <a:lstStyle/>
        <a:p>
          <a:endParaRPr lang="cs-CZ"/>
        </a:p>
      </dgm:t>
    </dgm:pt>
    <dgm:pt modelId="{58900867-A6D6-40BF-893D-3956918D534A}" type="sibTrans" cxnId="{F2904537-7AC1-4226-B032-7901449082D4}">
      <dgm:prSet/>
      <dgm:spPr/>
      <dgm:t>
        <a:bodyPr/>
        <a:lstStyle/>
        <a:p>
          <a:endParaRPr lang="cs-CZ"/>
        </a:p>
      </dgm:t>
    </dgm:pt>
    <dgm:pt modelId="{B3021134-AD3F-4827-9FF5-0D0BA4BE3454}" type="pres">
      <dgm:prSet presAssocID="{74F54AF7-4442-42FB-A75B-1DB81E127F54}" presName="diagram" presStyleCnt="0">
        <dgm:presLayoutVars>
          <dgm:dir/>
          <dgm:resizeHandles val="exact"/>
        </dgm:presLayoutVars>
      </dgm:prSet>
      <dgm:spPr/>
    </dgm:pt>
    <dgm:pt modelId="{694C96F7-BD69-4367-ACD4-996D0F50E484}" type="pres">
      <dgm:prSet presAssocID="{6194480F-C4F9-4127-AFB9-A32BC7C87633}" presName="node" presStyleLbl="node1" presStyleIdx="0" presStyleCnt="1" custScaleX="166879" custLinFactNeighborX="0" custLinFactNeighborY="77">
        <dgm:presLayoutVars>
          <dgm:bulletEnabled val="1"/>
        </dgm:presLayoutVars>
      </dgm:prSet>
      <dgm:spPr/>
    </dgm:pt>
  </dgm:ptLst>
  <dgm:cxnLst>
    <dgm:cxn modelId="{72E46308-51AE-41C4-AE42-93C240D7C0CE}" type="presOf" srcId="{6194480F-C4F9-4127-AFB9-A32BC7C87633}" destId="{694C96F7-BD69-4367-ACD4-996D0F50E484}" srcOrd="0" destOrd="0" presId="urn:microsoft.com/office/officeart/2005/8/layout/default#7"/>
    <dgm:cxn modelId="{F2904537-7AC1-4226-B032-7901449082D4}" srcId="{74F54AF7-4442-42FB-A75B-1DB81E127F54}" destId="{6194480F-C4F9-4127-AFB9-A32BC7C87633}" srcOrd="0" destOrd="0" parTransId="{0CF1F663-74CE-4612-A965-7452D4AA128E}" sibTransId="{58900867-A6D6-40BF-893D-3956918D534A}"/>
    <dgm:cxn modelId="{2D6B3A5E-21F8-434B-AB3A-8F661E9609F9}" type="presOf" srcId="{74F54AF7-4442-42FB-A75B-1DB81E127F54}" destId="{B3021134-AD3F-4827-9FF5-0D0BA4BE3454}" srcOrd="0" destOrd="0" presId="urn:microsoft.com/office/officeart/2005/8/layout/default#7"/>
    <dgm:cxn modelId="{C6A53727-FAC1-4585-B64A-F6285E584F02}" type="presParOf" srcId="{B3021134-AD3F-4827-9FF5-0D0BA4BE3454}" destId="{694C96F7-BD69-4367-ACD4-996D0F50E484}" srcOrd="0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ED2F3-E7C6-4619-BDED-5AF5E4044442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8CB3426-2755-4874-AF61-40D663826691}">
      <dgm:prSet phldrT="[Text]"/>
      <dgm:spPr>
        <a:solidFill>
          <a:schemeClr val="accent2"/>
        </a:solidFill>
      </dgm:spPr>
      <dgm:t>
        <a:bodyPr/>
        <a:lstStyle/>
        <a:p>
          <a:r>
            <a:rPr lang="en-GB" noProof="0" dirty="0"/>
            <a:t>What does it mean to be fully present … here and now?</a:t>
          </a:r>
        </a:p>
      </dgm:t>
    </dgm:pt>
    <dgm:pt modelId="{A357B2FA-D55D-4DAD-9B49-D67A17E5F002}" type="parTrans" cxnId="{FE1A6A74-714D-4247-9738-46C95ACF8307}">
      <dgm:prSet/>
      <dgm:spPr/>
      <dgm:t>
        <a:bodyPr/>
        <a:lstStyle/>
        <a:p>
          <a:endParaRPr lang="cs-CZ"/>
        </a:p>
      </dgm:t>
    </dgm:pt>
    <dgm:pt modelId="{F42F3ABB-7AF7-4502-9C79-2E1C0CF8D13A}" type="sibTrans" cxnId="{FE1A6A74-714D-4247-9738-46C95ACF8307}">
      <dgm:prSet/>
      <dgm:spPr/>
      <dgm:t>
        <a:bodyPr/>
        <a:lstStyle/>
        <a:p>
          <a:endParaRPr lang="cs-CZ"/>
        </a:p>
      </dgm:t>
    </dgm:pt>
    <dgm:pt modelId="{4AEF23C2-77DA-4297-8359-36FBC30F9799}" type="pres">
      <dgm:prSet presAssocID="{D17ED2F3-E7C6-4619-BDED-5AF5E4044442}" presName="diagram" presStyleCnt="0">
        <dgm:presLayoutVars>
          <dgm:dir/>
          <dgm:resizeHandles val="exact"/>
        </dgm:presLayoutVars>
      </dgm:prSet>
      <dgm:spPr/>
    </dgm:pt>
    <dgm:pt modelId="{15451D6B-47D1-4F0E-BC44-7A8FDC1B08E1}" type="pres">
      <dgm:prSet presAssocID="{18CB3426-2755-4874-AF61-40D663826691}" presName="node" presStyleLbl="node1" presStyleIdx="0" presStyleCnt="1" custScaleX="261179" custLinFactNeighborX="0">
        <dgm:presLayoutVars>
          <dgm:bulletEnabled val="1"/>
        </dgm:presLayoutVars>
      </dgm:prSet>
      <dgm:spPr/>
    </dgm:pt>
  </dgm:ptLst>
  <dgm:cxnLst>
    <dgm:cxn modelId="{16B5AE0F-1585-4A2D-9759-6A103609701F}" type="presOf" srcId="{D17ED2F3-E7C6-4619-BDED-5AF5E4044442}" destId="{4AEF23C2-77DA-4297-8359-36FBC30F9799}" srcOrd="0" destOrd="0" presId="urn:microsoft.com/office/officeart/2005/8/layout/default#8"/>
    <dgm:cxn modelId="{FE1A6A74-714D-4247-9738-46C95ACF8307}" srcId="{D17ED2F3-E7C6-4619-BDED-5AF5E4044442}" destId="{18CB3426-2755-4874-AF61-40D663826691}" srcOrd="0" destOrd="0" parTransId="{A357B2FA-D55D-4DAD-9B49-D67A17E5F002}" sibTransId="{F42F3ABB-7AF7-4502-9C79-2E1C0CF8D13A}"/>
    <dgm:cxn modelId="{BD8D55ED-C692-44F2-BFF6-8CC46FEE22CA}" type="presOf" srcId="{18CB3426-2755-4874-AF61-40D663826691}" destId="{15451D6B-47D1-4F0E-BC44-7A8FDC1B08E1}" srcOrd="0" destOrd="0" presId="urn:microsoft.com/office/officeart/2005/8/layout/default#8"/>
    <dgm:cxn modelId="{7B50844C-E8E0-465B-A858-061B1B6DF2EE}" type="presParOf" srcId="{4AEF23C2-77DA-4297-8359-36FBC30F9799}" destId="{15451D6B-47D1-4F0E-BC44-7A8FDC1B08E1}" srcOrd="0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2CA3A-D479-4D8A-879D-FA83A6F6FB7E}">
      <dsp:nvSpPr>
        <dsp:cNvPr id="0" name=""/>
        <dsp:cNvSpPr/>
      </dsp:nvSpPr>
      <dsp:spPr>
        <a:xfrm>
          <a:off x="1019908" y="927"/>
          <a:ext cx="4974890" cy="11069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300" kern="1200" dirty="0">
              <a:latin typeface="Arial" panose="020B0604020202020204" pitchFamily="34" charset="0"/>
              <a:cs typeface="Arial" panose="020B0604020202020204" pitchFamily="34" charset="0"/>
            </a:rPr>
            <a:t>SELF = I + </a:t>
          </a:r>
          <a:r>
            <a:rPr lang="cs-CZ" sz="5300" kern="1200" dirty="0" err="1">
              <a:latin typeface="Arial" panose="020B0604020202020204" pitchFamily="34" charset="0"/>
              <a:cs typeface="Arial" panose="020B0604020202020204" pitchFamily="34" charset="0"/>
            </a:rPr>
            <a:t>Me</a:t>
          </a:r>
          <a:endParaRPr lang="cs-CZ" sz="5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9908" y="927"/>
        <a:ext cx="4974890" cy="1106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1C9B8-B440-4D4B-B9A5-C54A60DA5620}">
      <dsp:nvSpPr>
        <dsp:cNvPr id="0" name=""/>
        <dsp:cNvSpPr/>
      </dsp:nvSpPr>
      <dsp:spPr>
        <a:xfrm>
          <a:off x="255005" y="173"/>
          <a:ext cx="8907329" cy="4053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 err="1"/>
            <a:t>How</a:t>
          </a:r>
          <a:r>
            <a:rPr lang="cs-CZ" sz="4800" kern="1200" dirty="0"/>
            <a:t> </a:t>
          </a:r>
          <a:r>
            <a:rPr lang="cs-CZ" sz="4800" kern="1200" dirty="0" err="1"/>
            <a:t>would</a:t>
          </a:r>
          <a:r>
            <a:rPr lang="cs-CZ" sz="4800" kern="1200" dirty="0"/>
            <a:t> </a:t>
          </a:r>
          <a:r>
            <a:rPr lang="cs-CZ" sz="4800" kern="1200" dirty="0" err="1"/>
            <a:t>you</a:t>
          </a:r>
          <a:r>
            <a:rPr lang="cs-CZ" sz="4800" kern="1200" dirty="0"/>
            <a:t> </a:t>
          </a:r>
          <a:r>
            <a:rPr lang="cs-CZ" sz="4800" kern="1200" dirty="0" err="1"/>
            <a:t>characterize</a:t>
          </a:r>
          <a:r>
            <a:rPr lang="cs-CZ" sz="4800" kern="1200" dirty="0"/>
            <a:t> </a:t>
          </a:r>
          <a:r>
            <a:rPr lang="cs-CZ" sz="4800" kern="1200" dirty="0" err="1"/>
            <a:t>your</a:t>
          </a:r>
          <a:r>
            <a:rPr lang="cs-CZ" sz="4800" kern="1200" dirty="0"/>
            <a:t> </a:t>
          </a:r>
          <a:r>
            <a:rPr lang="cs-CZ" sz="4800" kern="1200" dirty="0" err="1"/>
            <a:t>own</a:t>
          </a:r>
          <a:r>
            <a:rPr lang="cs-CZ" sz="4800" kern="1200" dirty="0"/>
            <a:t> </a:t>
          </a:r>
          <a:r>
            <a:rPr lang="cs-CZ" sz="4800" kern="1200" dirty="0" err="1"/>
            <a:t>generalized</a:t>
          </a:r>
          <a:r>
            <a:rPr lang="cs-CZ" sz="4800" kern="1200" dirty="0"/>
            <a:t> </a:t>
          </a:r>
          <a:r>
            <a:rPr lang="cs-CZ" sz="4800" kern="1200" dirty="0" err="1"/>
            <a:t>other</a:t>
          </a:r>
          <a:r>
            <a:rPr lang="cs-CZ" sz="4800" kern="1200" dirty="0"/>
            <a:t>?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/>
            <a:t>Are </a:t>
          </a:r>
          <a:r>
            <a:rPr lang="cs-CZ" sz="4800" kern="1200" dirty="0" err="1"/>
            <a:t>you</a:t>
          </a:r>
          <a:r>
            <a:rPr lang="cs-CZ" sz="4800" kern="1200" dirty="0"/>
            <a:t> </a:t>
          </a:r>
          <a:r>
            <a:rPr lang="cs-CZ" sz="4800" kern="1200" dirty="0" err="1"/>
            <a:t>aware</a:t>
          </a:r>
          <a:r>
            <a:rPr lang="cs-CZ" sz="4800" kern="1200" dirty="0"/>
            <a:t> </a:t>
          </a:r>
          <a:r>
            <a:rPr lang="cs-CZ" sz="4800" kern="1200" dirty="0" err="1"/>
            <a:t>of</a:t>
          </a:r>
          <a:r>
            <a:rPr lang="cs-CZ" sz="4800" kern="1200" dirty="0"/>
            <a:t> </a:t>
          </a:r>
          <a:r>
            <a:rPr lang="cs-CZ" sz="4800" kern="1200" dirty="0" err="1"/>
            <a:t>any</a:t>
          </a:r>
          <a:r>
            <a:rPr lang="cs-CZ" sz="4800" kern="1200" dirty="0"/>
            <a:t> </a:t>
          </a:r>
          <a:r>
            <a:rPr lang="cs-CZ" sz="4800" kern="1200" dirty="0" err="1"/>
            <a:t>particular</a:t>
          </a:r>
          <a:r>
            <a:rPr lang="cs-CZ" sz="4800" kern="1200" dirty="0"/>
            <a:t> influence?</a:t>
          </a:r>
        </a:p>
      </dsp:txBody>
      <dsp:txXfrm>
        <a:off x="255005" y="173"/>
        <a:ext cx="8907329" cy="4053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2F984-1530-43A4-8539-B25BFB5FCA1A}">
      <dsp:nvSpPr>
        <dsp:cNvPr id="0" name=""/>
        <dsp:cNvSpPr/>
      </dsp:nvSpPr>
      <dsp:spPr>
        <a:xfrm>
          <a:off x="1713778" y="1615352"/>
          <a:ext cx="1509321" cy="115225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HOLISTIC EDUCATION</a:t>
          </a:r>
        </a:p>
      </dsp:txBody>
      <dsp:txXfrm>
        <a:off x="1934813" y="1784096"/>
        <a:ext cx="1067251" cy="814771"/>
      </dsp:txXfrm>
    </dsp:sp>
    <dsp:sp modelId="{EC9BE154-8227-4FB0-B525-9786AE7C79E6}">
      <dsp:nvSpPr>
        <dsp:cNvPr id="0" name=""/>
        <dsp:cNvSpPr/>
      </dsp:nvSpPr>
      <dsp:spPr>
        <a:xfrm rot="16200000">
          <a:off x="2308657" y="1196218"/>
          <a:ext cx="319563" cy="3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sp:txBody>
      <dsp:txXfrm>
        <a:off x="2356592" y="1322507"/>
        <a:ext cx="223694" cy="235060"/>
      </dsp:txXfrm>
    </dsp:sp>
    <dsp:sp modelId="{4BC9A8F4-4933-4F3F-ABFC-DC3C918BA68E}">
      <dsp:nvSpPr>
        <dsp:cNvPr id="0" name=""/>
        <dsp:cNvSpPr/>
      </dsp:nvSpPr>
      <dsp:spPr>
        <a:xfrm>
          <a:off x="1713778" y="2783"/>
          <a:ext cx="1509321" cy="115225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PHYSICAL</a:t>
          </a:r>
        </a:p>
      </dsp:txBody>
      <dsp:txXfrm>
        <a:off x="1934813" y="171527"/>
        <a:ext cx="1067251" cy="814771"/>
      </dsp:txXfrm>
    </dsp:sp>
    <dsp:sp modelId="{58674311-30A7-40ED-A8B7-5CF1D7D1762B}">
      <dsp:nvSpPr>
        <dsp:cNvPr id="0" name=""/>
        <dsp:cNvSpPr/>
      </dsp:nvSpPr>
      <dsp:spPr>
        <a:xfrm rot="19800000">
          <a:off x="3086575" y="1594124"/>
          <a:ext cx="154471" cy="3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sp:txBody>
      <dsp:txXfrm>
        <a:off x="3089679" y="1684063"/>
        <a:ext cx="108130" cy="235060"/>
      </dsp:txXfrm>
    </dsp:sp>
    <dsp:sp modelId="{64F17B13-FDB3-454E-A3D6-6A6F3A442EDA}">
      <dsp:nvSpPr>
        <dsp:cNvPr id="0" name=""/>
        <dsp:cNvSpPr/>
      </dsp:nvSpPr>
      <dsp:spPr>
        <a:xfrm>
          <a:off x="3110303" y="809068"/>
          <a:ext cx="1509321" cy="115225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EMOTIONAL</a:t>
          </a:r>
        </a:p>
      </dsp:txBody>
      <dsp:txXfrm>
        <a:off x="3331338" y="977812"/>
        <a:ext cx="1067251" cy="814771"/>
      </dsp:txXfrm>
    </dsp:sp>
    <dsp:sp modelId="{2AE52BC4-C855-4CDC-B898-6C8816CB63F2}">
      <dsp:nvSpPr>
        <dsp:cNvPr id="0" name=""/>
        <dsp:cNvSpPr/>
      </dsp:nvSpPr>
      <dsp:spPr>
        <a:xfrm rot="1800000">
          <a:off x="3086575" y="2397071"/>
          <a:ext cx="154471" cy="3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sp:txBody>
      <dsp:txXfrm>
        <a:off x="3089679" y="2463840"/>
        <a:ext cx="108130" cy="235060"/>
      </dsp:txXfrm>
    </dsp:sp>
    <dsp:sp modelId="{00FB4445-DFE0-47E0-984A-F65584530FF9}">
      <dsp:nvSpPr>
        <dsp:cNvPr id="0" name=""/>
        <dsp:cNvSpPr/>
      </dsp:nvSpPr>
      <dsp:spPr>
        <a:xfrm>
          <a:off x="3110303" y="2421637"/>
          <a:ext cx="1509321" cy="115225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INTELLECTUAL</a:t>
          </a:r>
        </a:p>
      </dsp:txBody>
      <dsp:txXfrm>
        <a:off x="3331338" y="2590381"/>
        <a:ext cx="1067251" cy="814771"/>
      </dsp:txXfrm>
    </dsp:sp>
    <dsp:sp modelId="{CB8B8D80-4394-413A-88A5-53E6943F3881}">
      <dsp:nvSpPr>
        <dsp:cNvPr id="0" name=""/>
        <dsp:cNvSpPr/>
      </dsp:nvSpPr>
      <dsp:spPr>
        <a:xfrm rot="5400000">
          <a:off x="2308657" y="2794978"/>
          <a:ext cx="319563" cy="3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sp:txBody>
      <dsp:txXfrm>
        <a:off x="2356592" y="2825398"/>
        <a:ext cx="223694" cy="235060"/>
      </dsp:txXfrm>
    </dsp:sp>
    <dsp:sp modelId="{620ADA9B-6647-4ABE-B599-D27066AA41AB}">
      <dsp:nvSpPr>
        <dsp:cNvPr id="0" name=""/>
        <dsp:cNvSpPr/>
      </dsp:nvSpPr>
      <dsp:spPr>
        <a:xfrm>
          <a:off x="1713778" y="3227921"/>
          <a:ext cx="1509321" cy="115225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SOCIAL</a:t>
          </a:r>
        </a:p>
      </dsp:txBody>
      <dsp:txXfrm>
        <a:off x="1934813" y="3396665"/>
        <a:ext cx="1067251" cy="814771"/>
      </dsp:txXfrm>
    </dsp:sp>
    <dsp:sp modelId="{14D64267-D3F3-459F-8FD4-B396CDAEF092}">
      <dsp:nvSpPr>
        <dsp:cNvPr id="0" name=""/>
        <dsp:cNvSpPr/>
      </dsp:nvSpPr>
      <dsp:spPr>
        <a:xfrm rot="9000000">
          <a:off x="1695830" y="2397071"/>
          <a:ext cx="154471" cy="3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sp:txBody>
      <dsp:txXfrm rot="10800000">
        <a:off x="1739067" y="2463840"/>
        <a:ext cx="108130" cy="235060"/>
      </dsp:txXfrm>
    </dsp:sp>
    <dsp:sp modelId="{300A3D3A-6E2D-4C55-B787-064BB0C37DBD}">
      <dsp:nvSpPr>
        <dsp:cNvPr id="0" name=""/>
        <dsp:cNvSpPr/>
      </dsp:nvSpPr>
      <dsp:spPr>
        <a:xfrm>
          <a:off x="317252" y="2421637"/>
          <a:ext cx="1509321" cy="115225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AESTHETIC</a:t>
          </a:r>
        </a:p>
      </dsp:txBody>
      <dsp:txXfrm>
        <a:off x="538287" y="2590381"/>
        <a:ext cx="1067251" cy="814771"/>
      </dsp:txXfrm>
    </dsp:sp>
    <dsp:sp modelId="{AA89B1E3-177C-45CD-A360-576DEDA8A767}">
      <dsp:nvSpPr>
        <dsp:cNvPr id="0" name=""/>
        <dsp:cNvSpPr/>
      </dsp:nvSpPr>
      <dsp:spPr>
        <a:xfrm rot="12600000">
          <a:off x="1695830" y="1594124"/>
          <a:ext cx="154471" cy="391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>
            <a:latin typeface="Roboto Condensed" panose="02000000000000000000" pitchFamily="2" charset="0"/>
            <a:ea typeface="Roboto Condensed" panose="02000000000000000000" pitchFamily="2" charset="0"/>
            <a:cs typeface="Segoe UI Semibold" panose="020B0702040204020203" pitchFamily="34" charset="0"/>
          </a:endParaRPr>
        </a:p>
      </dsp:txBody>
      <dsp:txXfrm rot="10800000">
        <a:off x="1739067" y="1684063"/>
        <a:ext cx="108130" cy="235060"/>
      </dsp:txXfrm>
    </dsp:sp>
    <dsp:sp modelId="{DA6A1853-CECF-4E74-94BC-2D82E879DA3E}">
      <dsp:nvSpPr>
        <dsp:cNvPr id="0" name=""/>
        <dsp:cNvSpPr/>
      </dsp:nvSpPr>
      <dsp:spPr>
        <a:xfrm>
          <a:off x="317252" y="809068"/>
          <a:ext cx="1509321" cy="115225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latin typeface="Roboto Condensed" panose="02000000000000000000" pitchFamily="2" charset="0"/>
              <a:ea typeface="Roboto Condensed" panose="02000000000000000000" pitchFamily="2" charset="0"/>
              <a:cs typeface="Segoe UI Semibold" panose="020B0702040204020203" pitchFamily="34" charset="0"/>
            </a:rPr>
            <a:t>SPIRITUAL</a:t>
          </a:r>
        </a:p>
      </dsp:txBody>
      <dsp:txXfrm>
        <a:off x="538287" y="977812"/>
        <a:ext cx="1067251" cy="814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C96F7-BD69-4367-ACD4-996D0F50E484}">
      <dsp:nvSpPr>
        <dsp:cNvPr id="0" name=""/>
        <dsp:cNvSpPr/>
      </dsp:nvSpPr>
      <dsp:spPr>
        <a:xfrm>
          <a:off x="609598" y="723"/>
          <a:ext cx="10010777" cy="359929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 err="1"/>
            <a:t>Safe</a:t>
          </a:r>
          <a:r>
            <a:rPr lang="cs-CZ" sz="5000" kern="1200" dirty="0"/>
            <a:t>, </a:t>
          </a:r>
          <a:r>
            <a:rPr lang="cs-CZ" sz="5000" kern="1200" dirty="0" err="1"/>
            <a:t>yet</a:t>
          </a:r>
          <a:r>
            <a:rPr lang="cs-CZ" sz="5000" kern="1200" dirty="0"/>
            <a:t> </a:t>
          </a:r>
          <a:r>
            <a:rPr lang="cs-CZ" sz="5000" kern="1200" dirty="0" err="1"/>
            <a:t>challenging</a:t>
          </a:r>
          <a:r>
            <a:rPr lang="cs-CZ" sz="5000" kern="1200" baseline="0" dirty="0"/>
            <a:t> </a:t>
          </a:r>
          <a:r>
            <a:rPr lang="cs-CZ" sz="5000" kern="1200" baseline="0" dirty="0" err="1"/>
            <a:t>environment</a:t>
          </a:r>
          <a:endParaRPr lang="cs-CZ" sz="5000" kern="1200" baseline="0" dirty="0"/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baseline="0" dirty="0" err="1"/>
            <a:t>Be</a:t>
          </a:r>
          <a:r>
            <a:rPr lang="cs-CZ" sz="5000" kern="1200" baseline="0" dirty="0"/>
            <a:t> </a:t>
          </a:r>
          <a:r>
            <a:rPr lang="cs-CZ" sz="5000" kern="1200" baseline="0" dirty="0" err="1"/>
            <a:t>fully</a:t>
          </a:r>
          <a:r>
            <a:rPr lang="cs-CZ" sz="5000" kern="1200" baseline="0" dirty="0"/>
            <a:t> </a:t>
          </a:r>
          <a:r>
            <a:rPr lang="cs-CZ" sz="5000" kern="1200" baseline="0" dirty="0" err="1"/>
            <a:t>present</a:t>
          </a:r>
          <a:endParaRPr lang="cs-CZ" sz="5000" kern="1200" baseline="0" dirty="0"/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baseline="0" dirty="0" err="1"/>
            <a:t>Participate</a:t>
          </a:r>
          <a:r>
            <a:rPr lang="cs-CZ" sz="5000" kern="1200" baseline="0" dirty="0"/>
            <a:t> on </a:t>
          </a:r>
          <a:r>
            <a:rPr lang="cs-CZ" sz="5000" kern="1200" baseline="0" dirty="0" err="1"/>
            <a:t>something</a:t>
          </a:r>
          <a:r>
            <a:rPr lang="cs-CZ" sz="5000" kern="1200" baseline="0" dirty="0"/>
            <a:t> </a:t>
          </a:r>
          <a:r>
            <a:rPr lang="cs-CZ" sz="5000" kern="1200" baseline="0" dirty="0" err="1"/>
            <a:t>meaningful</a:t>
          </a:r>
          <a:endParaRPr lang="cs-CZ" sz="5000" kern="1200" dirty="0"/>
        </a:p>
      </dsp:txBody>
      <dsp:txXfrm>
        <a:off x="609598" y="723"/>
        <a:ext cx="10010777" cy="3599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51D6B-47D1-4F0E-BC44-7A8FDC1B08E1}">
      <dsp:nvSpPr>
        <dsp:cNvPr id="0" name=""/>
        <dsp:cNvSpPr/>
      </dsp:nvSpPr>
      <dsp:spPr>
        <a:xfrm>
          <a:off x="830" y="227984"/>
          <a:ext cx="9541654" cy="219198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noProof="0" dirty="0"/>
            <a:t>What does it mean to be fully present … here and now?</a:t>
          </a:r>
        </a:p>
      </dsp:txBody>
      <dsp:txXfrm>
        <a:off x="830" y="227984"/>
        <a:ext cx="9541654" cy="2191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These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typical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goals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pursued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farms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when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However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scope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lot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wider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as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last point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suggests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also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connected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approach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farming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might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differences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approach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comparison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pedagogy.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55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According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various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sources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these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main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benefits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farming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when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34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time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reflect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previous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slides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…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teacher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lecturer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encouraged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flip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through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last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four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slides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remind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essential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conditions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goals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benefits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&amp;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encourage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them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put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their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own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words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needs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done,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criteria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conditions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have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met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want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successfully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4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optional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slide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skipped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aim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slide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point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individual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from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point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view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Holistic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education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farms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well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foster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six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aspects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every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individual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physical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emotional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intellectual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aesthetic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spiritual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Also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six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aspects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further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five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levels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personal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community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society, planet &amp;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cosmos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unselfish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awareness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man´s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responsibility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towards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self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as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well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as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whole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essential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33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order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learn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new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information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skills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gain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competencies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necessary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create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challenges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will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allow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people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grow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develop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challenges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never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too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difficult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yet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not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too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easy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either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A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good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challenge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like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mountain that beckons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conquer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Returning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back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previous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slide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teacher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not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forget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person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welcome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extremely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difficult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intellectual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challenges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even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connected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physical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hardship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very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person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might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fragile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terms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emotional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aspects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60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How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ensure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success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almost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other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group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)? A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teacher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farmer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must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(1)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create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safe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yet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challenging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(2)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present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tuned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when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them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he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has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offer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activities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meaningful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Especially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activities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visible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outcomes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powerful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180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-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teacher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asks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questions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such as: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has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happen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feel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safe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various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about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people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surrounding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about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020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These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most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important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aspects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shouldn´t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missed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when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attempting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create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safe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913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…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present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here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now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?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How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know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tuned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present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situation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people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etc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000C0-D88A-427B-95B4-8A9679D6D82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46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might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list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ways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present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preferably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up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these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answers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79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answer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manifold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fact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caring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about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animals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(eg.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cows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meaningful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activity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no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excuse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not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caring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about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animal,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care has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done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regularly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which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helps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establish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rhythm,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care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usually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takes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place in natural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hopefully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not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a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cowshed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performed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groups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so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natural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socialize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…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important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issues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mentioned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are on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next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slide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293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 example (from Ireland) of a pathway how a youth may get to a social farm.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417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dirty="0" err="1"/>
              <a:t>The</a:t>
            </a:r>
            <a:r>
              <a:rPr lang="cs-CZ" dirty="0"/>
              <a:t> type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farm</a:t>
            </a:r>
            <a:r>
              <a:rPr lang="cs-CZ" dirty="0"/>
              <a:t> </a:t>
            </a:r>
            <a:r>
              <a:rPr lang="cs-CZ" dirty="0" err="1"/>
              <a:t>determines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goals</a:t>
            </a:r>
            <a:r>
              <a:rPr lang="cs-CZ" dirty="0"/>
              <a:t>.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workers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young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type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farm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suit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goal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pursue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aim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to </a:t>
            </a:r>
            <a:r>
              <a:rPr lang="cs-CZ" dirty="0" err="1"/>
              <a:t>make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understand</a:t>
            </a:r>
            <a:r>
              <a:rPr lang="cs-CZ" dirty="0"/>
              <a:t>,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„</a:t>
            </a:r>
            <a:r>
              <a:rPr lang="cs-CZ" dirty="0" err="1"/>
              <a:t>youth</a:t>
            </a:r>
            <a:r>
              <a:rPr lang="cs-CZ" dirty="0"/>
              <a:t>“ as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concerns</a:t>
            </a:r>
            <a:r>
              <a:rPr lang="cs-CZ" dirty="0"/>
              <a:t> </a:t>
            </a:r>
            <a:r>
              <a:rPr lang="cs-CZ" dirty="0" err="1"/>
              <a:t>primarily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peers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themselves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success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/workshop/</a:t>
            </a:r>
            <a:r>
              <a:rPr lang="cs-CZ" dirty="0" err="1"/>
              <a:t>session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to </a:t>
            </a:r>
            <a:r>
              <a:rPr lang="cs-CZ" dirty="0" err="1"/>
              <a:t>make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.</a:t>
            </a:r>
          </a:p>
          <a:p>
            <a:pPr marL="228600" indent="-228600">
              <a:buAutoNum type="arabicParenR"/>
            </a:pPr>
            <a:r>
              <a:rPr lang="cs-CZ" dirty="0"/>
              <a:t>There are many ways how to define the age group „youth“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theory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constructing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´s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self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by G. H.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Mead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described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book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Mind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self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society.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lecturer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focus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fact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„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“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supposed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„I“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understanding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´s role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society. On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society (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rules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binds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various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kinds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regulations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yet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time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our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natural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„I“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become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source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individual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creative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manner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cs-CZ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should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grasp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Mead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´s idea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GENERALIZED OTHERS – a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farm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whole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become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generalized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other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people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strongly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influences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their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values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attitudes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also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behaviour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Young people are influenced by everything (and everyone) they work with, by the way issues are dealt with, by the whole climate of the farm.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point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students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shoud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reflect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on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where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spend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time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which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shapes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them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–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values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family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from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whether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active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members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organisations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strong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values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eg.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religious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scout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movement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hobbies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interests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pursue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whether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are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members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eg. sport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clubs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interest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groups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310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just and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introduction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kinds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people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may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as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clients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farms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57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two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essential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issues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that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project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SoFarTEAM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asks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10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If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work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youth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succeed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social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farming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environment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certain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conditions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have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to </a:t>
            </a:r>
            <a:r>
              <a:rPr lang="cs-CZ" sz="1200" b="0" i="0" u="none" strike="noStrike" cap="non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</a:t>
            </a:r>
            <a:r>
              <a:rPr lang="cs-CZ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met.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78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0" y="8442"/>
            <a:ext cx="7527866" cy="431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14000" rIns="91425" bIns="0" anchor="ctr" anchorCtr="0">
            <a:noAutofit/>
          </a:bodyPr>
          <a:lstStyle>
            <a:lvl1pPr lvl="0" algn="l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7527866" y="4003489"/>
            <a:ext cx="313184" cy="26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2"/>
          </p:nvPr>
        </p:nvSpPr>
        <p:spPr>
          <a:xfrm>
            <a:off x="7871146" y="4003488"/>
            <a:ext cx="313183" cy="26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3"/>
          </p:nvPr>
        </p:nvSpPr>
        <p:spPr>
          <a:xfrm>
            <a:off x="8230211" y="4003490"/>
            <a:ext cx="534334" cy="26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4"/>
          </p:nvPr>
        </p:nvSpPr>
        <p:spPr>
          <a:xfrm>
            <a:off x="7527866" y="2794475"/>
            <a:ext cx="4664134" cy="69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0" rIns="18000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33333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" name="Google Shape;22;p24"/>
          <p:cNvCxnSpPr/>
          <p:nvPr/>
        </p:nvCxnSpPr>
        <p:spPr>
          <a:xfrm>
            <a:off x="7871146" y="4003487"/>
            <a:ext cx="0" cy="260793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24"/>
          <p:cNvCxnSpPr/>
          <p:nvPr/>
        </p:nvCxnSpPr>
        <p:spPr>
          <a:xfrm>
            <a:off x="8184330" y="4003487"/>
            <a:ext cx="0" cy="260793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sldNum" idx="12"/>
          </p:nvPr>
        </p:nvSpPr>
        <p:spPr>
          <a:xfrm>
            <a:off x="9439275" y="6300057"/>
            <a:ext cx="2743200" cy="54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648000" bIns="144000" anchor="b" anchorCtr="0">
            <a:noAutofit/>
          </a:bodyPr>
          <a:lstStyle>
            <a:lvl1pPr marL="0" lvl="0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9525" y="6300056"/>
            <a:ext cx="4114800" cy="54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5700" rIns="0" bIns="144000" anchor="b" anchorCtr="0">
            <a:noAutofit/>
          </a:bodyPr>
          <a:lstStyle>
            <a:lvl1pPr lvl="0" algn="l">
              <a:lnSpc>
                <a:spcPct val="121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-1" y="1638300"/>
            <a:ext cx="10353675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None/>
              <a:defRPr sz="2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>
              <a:lnSpc>
                <a:spcPct val="111764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9525" y="681037"/>
            <a:ext cx="1050607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5700" rIns="91425" bIns="45700" anchor="ctr" anchorCtr="0">
            <a:noAutofit/>
          </a:bodyPr>
          <a:lstStyle>
            <a:lvl1pPr lvl="0" algn="l">
              <a:lnSpc>
                <a:spcPct val="10303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ěkujeme">
  <p:cSld name="Děkujem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1682" y="1998617"/>
            <a:ext cx="8712574" cy="105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1"/>
          </p:nvPr>
        </p:nvSpPr>
        <p:spPr>
          <a:xfrm>
            <a:off x="562" y="3626757"/>
            <a:ext cx="8713694" cy="105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720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26666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940750" y="5396847"/>
            <a:ext cx="2495550" cy="27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68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/>
          <p:nvPr/>
        </p:nvSpPr>
        <p:spPr>
          <a:xfrm>
            <a:off x="940750" y="6075822"/>
            <a:ext cx="2495549" cy="40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cs-CZ"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www.sofaredu.eu</a:t>
            </a:r>
            <a:endParaRPr sz="1600" b="0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1"/>
          <p:cNvSpPr txBox="1">
            <a:spLocks noGrp="1"/>
          </p:cNvSpPr>
          <p:nvPr>
            <p:ph type="body" idx="2"/>
          </p:nvPr>
        </p:nvSpPr>
        <p:spPr>
          <a:xfrm>
            <a:off x="942975" y="5676149"/>
            <a:ext cx="2495549" cy="40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26666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zev a podtitul kapitoly">
  <p:cSld name="Název a podtitul kapito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1" y="809625"/>
            <a:ext cx="7715249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72000" rIns="91425" bIns="45700" anchor="t" anchorCtr="0">
            <a:noAutofit/>
          </a:bodyPr>
          <a:lstStyle>
            <a:lvl1pPr marL="457200" lvl="0" indent="-228600" algn="l">
              <a:lnSpc>
                <a:spcPct val="10303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None/>
              <a:defRPr sz="33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3030"/>
              </a:lnSpc>
              <a:spcBef>
                <a:spcPts val="34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26666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+ graf">
  <p:cSld name="Text+ graf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648000" y="668337"/>
            <a:ext cx="10726738" cy="64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t" anchorCtr="0">
            <a:normAutofit/>
          </a:bodyPr>
          <a:lstStyle>
            <a:lvl1pPr lvl="0" algn="l">
              <a:lnSpc>
                <a:spcPct val="10967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648000" y="1781175"/>
            <a:ext cx="5368925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2"/>
          </p:nvPr>
        </p:nvSpPr>
        <p:spPr>
          <a:xfrm>
            <a:off x="648000" y="2505075"/>
            <a:ext cx="536892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>
              <a:lnSpc>
                <a:spcPct val="141176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26666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3"/>
          </p:nvPr>
        </p:nvSpPr>
        <p:spPr>
          <a:xfrm>
            <a:off x="6315074" y="1781175"/>
            <a:ext cx="5248276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ftr" idx="11"/>
          </p:nvPr>
        </p:nvSpPr>
        <p:spPr>
          <a:xfrm>
            <a:off x="0" y="6300056"/>
            <a:ext cx="4114800" cy="54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5700" rIns="0" bIns="144000" anchor="b" anchorCtr="0">
            <a:noAutofit/>
          </a:bodyPr>
          <a:lstStyle>
            <a:lvl1pPr lvl="0" algn="l">
              <a:lnSpc>
                <a:spcPct val="74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9439275" y="6300057"/>
            <a:ext cx="2743200" cy="54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648000" bIns="144000" anchor="b" anchorCtr="0">
            <a:noAutofit/>
          </a:bodyPr>
          <a:lstStyle>
            <a:lvl1pPr marL="0" lvl="0" indent="0" algn="r">
              <a:lnSpc>
                <a:spcPct val="121363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1363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1363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1363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1363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1363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1363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1363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1363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4"/>
          </p:nvPr>
        </p:nvSpPr>
        <p:spPr>
          <a:xfrm>
            <a:off x="6315074" y="4412316"/>
            <a:ext cx="5248276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0" bIns="0" anchor="t" anchorCtr="0">
            <a:noAutofit/>
          </a:bodyPr>
          <a:lstStyle>
            <a:lvl1pPr marL="457200" lvl="0" indent="-22860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+text ve4 úrovních">
  <p:cSld name="Název+text ve4 úrovních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ftr" idx="11"/>
          </p:nvPr>
        </p:nvSpPr>
        <p:spPr>
          <a:xfrm>
            <a:off x="0" y="6300056"/>
            <a:ext cx="4114800" cy="54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5700" rIns="0" bIns="144000" anchor="b" anchorCtr="0">
            <a:noAutofit/>
          </a:bodyPr>
          <a:lstStyle>
            <a:lvl1pPr lvl="0" algn="l">
              <a:lnSpc>
                <a:spcPct val="741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9439275" y="6300057"/>
            <a:ext cx="2743200" cy="54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648000" bIns="144000" anchor="b" anchorCtr="0">
            <a:noAutofit/>
          </a:bodyPr>
          <a:lstStyle>
            <a:lvl1pPr marL="0" lvl="0" indent="0" algn="r">
              <a:lnSpc>
                <a:spcPct val="121363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121363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121363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121363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121363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121363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121363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121363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121363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48000" y="668337"/>
            <a:ext cx="9877985" cy="1022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91425" bIns="45700" anchor="t" anchorCtr="0">
            <a:normAutofit/>
          </a:bodyPr>
          <a:lstStyle>
            <a:lvl1pPr lvl="0" algn="l">
              <a:lnSpc>
                <a:spcPct val="10967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Arial"/>
              <a:buNone/>
              <a:defRPr sz="31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>
            <a:off x="648000" y="1801081"/>
            <a:ext cx="9877985" cy="42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2"/>
          </p:nvPr>
        </p:nvSpPr>
        <p:spPr>
          <a:xfrm>
            <a:off x="648000" y="2228850"/>
            <a:ext cx="9877985" cy="396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6550" algn="l">
              <a:lnSpc>
                <a:spcPct val="141176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126666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•"/>
              <a:defRPr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ázev a podtitul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8;p32">
            <a:extLst>
              <a:ext uri="{FF2B5EF4-FFF2-40B4-BE49-F238E27FC236}">
                <a16:creationId xmlns:a16="http://schemas.microsoft.com/office/drawing/2014/main" id="{A7B20D08-7203-408A-8FBA-57E9FB9844D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BAC84FFF-E2DC-4583-9616-9A8CA883E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" y="809625"/>
            <a:ext cx="10079521" cy="3481718"/>
          </a:xfrm>
        </p:spPr>
        <p:txBody>
          <a:bodyPr lIns="648000" tIns="72000"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3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3400"/>
              </a:lnSpc>
              <a:spcBef>
                <a:spcPts val="3400"/>
              </a:spcBef>
              <a:buClr>
                <a:schemeClr val="tx2"/>
              </a:buClr>
              <a:buFontTx/>
              <a:buNone/>
              <a:defRPr sz="33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9991" indent="-179996">
              <a:lnSpc>
                <a:spcPts val="1900"/>
              </a:lnSpc>
              <a:buClr>
                <a:schemeClr val="tx2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cs-CZ" dirty="0"/>
              <a:t>Název kapitoly </a:t>
            </a:r>
            <a:r>
              <a:rPr lang="cs-CZ" dirty="0" err="1"/>
              <a:t>faci</a:t>
            </a:r>
            <a:br>
              <a:rPr lang="cs-CZ" dirty="0"/>
            </a:br>
            <a:r>
              <a:rPr lang="cs-CZ" dirty="0" err="1"/>
              <a:t>cuptatiaes</a:t>
            </a:r>
            <a:r>
              <a:rPr lang="cs-CZ" dirty="0"/>
              <a:t> sum </a:t>
            </a:r>
            <a:r>
              <a:rPr lang="cs-CZ" dirty="0" err="1"/>
              <a:t>velignam</a:t>
            </a:r>
            <a:r>
              <a:rPr lang="cs-CZ" dirty="0"/>
              <a:t> , </a:t>
            </a:r>
            <a:r>
              <a:rPr lang="cs-CZ" dirty="0" err="1"/>
              <a:t>quam</a:t>
            </a:r>
            <a:r>
              <a:rPr lang="cs-CZ" dirty="0"/>
              <a:t>, </a:t>
            </a:r>
            <a:r>
              <a:rPr lang="cs-CZ" dirty="0" err="1"/>
              <a:t>occuturem</a:t>
            </a:r>
            <a:r>
              <a:rPr lang="cs-CZ" dirty="0"/>
              <a:t>. Ed qui cese </a:t>
            </a:r>
            <a:r>
              <a:rPr lang="cs-CZ" dirty="0" err="1"/>
              <a:t>voluptaspero</a:t>
            </a:r>
            <a:r>
              <a:rPr lang="cs-CZ" dirty="0"/>
              <a:t> </a:t>
            </a:r>
            <a:r>
              <a:rPr lang="cs-CZ" dirty="0" err="1"/>
              <a:t>ovitaquaspiet</a:t>
            </a:r>
            <a:r>
              <a:rPr lang="cs-CZ" dirty="0"/>
              <a:t> </a:t>
            </a:r>
            <a:r>
              <a:rPr lang="cs-CZ" dirty="0" err="1"/>
              <a:t>derumetur</a:t>
            </a:r>
            <a:endParaRPr lang="cs-CZ" dirty="0"/>
          </a:p>
          <a:p>
            <a:pPr lvl="1"/>
            <a:r>
              <a:rPr lang="cs-CZ" dirty="0"/>
              <a:t>Podtitul kapitoly </a:t>
            </a:r>
            <a:r>
              <a:rPr lang="cs-CZ" dirty="0" err="1"/>
              <a:t>faci</a:t>
            </a:r>
            <a:r>
              <a:rPr lang="cs-CZ" dirty="0"/>
              <a:t> </a:t>
            </a:r>
            <a:r>
              <a:rPr lang="cs-CZ" dirty="0" err="1"/>
              <a:t>cuptatiaes</a:t>
            </a:r>
            <a:r>
              <a:rPr lang="cs-CZ" dirty="0"/>
              <a:t> sum</a:t>
            </a:r>
            <a:br>
              <a:rPr lang="cs-CZ" dirty="0"/>
            </a:br>
            <a:r>
              <a:rPr lang="cs-CZ" dirty="0"/>
              <a:t>Ovitaquaspiet </a:t>
            </a:r>
            <a:r>
              <a:rPr lang="cs-CZ" dirty="0" err="1"/>
              <a:t>derumetur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7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ázev a podtitul kapito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8;p32">
            <a:extLst>
              <a:ext uri="{FF2B5EF4-FFF2-40B4-BE49-F238E27FC236}">
                <a16:creationId xmlns:a16="http://schemas.microsoft.com/office/drawing/2014/main" id="{8FB73767-92C0-4939-B3DD-A590A00192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BAC84FFF-E2DC-4583-9616-9A8CA883E4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" y="809625"/>
            <a:ext cx="10079521" cy="3481718"/>
          </a:xfrm>
        </p:spPr>
        <p:txBody>
          <a:bodyPr lIns="648000" tIns="72000"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33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3400"/>
              </a:lnSpc>
              <a:spcBef>
                <a:spcPts val="3400"/>
              </a:spcBef>
              <a:buClr>
                <a:schemeClr val="tx2"/>
              </a:buClr>
              <a:buFontTx/>
              <a:buNone/>
              <a:defRPr sz="33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9991" indent="-179996">
              <a:lnSpc>
                <a:spcPts val="1900"/>
              </a:lnSpc>
              <a:buClr>
                <a:schemeClr val="tx2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cs-CZ" dirty="0"/>
              <a:t>Název kapitoly </a:t>
            </a:r>
            <a:r>
              <a:rPr lang="cs-CZ" dirty="0" err="1"/>
              <a:t>faci</a:t>
            </a:r>
            <a:br>
              <a:rPr lang="cs-CZ" dirty="0"/>
            </a:br>
            <a:r>
              <a:rPr lang="cs-CZ" dirty="0" err="1"/>
              <a:t>cuptatiaes</a:t>
            </a:r>
            <a:r>
              <a:rPr lang="cs-CZ" dirty="0"/>
              <a:t> sum </a:t>
            </a:r>
            <a:r>
              <a:rPr lang="cs-CZ" dirty="0" err="1"/>
              <a:t>velignam</a:t>
            </a:r>
            <a:r>
              <a:rPr lang="cs-CZ" dirty="0"/>
              <a:t> , </a:t>
            </a:r>
            <a:r>
              <a:rPr lang="cs-CZ" dirty="0" err="1"/>
              <a:t>quam</a:t>
            </a:r>
            <a:r>
              <a:rPr lang="cs-CZ" dirty="0"/>
              <a:t>, </a:t>
            </a:r>
            <a:r>
              <a:rPr lang="cs-CZ" dirty="0" err="1"/>
              <a:t>occuturem</a:t>
            </a:r>
            <a:r>
              <a:rPr lang="cs-CZ" dirty="0"/>
              <a:t>. Ed qui cese </a:t>
            </a:r>
            <a:r>
              <a:rPr lang="cs-CZ" dirty="0" err="1"/>
              <a:t>voluptaspero</a:t>
            </a:r>
            <a:r>
              <a:rPr lang="cs-CZ" dirty="0"/>
              <a:t> </a:t>
            </a:r>
            <a:r>
              <a:rPr lang="cs-CZ" dirty="0" err="1"/>
              <a:t>ovitaquaspiet</a:t>
            </a:r>
            <a:r>
              <a:rPr lang="cs-CZ" dirty="0"/>
              <a:t> </a:t>
            </a:r>
            <a:r>
              <a:rPr lang="cs-CZ" dirty="0" err="1"/>
              <a:t>derumetur</a:t>
            </a:r>
            <a:endParaRPr lang="cs-CZ" dirty="0"/>
          </a:p>
          <a:p>
            <a:pPr lvl="1"/>
            <a:r>
              <a:rPr lang="cs-CZ" dirty="0"/>
              <a:t>Podtitul kapitoly </a:t>
            </a:r>
            <a:r>
              <a:rPr lang="cs-CZ" dirty="0" err="1"/>
              <a:t>faci</a:t>
            </a:r>
            <a:r>
              <a:rPr lang="cs-CZ" dirty="0"/>
              <a:t> </a:t>
            </a:r>
            <a:r>
              <a:rPr lang="cs-CZ" dirty="0" err="1"/>
              <a:t>cuptatiaes</a:t>
            </a:r>
            <a:r>
              <a:rPr lang="cs-CZ" dirty="0"/>
              <a:t> sum</a:t>
            </a:r>
            <a:br>
              <a:rPr lang="cs-CZ" dirty="0"/>
            </a:br>
            <a:r>
              <a:rPr lang="cs-CZ" dirty="0"/>
              <a:t>Ovitaquaspiet </a:t>
            </a:r>
            <a:r>
              <a:rPr lang="cs-CZ" dirty="0" err="1"/>
              <a:t>derumetur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75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25" y="-11845"/>
            <a:ext cx="12190479" cy="68571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body" idx="1"/>
          </p:nvPr>
        </p:nvSpPr>
        <p:spPr>
          <a:xfrm>
            <a:off x="-1" y="1825625"/>
            <a:ext cx="121824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0" y="6311901"/>
            <a:ext cx="4114800" cy="54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5700" rIns="0" bIns="144000" anchor="b" anchorCtr="0">
            <a:noAutofit/>
          </a:bodyPr>
          <a:lstStyle>
            <a:lvl1pPr marR="0" lvl="0" algn="l" rtl="0">
              <a:lnSpc>
                <a:spcPct val="121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9439275" y="6300057"/>
            <a:ext cx="2743200" cy="54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648000" bIns="144000" anchor="b" anchorCtr="0">
            <a:noAutofit/>
          </a:bodyPr>
          <a:lstStyle>
            <a:lvl1pPr marL="0" marR="0" lvl="0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21363"/>
              </a:lnSpc>
              <a:spcBef>
                <a:spcPts val="0"/>
              </a:spcBef>
              <a:buNone/>
              <a:defRPr sz="11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0" y="8442"/>
            <a:ext cx="7527866" cy="4315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14000" rIns="91425" bIns="0" anchor="ctr" anchorCtr="0">
            <a:noAutofit/>
          </a:bodyPr>
          <a:lstStyle/>
          <a:p>
            <a:pPr lvl="0">
              <a:lnSpc>
                <a:spcPct val="91666"/>
              </a:lnSpc>
              <a:buSzPts val="4800"/>
            </a:pPr>
            <a:r>
              <a:rPr lang="en-US" dirty="0"/>
              <a:t>Youth &amp; Social Farming</a:t>
            </a:r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7560962" y="4009839"/>
            <a:ext cx="313184" cy="26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de-DE" dirty="0"/>
              <a:t>00</a:t>
            </a:r>
            <a:endParaRPr lang="cs-CZ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2"/>
          </p:nvPr>
        </p:nvSpPr>
        <p:spPr>
          <a:xfrm>
            <a:off x="7861362" y="4009838"/>
            <a:ext cx="336488" cy="26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de-DE" dirty="0"/>
              <a:t>00</a:t>
            </a:r>
            <a:endParaRPr lang="cs-CZ"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3"/>
          </p:nvPr>
        </p:nvSpPr>
        <p:spPr>
          <a:xfrm>
            <a:off x="8220427" y="4009840"/>
            <a:ext cx="534334" cy="26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de-DE" dirty="0"/>
              <a:t>0000</a:t>
            </a:r>
            <a:endParaRPr lang="cs-CZ" dirty="0"/>
          </a:p>
        </p:txBody>
      </p:sp>
      <p:sp>
        <p:nvSpPr>
          <p:cNvPr id="7" name="Zástupný obsah 5">
            <a:extLst>
              <a:ext uri="{FF2B5EF4-FFF2-40B4-BE49-F238E27FC236}">
                <a16:creationId xmlns:a16="http://schemas.microsoft.com/office/drawing/2014/main" id="{2F32F526-0F68-4D27-AC42-431F4A79F8E3}"/>
              </a:ext>
            </a:extLst>
          </p:cNvPr>
          <p:cNvSpPr>
            <a:spLocks noGrp="1"/>
          </p:cNvSpPr>
          <p:nvPr/>
        </p:nvSpPr>
        <p:spPr>
          <a:xfrm>
            <a:off x="7527866" y="2848160"/>
            <a:ext cx="4664134" cy="698512"/>
          </a:xfrm>
          <a:prstGeom prst="rect">
            <a:avLst/>
          </a:prstGeom>
        </p:spPr>
        <p:txBody>
          <a:bodyPr vert="horz" lIns="72000" tIns="0" rIns="180000" bIns="0" rtlCol="0">
            <a:noAutofit/>
          </a:bodyPr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lang="cs-CZ" sz="1600" kern="1200" spc="30" baseline="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lang="cs-CZ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Lecturer</a:t>
            </a:r>
            <a:endParaRPr lang="en-GB" dirty="0"/>
          </a:p>
          <a:p>
            <a:pPr lvl="1"/>
            <a:r>
              <a:rPr lang="de-DE" dirty="0"/>
              <a:t>Institution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Lecturer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EBFD5FE-84CF-47CA-A054-120D33768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C4DDDB-79E5-4191-8C58-FDE3E37EF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Social</a:t>
            </a:r>
            <a:r>
              <a:rPr lang="cs-CZ" dirty="0"/>
              <a:t> &amp; </a:t>
            </a:r>
            <a:r>
              <a:rPr lang="cs-CZ" dirty="0" err="1"/>
              <a:t>occupational</a:t>
            </a:r>
            <a:r>
              <a:rPr lang="cs-CZ" dirty="0"/>
              <a:t> </a:t>
            </a:r>
            <a:r>
              <a:rPr lang="cs-CZ" dirty="0" err="1"/>
              <a:t>skills</a:t>
            </a:r>
            <a:endParaRPr lang="cs-CZ" dirty="0"/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Self-esteem</a:t>
            </a:r>
            <a:r>
              <a:rPr lang="cs-CZ" dirty="0"/>
              <a:t> &amp; </a:t>
            </a:r>
            <a:r>
              <a:rPr lang="cs-CZ" dirty="0" err="1"/>
              <a:t>confidence</a:t>
            </a:r>
            <a:endParaRPr lang="cs-CZ" dirty="0"/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puropose</a:t>
            </a:r>
            <a:r>
              <a:rPr lang="cs-CZ" dirty="0"/>
              <a:t> (</a:t>
            </a:r>
            <a:r>
              <a:rPr lang="cs-CZ" dirty="0" err="1"/>
              <a:t>meaning</a:t>
            </a:r>
            <a:r>
              <a:rPr lang="cs-CZ" dirty="0"/>
              <a:t>)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Improvement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&amp;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health</a:t>
            </a:r>
            <a:endParaRPr lang="cs-CZ" dirty="0"/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Establishing</a:t>
            </a:r>
            <a:r>
              <a:rPr lang="cs-CZ" dirty="0"/>
              <a:t>, </a:t>
            </a:r>
            <a:r>
              <a:rPr lang="cs-CZ" dirty="0" err="1"/>
              <a:t>learning</a:t>
            </a:r>
            <a:r>
              <a:rPr lang="cs-CZ" dirty="0"/>
              <a:t> to </a:t>
            </a:r>
            <a:r>
              <a:rPr lang="cs-CZ" dirty="0" err="1"/>
              <a:t>keep</a:t>
            </a:r>
            <a:r>
              <a:rPr lang="cs-CZ" dirty="0"/>
              <a:t> &amp; </a:t>
            </a:r>
            <a:r>
              <a:rPr lang="cs-CZ" dirty="0" err="1"/>
              <a:t>enriching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relationships</a:t>
            </a:r>
            <a:endParaRPr lang="cs-CZ" dirty="0"/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Improvement</a:t>
            </a:r>
            <a:r>
              <a:rPr lang="cs-CZ" dirty="0"/>
              <a:t> in </a:t>
            </a:r>
            <a:r>
              <a:rPr lang="cs-CZ" dirty="0" err="1"/>
              <a:t>relationships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Establishing</a:t>
            </a:r>
            <a:r>
              <a:rPr lang="cs-CZ" dirty="0"/>
              <a:t> &amp; </a:t>
            </a:r>
            <a:r>
              <a:rPr lang="cs-CZ" dirty="0" err="1"/>
              <a:t>developing</a:t>
            </a:r>
            <a:r>
              <a:rPr lang="cs-CZ" dirty="0"/>
              <a:t> </a:t>
            </a:r>
            <a:r>
              <a:rPr lang="cs-CZ" dirty="0" err="1"/>
              <a:t>values</a:t>
            </a:r>
            <a:endParaRPr lang="cs-CZ" dirty="0"/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cs-CZ" dirty="0" err="1"/>
              <a:t>Wellbeing</a:t>
            </a:r>
            <a:r>
              <a:rPr lang="cs-CZ" dirty="0"/>
              <a:t> &amp; </a:t>
            </a:r>
            <a:r>
              <a:rPr lang="cs-CZ" dirty="0" err="1"/>
              <a:t>happiness</a:t>
            </a:r>
            <a:r>
              <a:rPr lang="cs-CZ" dirty="0"/>
              <a:t> in </a:t>
            </a:r>
            <a:r>
              <a:rPr lang="cs-CZ" dirty="0" err="1"/>
              <a:t>life</a:t>
            </a:r>
            <a:r>
              <a:rPr lang="cs-CZ" dirty="0"/>
              <a:t> …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pedagogical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83D2B1-B4DE-4078-B045-49423D17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cs-CZ" dirty="0"/>
              <a:t>OALS PURSUED BY SOCIAL FARMS</a:t>
            </a:r>
          </a:p>
        </p:txBody>
      </p:sp>
    </p:spTree>
    <p:extLst>
      <p:ext uri="{BB962C8B-B14F-4D97-AF65-F5344CB8AC3E}">
        <p14:creationId xmlns:p14="http://schemas.microsoft.com/office/powerpoint/2010/main" val="184761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3E40BA2-228F-4205-B080-3B0EA773AB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580235-CEDB-46D3-AC4F-3B94269AE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Natural </a:t>
            </a:r>
            <a:r>
              <a:rPr lang="cs-CZ" sz="2800" dirty="0" err="1"/>
              <a:t>environment</a:t>
            </a:r>
            <a:r>
              <a:rPr lang="cs-CZ" sz="2800" dirty="0"/>
              <a:t> – </a:t>
            </a:r>
            <a:r>
              <a:rPr lang="cs-CZ" sz="2800" dirty="0" err="1"/>
              <a:t>connection</a:t>
            </a:r>
            <a:r>
              <a:rPr lang="cs-CZ" sz="2800" dirty="0"/>
              <a:t> to </a:t>
            </a:r>
            <a:r>
              <a:rPr lang="cs-CZ" sz="2800" dirty="0" err="1"/>
              <a:t>nature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err="1"/>
              <a:t>Meaningful</a:t>
            </a:r>
            <a:r>
              <a:rPr lang="cs-CZ" sz="2800" dirty="0"/>
              <a:t> </a:t>
            </a:r>
            <a:r>
              <a:rPr lang="cs-CZ" sz="2800" dirty="0" err="1"/>
              <a:t>activities</a:t>
            </a:r>
            <a:endParaRPr lang="cs-CZ" sz="2800" dirty="0"/>
          </a:p>
          <a:p>
            <a:pPr lvl="2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disclosing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one´s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err="1"/>
              <a:t>Progressive</a:t>
            </a:r>
            <a:r>
              <a:rPr lang="cs-CZ" sz="2800" dirty="0"/>
              <a:t> &amp; person </a:t>
            </a:r>
            <a:r>
              <a:rPr lang="cs-CZ" sz="2800" dirty="0" err="1"/>
              <a:t>centred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 err="1"/>
              <a:t>Removal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(past) negative </a:t>
            </a:r>
            <a:r>
              <a:rPr lang="cs-CZ" sz="2800" dirty="0" err="1"/>
              <a:t>networks</a:t>
            </a:r>
            <a:endParaRPr lang="cs-CZ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/>
              <a:t>Meeting </a:t>
            </a:r>
            <a:r>
              <a:rPr lang="cs-CZ" sz="2800" dirty="0" err="1"/>
              <a:t>new</a:t>
            </a:r>
            <a:r>
              <a:rPr lang="cs-CZ" sz="2800" dirty="0"/>
              <a:t> „role </a:t>
            </a:r>
            <a:r>
              <a:rPr lang="cs-CZ" sz="2800" dirty="0" err="1"/>
              <a:t>models</a:t>
            </a:r>
            <a:r>
              <a:rPr lang="cs-CZ" sz="2800" dirty="0"/>
              <a:t>“</a:t>
            </a:r>
          </a:p>
          <a:p>
            <a:pPr lvl="2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Functioning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run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farms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farmer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AD801A-2D74-4520-ACAB-C733230F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BENEFITS OF SOCIAL FARMING ENVIRONMENT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59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FF8DDE7-7669-4C9B-9011-CF91ABE01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" y="809625"/>
            <a:ext cx="10079521" cy="1543050"/>
          </a:xfrm>
        </p:spPr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fulfill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previously</a:t>
            </a:r>
            <a:r>
              <a:rPr lang="cs-CZ" dirty="0"/>
              <a:t> </a:t>
            </a:r>
            <a:r>
              <a:rPr lang="cs-CZ" dirty="0" err="1"/>
              <a:t>mentioned</a:t>
            </a:r>
            <a:r>
              <a:rPr lang="cs-CZ" dirty="0"/>
              <a:t> </a:t>
            </a:r>
            <a:r>
              <a:rPr lang="cs-CZ" dirty="0" err="1"/>
              <a:t>goals</a:t>
            </a:r>
            <a:r>
              <a:rPr lang="cs-CZ" dirty="0"/>
              <a:t> and </a:t>
            </a:r>
            <a:r>
              <a:rPr lang="cs-CZ" dirty="0" err="1"/>
              <a:t>benefits</a:t>
            </a:r>
            <a:r>
              <a:rPr lang="cs-CZ" dirty="0"/>
              <a:t>?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00240EC-98EB-4271-839F-B4EC815FF69D}"/>
              </a:ext>
            </a:extLst>
          </p:cNvPr>
          <p:cNvGrpSpPr/>
          <p:nvPr/>
        </p:nvGrpSpPr>
        <p:grpSpPr>
          <a:xfrm>
            <a:off x="635645" y="2476499"/>
            <a:ext cx="4653260" cy="2492871"/>
            <a:chOff x="1576089" y="4925"/>
            <a:chExt cx="5991820" cy="359509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924D82B-12FF-41B9-A645-4933810538B3}"/>
                </a:ext>
              </a:extLst>
            </p:cNvPr>
            <p:cNvSpPr/>
            <p:nvPr/>
          </p:nvSpPr>
          <p:spPr>
            <a:xfrm>
              <a:off x="1576089" y="4925"/>
              <a:ext cx="5991820" cy="359509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050C65FF-EC20-4D95-A33F-C85E1F5B8CD5}"/>
                </a:ext>
              </a:extLst>
            </p:cNvPr>
            <p:cNvSpPr txBox="1"/>
            <p:nvPr/>
          </p:nvSpPr>
          <p:spPr>
            <a:xfrm>
              <a:off x="1576089" y="4925"/>
              <a:ext cx="5991820" cy="35950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6500" kern="1200" dirty="0"/>
                <a:t>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38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8FD838E-BAB8-419A-9CC3-639F63D1B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79D1FE-FE2F-4AB5-B52E-FC8D7D6F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HOLLISTIC APPROACH TO PEOPLE</a:t>
            </a:r>
          </a:p>
        </p:txBody>
      </p:sp>
      <p:graphicFrame>
        <p:nvGraphicFramePr>
          <p:cNvPr id="5" name="Zástupný symbol pro obsah 5">
            <a:extLst>
              <a:ext uri="{FF2B5EF4-FFF2-40B4-BE49-F238E27FC236}">
                <a16:creationId xmlns:a16="http://schemas.microsoft.com/office/drawing/2014/main" id="{05CF3BDD-9CF8-486E-904D-1116A9266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439746"/>
              </p:ext>
            </p:extLst>
          </p:nvPr>
        </p:nvGraphicFramePr>
        <p:xfrm>
          <a:off x="1323976" y="1793998"/>
          <a:ext cx="4936878" cy="4382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A1519E72-034E-4A42-9BAE-AA469E0277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2530" y="1916890"/>
            <a:ext cx="4302159" cy="41371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88B625B-5CCA-4C31-A934-C94817C00703}"/>
              </a:ext>
            </a:extLst>
          </p:cNvPr>
          <p:cNvSpPr txBox="1"/>
          <p:nvPr/>
        </p:nvSpPr>
        <p:spPr>
          <a:xfrm>
            <a:off x="7962427" y="2292531"/>
            <a:ext cx="130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COSMOS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22DA53-2C8E-425E-A048-DD54B5721289}"/>
              </a:ext>
            </a:extLst>
          </p:cNvPr>
          <p:cNvSpPr txBox="1"/>
          <p:nvPr/>
        </p:nvSpPr>
        <p:spPr>
          <a:xfrm>
            <a:off x="7962427" y="2852838"/>
            <a:ext cx="130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PLANET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9821390-318D-4DAC-9E88-BE0EA1BCBB26}"/>
              </a:ext>
            </a:extLst>
          </p:cNvPr>
          <p:cNvSpPr txBox="1"/>
          <p:nvPr/>
        </p:nvSpPr>
        <p:spPr>
          <a:xfrm>
            <a:off x="7962427" y="3451165"/>
            <a:ext cx="130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4A2F22E-56FB-401C-9F47-2F95A315B2DE}"/>
              </a:ext>
            </a:extLst>
          </p:cNvPr>
          <p:cNvSpPr txBox="1"/>
          <p:nvPr/>
        </p:nvSpPr>
        <p:spPr>
          <a:xfrm>
            <a:off x="7760754" y="4066821"/>
            <a:ext cx="170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BC447E-0C42-47D0-87DA-7D7C2D8EB761}"/>
              </a:ext>
            </a:extLst>
          </p:cNvPr>
          <p:cNvSpPr txBox="1"/>
          <p:nvPr/>
        </p:nvSpPr>
        <p:spPr>
          <a:xfrm>
            <a:off x="7835488" y="5040789"/>
            <a:ext cx="155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</a:p>
        </p:txBody>
      </p:sp>
    </p:spTree>
    <p:extLst>
      <p:ext uri="{BB962C8B-B14F-4D97-AF65-F5344CB8AC3E}">
        <p14:creationId xmlns:p14="http://schemas.microsoft.com/office/powerpoint/2010/main" val="143697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F56B78-48BE-4EA5-AD21-1F7263ED9B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3AA4D6-C06E-40A2-BB8D-2DAAF47BB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(DIS)COMFORT ZONE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1DC42F5-1A73-4696-8047-6199C2390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1410653"/>
            <a:ext cx="7886700" cy="47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2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501476-FDB2-4B4D-BB18-5C8FCDC766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CBA58B-082F-434E-977E-660C2B227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" y="681037"/>
            <a:ext cx="11229975" cy="1452563"/>
          </a:xfrm>
        </p:spPr>
        <p:txBody>
          <a:bodyPr/>
          <a:lstStyle/>
          <a:p>
            <a:r>
              <a:rPr lang="cs-CZ" dirty="0"/>
              <a:t>WHAT DO YOU NEED TO CREATE AN EVIRONMENT SUITABLE FOR PERSONAL GROWTH?</a:t>
            </a:r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FE9D45E1-7CF4-4500-A426-CC0F7E49C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002915"/>
              </p:ext>
            </p:extLst>
          </p:nvPr>
        </p:nvGraphicFramePr>
        <p:xfrm>
          <a:off x="0" y="2576945"/>
          <a:ext cx="11229974" cy="360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3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AD5AFB1-9AC8-4E8A-91C9-94644090D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" y="809625"/>
            <a:ext cx="10079521" cy="733425"/>
          </a:xfrm>
        </p:spPr>
        <p:txBody>
          <a:bodyPr/>
          <a:lstStyle/>
          <a:p>
            <a:r>
              <a:rPr lang="cs-CZ" dirty="0"/>
              <a:t>FEELING SAFE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3F99E52-8905-4796-AF39-5AEEEAD99C46}"/>
              </a:ext>
            </a:extLst>
          </p:cNvPr>
          <p:cNvGrpSpPr/>
          <p:nvPr/>
        </p:nvGrpSpPr>
        <p:grpSpPr>
          <a:xfrm>
            <a:off x="685800" y="1638299"/>
            <a:ext cx="10439400" cy="2667001"/>
            <a:chOff x="636302" y="2480"/>
            <a:chExt cx="7744209" cy="4570214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1FF34739-E260-4D92-BEAE-56DF9B6EDAD0}"/>
                </a:ext>
              </a:extLst>
            </p:cNvPr>
            <p:cNvSpPr/>
            <p:nvPr/>
          </p:nvSpPr>
          <p:spPr>
            <a:xfrm>
              <a:off x="763488" y="2480"/>
              <a:ext cx="7617023" cy="45702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9DB5BED6-2443-422D-A3CD-58389DC7F09A}"/>
                </a:ext>
              </a:extLst>
            </p:cNvPr>
            <p:cNvSpPr txBox="1"/>
            <p:nvPr/>
          </p:nvSpPr>
          <p:spPr>
            <a:xfrm>
              <a:off x="636302" y="2480"/>
              <a:ext cx="7744209" cy="4570214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5400" kern="1200" dirty="0"/>
                <a:t>What conditions do you need to feel safe? At work / on a farm / at school / 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52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720BAE-5F92-4244-AF7C-05651A5E84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D91A79B-639F-421A-B461-AFB0861A6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Safe</a:t>
            </a:r>
            <a:r>
              <a:rPr lang="cs-CZ" sz="2400" dirty="0"/>
              <a:t> </a:t>
            </a:r>
            <a:r>
              <a:rPr lang="cs-CZ" sz="2400" dirty="0" err="1"/>
              <a:t>environment</a:t>
            </a:r>
            <a:r>
              <a:rPr lang="cs-CZ" sz="2400" dirty="0"/>
              <a:t> = </a:t>
            </a:r>
            <a:r>
              <a:rPr lang="cs-CZ" sz="2400" dirty="0" err="1"/>
              <a:t>the</a:t>
            </a:r>
            <a:r>
              <a:rPr lang="cs-CZ" sz="2400" dirty="0"/>
              <a:t> basic </a:t>
            </a:r>
            <a:r>
              <a:rPr lang="cs-CZ" sz="2400" dirty="0" err="1"/>
              <a:t>condition</a:t>
            </a:r>
            <a:r>
              <a:rPr lang="cs-CZ" sz="2400" dirty="0"/>
              <a:t> in </a:t>
            </a:r>
            <a:r>
              <a:rPr lang="cs-CZ" sz="2400" dirty="0" err="1"/>
              <a:t>order</a:t>
            </a:r>
            <a:r>
              <a:rPr lang="cs-CZ" sz="2400" dirty="0"/>
              <a:t> to </a:t>
            </a:r>
            <a:r>
              <a:rPr lang="cs-CZ" sz="2400" dirty="0" err="1"/>
              <a:t>establish</a:t>
            </a:r>
            <a:r>
              <a:rPr lang="cs-CZ" sz="2400" dirty="0"/>
              <a:t> a </a:t>
            </a:r>
            <a:r>
              <a:rPr lang="cs-CZ" sz="2400" dirty="0" err="1"/>
              <a:t>relationship</a:t>
            </a:r>
            <a:r>
              <a:rPr lang="cs-CZ" sz="2400" dirty="0"/>
              <a:t> on </a:t>
            </a:r>
            <a:r>
              <a:rPr lang="cs-CZ" sz="2400" dirty="0" err="1"/>
              <a:t>which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build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Environment</a:t>
            </a:r>
            <a:endParaRPr lang="cs-CZ" sz="2400" dirty="0"/>
          </a:p>
          <a:p>
            <a:pPr marL="1485871" lvl="2"/>
            <a:r>
              <a:rPr lang="en-US" sz="2400" dirty="0"/>
              <a:t>People </a:t>
            </a:r>
            <a:r>
              <a:rPr lang="cs-CZ" sz="2400" dirty="0" err="1"/>
              <a:t>around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(i</a:t>
            </a:r>
            <a:r>
              <a:rPr lang="en-US" sz="2400" dirty="0" err="1"/>
              <a:t>ncl</a:t>
            </a:r>
            <a:r>
              <a:rPr lang="en-US" sz="2400" dirty="0"/>
              <a:t>. </a:t>
            </a:r>
            <a:r>
              <a:rPr lang="cs-CZ" sz="2400" dirty="0" err="1"/>
              <a:t>farmer</a:t>
            </a:r>
            <a:r>
              <a:rPr lang="cs-CZ" sz="2400" dirty="0"/>
              <a:t>,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worker</a:t>
            </a:r>
            <a:r>
              <a:rPr lang="cs-CZ" sz="2400" dirty="0"/>
              <a:t>)</a:t>
            </a:r>
            <a:r>
              <a:rPr lang="en-US" sz="2400" dirty="0"/>
              <a:t> </a:t>
            </a:r>
            <a:endParaRPr lang="cs-CZ" sz="2400" dirty="0"/>
          </a:p>
          <a:p>
            <a:pPr marL="1485871" lvl="2"/>
            <a:r>
              <a:rPr lang="cs-CZ" sz="2400" dirty="0"/>
              <a:t>L</a:t>
            </a:r>
            <a:r>
              <a:rPr lang="en-US" sz="2400" dirty="0" err="1"/>
              <a:t>ocat</a:t>
            </a:r>
            <a:r>
              <a:rPr lang="cs-CZ" sz="2400" dirty="0"/>
              <a:t>ion </a:t>
            </a:r>
            <a:r>
              <a:rPr lang="en-US" sz="2400" dirty="0"/>
              <a:t>(decoration, light, noise, space, layout of space, ergonomics of chairs and tables, </a:t>
            </a:r>
            <a:r>
              <a:rPr lang="cs-CZ" sz="2400" dirty="0" err="1"/>
              <a:t>tools</a:t>
            </a:r>
            <a:r>
              <a:rPr lang="cs-CZ" sz="2400" dirty="0"/>
              <a:t>, </a:t>
            </a:r>
            <a:r>
              <a:rPr lang="en-US" sz="2400" dirty="0"/>
              <a:t>aesthetic impression, temperature, …)</a:t>
            </a:r>
            <a:endParaRPr lang="cs-CZ" sz="2400" dirty="0"/>
          </a:p>
          <a:p>
            <a:pPr marL="1485871" lvl="2"/>
            <a:r>
              <a:rPr lang="en-US" sz="2400" dirty="0" err="1"/>
              <a:t>Psychohygiene</a:t>
            </a:r>
            <a:r>
              <a:rPr lang="en-US" sz="2400" dirty="0"/>
              <a:t> of the group (conditions that lead to satisfaction, happiness, but also fitness and performance)</a:t>
            </a:r>
            <a:endParaRPr lang="cs-CZ" sz="2400" dirty="0"/>
          </a:p>
          <a:p>
            <a:pPr marL="1485871" lvl="2"/>
            <a:r>
              <a:rPr lang="cs-CZ" sz="24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Atmosphere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Climate</a:t>
            </a:r>
            <a:endParaRPr lang="cs-CZ" sz="2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64E547-5156-4176-BE44-2D65AF77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(1) SAFE ENVIRONMENT</a:t>
            </a:r>
          </a:p>
        </p:txBody>
      </p:sp>
    </p:spTree>
    <p:extLst>
      <p:ext uri="{BB962C8B-B14F-4D97-AF65-F5344CB8AC3E}">
        <p14:creationId xmlns:p14="http://schemas.microsoft.com/office/powerpoint/2010/main" val="65551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78F1DCE-23C7-4FD6-AE9D-2E43D7D57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105A52E-D3F8-443D-90A0-C8786938B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Honesty between group members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Trust between group members (but also towards the </a:t>
            </a:r>
            <a:r>
              <a:rPr lang="cs-CZ" sz="2400" dirty="0" err="1"/>
              <a:t>farmer</a:t>
            </a:r>
            <a:r>
              <a:rPr lang="cs-CZ" sz="2400" dirty="0"/>
              <a:t>/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worker</a:t>
            </a:r>
            <a:r>
              <a:rPr lang="en-US" sz="2400" dirty="0"/>
              <a:t>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Humo</a:t>
            </a:r>
            <a:r>
              <a:rPr lang="cs-CZ" sz="2400" dirty="0"/>
              <a:t>u</a:t>
            </a:r>
            <a:r>
              <a:rPr lang="en-US" sz="2400" dirty="0"/>
              <a:t>r (but watch out for sarcasm, sarcasm and irony)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Community</a:t>
            </a:r>
            <a:r>
              <a:rPr lang="en-US" sz="2400" dirty="0"/>
              <a:t> cohesion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Community</a:t>
            </a:r>
            <a:r>
              <a:rPr lang="en-US" sz="2400" dirty="0"/>
              <a:t> satisfaction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Safe</a:t>
            </a:r>
            <a:r>
              <a:rPr lang="cs-CZ" sz="2400" dirty="0"/>
              <a:t> m</a:t>
            </a:r>
            <a:r>
              <a:rPr lang="en-US" sz="2400" dirty="0" err="1"/>
              <a:t>ethod</a:t>
            </a:r>
            <a:r>
              <a:rPr lang="cs-CZ" sz="2400" dirty="0"/>
              <a:t>s</a:t>
            </a:r>
            <a:r>
              <a:rPr lang="en-US" sz="2400" dirty="0"/>
              <a:t> of conflict resolution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C</a:t>
            </a:r>
            <a:r>
              <a:rPr lang="en-US" sz="2400" dirty="0" err="1"/>
              <a:t>oncentration</a:t>
            </a:r>
            <a:r>
              <a:rPr lang="en-US" sz="2400" dirty="0"/>
              <a:t> on assigned tasks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…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F33437-5BED-4514-95B0-D2CB77DA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SIGNS OF SAFE ENVIRONMENT</a:t>
            </a:r>
          </a:p>
        </p:txBody>
      </p:sp>
    </p:spTree>
    <p:extLst>
      <p:ext uri="{BB962C8B-B14F-4D97-AF65-F5344CB8AC3E}">
        <p14:creationId xmlns:p14="http://schemas.microsoft.com/office/powerpoint/2010/main" val="49368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4291AE4-E1DB-4BD8-8307-6A69389DC7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42EB9D-5AB6-400C-924F-4A823C403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From the </a:t>
            </a:r>
            <a:r>
              <a:rPr lang="cs-CZ" sz="2000" b="1" dirty="0" err="1"/>
              <a:t>farmer</a:t>
            </a:r>
            <a:r>
              <a:rPr lang="en-US" sz="2000" b="1" dirty="0"/>
              <a:t>‘s </a:t>
            </a:r>
            <a:r>
              <a:rPr lang="cs-CZ" sz="2000" b="1" dirty="0" err="1"/>
              <a:t>perspective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Pay equal attention to all group members (eye contact, asking questions, individual help/cooperation, …) 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</a:t>
            </a:r>
            <a:r>
              <a:rPr lang="cs-CZ" sz="2000" dirty="0"/>
              <a:t> </a:t>
            </a:r>
            <a:r>
              <a:rPr lang="en-US" sz="2000" dirty="0"/>
              <a:t>n</a:t>
            </a:r>
            <a:r>
              <a:rPr lang="cs-CZ" sz="2000" dirty="0"/>
              <a:t>o</a:t>
            </a:r>
            <a:r>
              <a:rPr lang="en-US" sz="2000" dirty="0"/>
              <a:t>t </a:t>
            </a:r>
            <a:r>
              <a:rPr lang="cs-CZ" sz="2000" dirty="0"/>
              <a:t>show</a:t>
            </a:r>
            <a:r>
              <a:rPr lang="en-US" sz="2000" dirty="0"/>
              <a:t> if there are "</a:t>
            </a:r>
            <a:r>
              <a:rPr lang="en-US" sz="2000" dirty="0" err="1"/>
              <a:t>favo</a:t>
            </a:r>
            <a:r>
              <a:rPr lang="cs-CZ" sz="2000" dirty="0"/>
              <a:t>u</a:t>
            </a:r>
            <a:r>
              <a:rPr lang="en-US" sz="2000" dirty="0"/>
              <a:t>rites" in the group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Group leadership style – </a:t>
            </a:r>
            <a:r>
              <a:rPr lang="cs-CZ" sz="2000" dirty="0" err="1"/>
              <a:t>foster</a:t>
            </a:r>
            <a:r>
              <a:rPr lang="cs-CZ" sz="2000" dirty="0"/>
              <a:t> </a:t>
            </a:r>
            <a:r>
              <a:rPr lang="en-US" sz="2000" dirty="0"/>
              <a:t>relationships (adapt to needs)</a:t>
            </a:r>
            <a:endParaRPr lang="cs-CZ" sz="2000" dirty="0"/>
          </a:p>
          <a:p>
            <a:endParaRPr lang="cs-CZ" sz="2000" dirty="0"/>
          </a:p>
          <a:p>
            <a:r>
              <a:rPr lang="cs-CZ" sz="2000" b="1" dirty="0" err="1"/>
              <a:t>Farm</a:t>
            </a:r>
            <a:r>
              <a:rPr lang="cs-CZ" sz="2000" b="1" dirty="0"/>
              <a:t> </a:t>
            </a:r>
            <a:r>
              <a:rPr lang="cs-CZ" sz="2000" b="1" dirty="0" err="1"/>
              <a:t>community</a:t>
            </a: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Promote </a:t>
            </a:r>
            <a:r>
              <a:rPr lang="cs-CZ" sz="2000" dirty="0" err="1"/>
              <a:t>community</a:t>
            </a:r>
            <a:r>
              <a:rPr lang="en-US" sz="2000" dirty="0"/>
              <a:t> cohesion (not only, but mainly trust between group members) 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Foster</a:t>
            </a:r>
            <a:r>
              <a:rPr lang="cs-CZ" sz="2000" dirty="0"/>
              <a:t> </a:t>
            </a:r>
            <a:r>
              <a:rPr lang="cs-CZ" sz="2000" dirty="0" err="1"/>
              <a:t>good</a:t>
            </a:r>
            <a:r>
              <a:rPr lang="cs-CZ" sz="2000" dirty="0"/>
              <a:t> q</a:t>
            </a:r>
            <a:r>
              <a:rPr lang="en-US" sz="2000" dirty="0" err="1"/>
              <a:t>uality</a:t>
            </a:r>
            <a:r>
              <a:rPr lang="en-US" sz="2000" dirty="0"/>
              <a:t> of relationships between group members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Care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community</a:t>
            </a:r>
            <a:r>
              <a:rPr lang="en-US" sz="2000" dirty="0"/>
              <a:t> size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Promote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values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community</a:t>
            </a:r>
            <a:r>
              <a:rPr lang="en-US" sz="2000" dirty="0"/>
              <a:t> membership</a:t>
            </a:r>
            <a:r>
              <a:rPr lang="cs-CZ" sz="2000" dirty="0"/>
              <a:t> – make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cs-CZ" sz="2000" dirty="0" err="1"/>
              <a:t>worth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Knowledge, acceptance and understanding of </a:t>
            </a:r>
            <a:r>
              <a:rPr lang="cs-CZ" sz="2000" dirty="0" err="1"/>
              <a:t>community</a:t>
            </a:r>
            <a:r>
              <a:rPr lang="en-US" sz="2000" dirty="0"/>
              <a:t> norms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62D0E6-1EB7-4514-ACED-0180ED26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FOSTER SAFE ENVIRONMENT</a:t>
            </a:r>
          </a:p>
        </p:txBody>
      </p:sp>
    </p:spTree>
    <p:extLst>
      <p:ext uri="{BB962C8B-B14F-4D97-AF65-F5344CB8AC3E}">
        <p14:creationId xmlns:p14="http://schemas.microsoft.com/office/powerpoint/2010/main" val="210141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9439275" y="6300057"/>
            <a:ext cx="2743200" cy="54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648000" bIns="144000" anchor="b" anchorCtr="0">
            <a:noAutofit/>
          </a:bodyPr>
          <a:lstStyle/>
          <a:p>
            <a:pPr marL="0" lvl="0" indent="0" algn="r" rtl="0">
              <a:lnSpc>
                <a:spcPct val="12136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lnSpc>
                  <a:spcPct val="1213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cs-CZ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-1" y="1638300"/>
            <a:ext cx="10353675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0" rIns="0" bIns="0" anchor="t" anchorCtr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Types of social farms their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Youth – definition of the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Goals, benefits &amp; approaches connected to 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Safe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Being fully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Ideas of R. W. Emerson &amp; Martin Buber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lang="en-US" sz="2300">
              <a:solidFill>
                <a:schemeClr val="accent2"/>
              </a:solidFill>
            </a:endParaRPr>
          </a:p>
          <a:p>
            <a:pPr marL="0" lvl="1" indent="107950" algn="l" rtl="0">
              <a:lnSpc>
                <a:spcPct val="111764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endParaRPr lang="en-US"/>
          </a:p>
          <a:p>
            <a:pPr marL="0" lvl="1" indent="107950" algn="l" rtl="0">
              <a:lnSpc>
                <a:spcPct val="111764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endParaRPr lang="en-US"/>
          </a:p>
          <a:p>
            <a:pPr marL="0" lvl="1" indent="107950" algn="l" rtl="0">
              <a:lnSpc>
                <a:spcPct val="111764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endParaRPr lang="en-US" dirty="0"/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9525" y="681037"/>
            <a:ext cx="1050607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45700" rIns="91425" bIns="45700" anchor="ctr" anchorCtr="0">
            <a:noAutofit/>
          </a:bodyPr>
          <a:lstStyle/>
          <a:p>
            <a:pPr lvl="0"/>
            <a:r>
              <a:rPr lang="cs-CZ"/>
              <a:t>OVERVIEW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3812B77-5F38-4154-B6B6-F756E162D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28675"/>
            <a:ext cx="10172700" cy="828675"/>
          </a:xfrm>
        </p:spPr>
        <p:txBody>
          <a:bodyPr/>
          <a:lstStyle/>
          <a:p>
            <a:r>
              <a:rPr lang="cs-CZ" dirty="0"/>
              <a:t>(2) BE </a:t>
            </a:r>
            <a:r>
              <a:rPr lang="cs-CZ" dirty="0" err="1"/>
              <a:t>fully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, BE AUTHENTIC</a:t>
            </a:r>
          </a:p>
        </p:txBody>
      </p:sp>
      <p:graphicFrame>
        <p:nvGraphicFramePr>
          <p:cNvPr id="3" name="Zástupný symbol pro obsah 3">
            <a:extLst>
              <a:ext uri="{FF2B5EF4-FFF2-40B4-BE49-F238E27FC236}">
                <a16:creationId xmlns:a16="http://schemas.microsoft.com/office/drawing/2014/main" id="{3C166E42-9936-4816-96EF-02E38D2DD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327283"/>
              </p:ext>
            </p:extLst>
          </p:nvPr>
        </p:nvGraphicFramePr>
        <p:xfrm>
          <a:off x="715109" y="1771651"/>
          <a:ext cx="9543316" cy="26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D4B20A29-6A88-488D-BDC7-A6FFD7B10030}"/>
              </a:ext>
            </a:extLst>
          </p:cNvPr>
          <p:cNvSpPr txBox="1">
            <a:spLocks/>
          </p:cNvSpPr>
          <p:nvPr/>
        </p:nvSpPr>
        <p:spPr>
          <a:xfrm>
            <a:off x="907690" y="6457998"/>
            <a:ext cx="3086100" cy="545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endParaRPr lang="en-GB" sz="11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9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67C3715-A0AB-48DA-87F0-D04800DFC1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53CB14-1DC5-49D7-B31B-A0F79A222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Being fully aware of oneself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Being „tuned“ on the other(s) … establishing the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Being aware of what is going on in the moment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Being aware of the surrounding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Framing the present moment in wider circumstances</a:t>
            </a:r>
            <a:endParaRPr lang="cs-CZ" sz="2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1750EC-88B5-48DB-AEBD-44E8D91F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BEING FULLY PRESENT</a:t>
            </a:r>
          </a:p>
        </p:txBody>
      </p:sp>
    </p:spTree>
    <p:extLst>
      <p:ext uri="{BB962C8B-B14F-4D97-AF65-F5344CB8AC3E}">
        <p14:creationId xmlns:p14="http://schemas.microsoft.com/office/powerpoint/2010/main" val="4270595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AEFFC4E-4DD6-4989-9EFC-AD584C5EE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DD9237D-48CF-49ED-B991-28270E66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38300"/>
            <a:ext cx="7210426" cy="4538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No </a:t>
            </a:r>
            <a:r>
              <a:rPr lang="cs-CZ" sz="2000" dirty="0" err="1"/>
              <a:t>fixed</a:t>
            </a:r>
            <a:r>
              <a:rPr lang="cs-CZ" sz="2000" dirty="0"/>
              <a:t> and 100% </a:t>
            </a:r>
            <a:r>
              <a:rPr lang="cs-CZ" sz="2000" dirty="0" err="1"/>
              <a:t>rigid</a:t>
            </a:r>
            <a:r>
              <a:rPr lang="cs-CZ" sz="2000" dirty="0"/>
              <a:t> </a:t>
            </a:r>
            <a:r>
              <a:rPr lang="cs-CZ" sz="2000" dirty="0" err="1"/>
              <a:t>structures</a:t>
            </a:r>
            <a:r>
              <a:rPr lang="cs-CZ" sz="2000" dirty="0"/>
              <a:t> – </a:t>
            </a:r>
            <a:r>
              <a:rPr lang="cs-CZ" sz="2000" dirty="0" err="1"/>
              <a:t>everything</a:t>
            </a:r>
            <a:r>
              <a:rPr lang="cs-CZ" sz="2000" dirty="0"/>
              <a:t> in </a:t>
            </a:r>
            <a:r>
              <a:rPr lang="cs-CZ" sz="2000" dirty="0" err="1"/>
              <a:t>in</a:t>
            </a:r>
            <a:r>
              <a:rPr lang="cs-CZ" sz="2000" dirty="0"/>
              <a:t> </a:t>
            </a:r>
            <a:r>
              <a:rPr lang="cs-CZ" sz="2000" dirty="0" err="1"/>
              <a:t>constant</a:t>
            </a:r>
            <a:r>
              <a:rPr lang="cs-CZ" sz="2000" dirty="0"/>
              <a:t> flux and </a:t>
            </a:r>
            <a:r>
              <a:rPr lang="cs-CZ" sz="2000" dirty="0" err="1"/>
              <a:t>state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change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Relationships</a:t>
            </a:r>
            <a:r>
              <a:rPr lang="cs-CZ" sz="2000" dirty="0"/>
              <a:t> last long and are </a:t>
            </a:r>
            <a:r>
              <a:rPr lang="cs-CZ" sz="2000" dirty="0" err="1"/>
              <a:t>firm</a:t>
            </a:r>
            <a:r>
              <a:rPr lang="cs-CZ" sz="2000" dirty="0"/>
              <a:t> </a:t>
            </a:r>
            <a:r>
              <a:rPr lang="cs-CZ" sz="2000" dirty="0" err="1"/>
              <a:t>enough</a:t>
            </a:r>
            <a:r>
              <a:rPr lang="cs-CZ" sz="2000" dirty="0"/>
              <a:t> </a:t>
            </a:r>
            <a:r>
              <a:rPr lang="cs-CZ" sz="2000" dirty="0" err="1"/>
              <a:t>only</a:t>
            </a:r>
            <a:r>
              <a:rPr lang="cs-CZ" sz="2000" dirty="0"/>
              <a:t> </a:t>
            </a:r>
            <a:r>
              <a:rPr lang="cs-CZ" sz="2000" dirty="0" err="1"/>
              <a:t>when</a:t>
            </a:r>
            <a:r>
              <a:rPr lang="cs-CZ" sz="2000" dirty="0"/>
              <a:t> </a:t>
            </a:r>
            <a:r>
              <a:rPr lang="cs-CZ" sz="2000" dirty="0" err="1"/>
              <a:t>they</a:t>
            </a:r>
            <a:r>
              <a:rPr lang="cs-CZ" sz="2000" dirty="0"/>
              <a:t> </a:t>
            </a:r>
            <a:r>
              <a:rPr lang="cs-CZ" sz="2000" dirty="0" err="1"/>
              <a:t>change</a:t>
            </a:r>
            <a:r>
              <a:rPr lang="cs-CZ" sz="2000" dirty="0"/>
              <a:t> in </a:t>
            </a:r>
            <a:r>
              <a:rPr lang="cs-CZ" sz="2000" dirty="0" err="1"/>
              <a:t>time</a:t>
            </a:r>
            <a:r>
              <a:rPr lang="cs-CZ" sz="2000" dirty="0"/>
              <a:t> … </a:t>
            </a:r>
            <a:r>
              <a:rPr lang="cs-CZ" sz="2000" dirty="0" err="1"/>
              <a:t>because</a:t>
            </a:r>
            <a:r>
              <a:rPr lang="cs-CZ" sz="2000" dirty="0"/>
              <a:t> </a:t>
            </a: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change</a:t>
            </a:r>
            <a:r>
              <a:rPr lang="cs-CZ" sz="2000" dirty="0"/>
              <a:t> as </a:t>
            </a:r>
            <a:r>
              <a:rPr lang="cs-CZ" sz="2000" dirty="0" err="1"/>
              <a:t>well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Approaches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worked</a:t>
            </a:r>
            <a:r>
              <a:rPr lang="cs-CZ" sz="2000" dirty="0"/>
              <a:t> 10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even</a:t>
            </a:r>
            <a:r>
              <a:rPr lang="cs-CZ" sz="2000" dirty="0"/>
              <a:t> 5 </a:t>
            </a:r>
            <a:r>
              <a:rPr lang="cs-CZ" sz="2000" dirty="0" err="1"/>
              <a:t>years</a:t>
            </a:r>
            <a:r>
              <a:rPr lang="cs-CZ" sz="2000" dirty="0"/>
              <a:t> ago </a:t>
            </a:r>
            <a:r>
              <a:rPr lang="cs-CZ" sz="2000" dirty="0" err="1"/>
              <a:t>may</a:t>
            </a:r>
            <a:r>
              <a:rPr lang="cs-CZ" sz="2000" dirty="0"/>
              <a:t> not </a:t>
            </a:r>
            <a:r>
              <a:rPr lang="cs-CZ" sz="2000" dirty="0" err="1"/>
              <a:t>work</a:t>
            </a:r>
            <a:r>
              <a:rPr lang="cs-CZ" sz="2000" dirty="0"/>
              <a:t> </a:t>
            </a:r>
            <a:r>
              <a:rPr lang="cs-CZ" sz="2000" dirty="0" err="1"/>
              <a:t>now</a:t>
            </a:r>
            <a:r>
              <a:rPr lang="cs-CZ" sz="2000" dirty="0"/>
              <a:t>!</a:t>
            </a:r>
            <a:endParaRPr lang="en-GB" sz="2000" dirty="0"/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E8C0E2-D24C-4844-9363-7395798C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IS NOT TREMBLING IS NOT SOLID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66B742-CB38-4DAE-B862-6E0D13880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791" y="1485900"/>
            <a:ext cx="3420967" cy="45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6071EE9-9E97-4701-8BBB-C37746F57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" y="809625"/>
            <a:ext cx="10079521" cy="762000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question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7E94AF2-475C-4A76-929B-F0BDC6A37122}"/>
              </a:ext>
            </a:extLst>
          </p:cNvPr>
          <p:cNvGrpSpPr/>
          <p:nvPr/>
        </p:nvGrpSpPr>
        <p:grpSpPr>
          <a:xfrm>
            <a:off x="655327" y="1500002"/>
            <a:ext cx="10431773" cy="2586224"/>
            <a:chOff x="169552" y="1584"/>
            <a:chExt cx="6747495" cy="4048497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C6BBBC4-620B-4DD4-91C5-2FEDD9F2983A}"/>
                </a:ext>
              </a:extLst>
            </p:cNvPr>
            <p:cNvSpPr/>
            <p:nvPr/>
          </p:nvSpPr>
          <p:spPr>
            <a:xfrm>
              <a:off x="169552" y="1584"/>
              <a:ext cx="6747495" cy="404849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EC96F3D4-278E-47D1-B12E-47E7950EDFD9}"/>
                </a:ext>
              </a:extLst>
            </p:cNvPr>
            <p:cNvSpPr txBox="1"/>
            <p:nvPr/>
          </p:nvSpPr>
          <p:spPr>
            <a:xfrm>
              <a:off x="169552" y="1584"/>
              <a:ext cx="6747495" cy="404849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6500" kern="1200" dirty="0"/>
                <a:t>SO WHY IS A COW A GREAT BOSS?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822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D4DC9D3-E0E9-44FA-A1B2-C3F0FACFEB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3CB69DD-861F-42B4-A3DE-A4946F9D4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safe, meaningful and enjoyable experiences for participants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opportunities for participants to shape their own placement experience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a high level of governance and quality assurance for commissioners of social farming</a:t>
            </a:r>
            <a:r>
              <a:rPr lang="cs-CZ" dirty="0"/>
              <a:t> </a:t>
            </a:r>
            <a:r>
              <a:rPr lang="cs-CZ" dirty="0" err="1"/>
              <a:t>placements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that all stakeholders </a:t>
            </a:r>
            <a:r>
              <a:rPr lang="en-US" i="1" dirty="0"/>
              <a:t>work together </a:t>
            </a:r>
            <a:r>
              <a:rPr lang="en-US" dirty="0"/>
              <a:t>to </a:t>
            </a:r>
            <a:r>
              <a:rPr lang="en-US" dirty="0" err="1"/>
              <a:t>maximi</a:t>
            </a:r>
            <a:r>
              <a:rPr lang="cs-CZ" dirty="0"/>
              <a:t>z</a:t>
            </a:r>
            <a:r>
              <a:rPr lang="en-US" dirty="0"/>
              <a:t>e the benefits from the social farming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participants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D1F65C-CD62-402B-B83A-911E3B6A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POSSIBLE OUTCOMES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58AEA72-9EB4-403E-97A1-1EA0A387DE27}"/>
              </a:ext>
            </a:extLst>
          </p:cNvPr>
          <p:cNvSpPr/>
          <p:nvPr/>
        </p:nvSpPr>
        <p:spPr>
          <a:xfrm>
            <a:off x="4255476" y="4804201"/>
            <a:ext cx="6260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</a:p>
          <a:p>
            <a:pPr algn="r"/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Farming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Relevance,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52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7D81CE-5CE3-486D-B032-6DD294038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C2CBDA-D9F2-4135-BF5B-7DB71151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 FARMING: THE IRISH PATHWAY</a:t>
            </a:r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ABCA6B01-4043-4B31-8998-EE8E4E500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934" y="1372607"/>
            <a:ext cx="6489675" cy="49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24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27D81CE-5CE3-486D-B032-6DD294038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C2CBDA-D9F2-4135-BF5B-7DB71151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 FARMING: THE IRISH PATHWAY</a:t>
            </a:r>
          </a:p>
        </p:txBody>
      </p:sp>
      <p:pic>
        <p:nvPicPr>
          <p:cNvPr id="7" name="Zástupný symbol pro obsah 5">
            <a:extLst>
              <a:ext uri="{FF2B5EF4-FFF2-40B4-BE49-F238E27FC236}">
                <a16:creationId xmlns:a16="http://schemas.microsoft.com/office/drawing/2014/main" id="{BDA5F3E5-9215-4C51-B6ED-406FAAE16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11" y="1268786"/>
            <a:ext cx="6421413" cy="50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8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1682" y="1998617"/>
            <a:ext cx="8712574" cy="105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000" tIns="45700" rIns="91425" bIns="45700" anchor="ctr" anchorCtr="0">
            <a:normAutofit/>
          </a:bodyPr>
          <a:lstStyle/>
          <a:p>
            <a:pPr lvl="0"/>
            <a:r>
              <a:rPr lang="cs-CZ" dirty="0"/>
              <a:t>THANK YOU FOR YOUR ATTENTION</a:t>
            </a:r>
            <a:endParaRPr dirty="0"/>
          </a:p>
        </p:txBody>
      </p:sp>
      <p:sp>
        <p:nvSpPr>
          <p:cNvPr id="262" name="Google Shape;262;p22"/>
          <p:cNvSpPr txBox="1">
            <a:spLocks noGrp="1"/>
          </p:cNvSpPr>
          <p:nvPr>
            <p:ph type="body" idx="1"/>
          </p:nvPr>
        </p:nvSpPr>
        <p:spPr>
          <a:xfrm>
            <a:off x="562" y="3626757"/>
            <a:ext cx="8713694" cy="105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8000" tIns="720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</a:pPr>
            <a:r>
              <a:rPr lang="en-US" sz="2000" dirty="0"/>
              <a:t>Name of Lecturer</a:t>
            </a:r>
          </a:p>
          <a:p>
            <a:pPr marL="0" lvl="1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</a:pPr>
            <a:r>
              <a:rPr lang="en-US" sz="1600" dirty="0">
                <a:solidFill>
                  <a:schemeClr val="accent6"/>
                </a:solidFill>
              </a:rPr>
              <a:t>Institution of Lecturer</a:t>
            </a:r>
          </a:p>
        </p:txBody>
      </p:sp>
      <p:sp>
        <p:nvSpPr>
          <p:cNvPr id="263" name="Google Shape;263;p22"/>
          <p:cNvSpPr txBox="1">
            <a:spLocks noGrp="1"/>
          </p:cNvSpPr>
          <p:nvPr>
            <p:ph type="ftr" idx="11"/>
          </p:nvPr>
        </p:nvSpPr>
        <p:spPr>
          <a:xfrm>
            <a:off x="945513" y="5396847"/>
            <a:ext cx="2495550" cy="27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68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cs-CZ" dirty="0"/>
              <a:t>+ call number</a:t>
            </a:r>
            <a:endParaRPr lang="cs-CZ" baseline="30000" dirty="0"/>
          </a:p>
        </p:txBody>
      </p:sp>
      <p:sp>
        <p:nvSpPr>
          <p:cNvPr id="264" name="Google Shape;264;p22"/>
          <p:cNvSpPr txBox="1">
            <a:spLocks noGrp="1"/>
          </p:cNvSpPr>
          <p:nvPr>
            <p:ph type="body" idx="2"/>
          </p:nvPr>
        </p:nvSpPr>
        <p:spPr>
          <a:xfrm>
            <a:off x="947738" y="5676148"/>
            <a:ext cx="2650457" cy="48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cs-CZ" dirty="0">
                <a:solidFill>
                  <a:schemeClr val="bg1"/>
                </a:solidFill>
              </a:rPr>
              <a:t>name@xyz.com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88951AB-EC7D-4B27-B5BA-90388032140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/>
            <a:r>
              <a:rPr lang="cs-CZ" dirty="0">
                <a:solidFill>
                  <a:schemeClr val="bg1"/>
                </a:solidFill>
              </a:rPr>
              <a:t>parizek@jabok.cz </a:t>
            </a:r>
          </a:p>
          <a:p>
            <a:pPr marL="0"/>
            <a:endParaRPr lang="de-DE" dirty="0"/>
          </a:p>
        </p:txBody>
      </p:sp>
      <p:pic>
        <p:nvPicPr>
          <p:cNvPr id="5" name="Picture 2" descr="https://mirrors.creativecommons.org/presskit/buttons/88x31/png/by-nc.png">
            <a:extLst>
              <a:ext uri="{FF2B5EF4-FFF2-40B4-BE49-F238E27FC236}">
                <a16:creationId xmlns:a16="http://schemas.microsoft.com/office/drawing/2014/main" id="{AE1E3096-99C3-4C05-87DC-12444089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7" y="2437098"/>
            <a:ext cx="1361196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3899342-77C7-4B4D-98B4-19FF3476EE96}"/>
              </a:ext>
            </a:extLst>
          </p:cNvPr>
          <p:cNvSpPr/>
          <p:nvPr/>
        </p:nvSpPr>
        <p:spPr>
          <a:xfrm>
            <a:off x="1781173" y="2451683"/>
            <a:ext cx="1014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with Refugees and forced displaced people - Agriculture as a path of inclusion © 2022 by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SoFarTEAM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licensed under CC BY-NC 4.0.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a copy of this license, visit http://creativecommons.org/licenses/by-nc/4.0/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CA85D35-84D2-41DF-8489-86D5EF058A53}"/>
              </a:ext>
            </a:extLst>
          </p:cNvPr>
          <p:cNvSpPr/>
          <p:nvPr/>
        </p:nvSpPr>
        <p:spPr>
          <a:xfrm>
            <a:off x="564757" y="3566116"/>
            <a:ext cx="5661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slides were created by Michal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Pařízek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Jabok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Academy of Social Pedagogy and Theology</a:t>
            </a:r>
          </a:p>
          <a:p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Salmovská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00 Praha 2, Czech Republic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E77EA7-5781-4BAE-A0AA-D21EFE7D80D1}"/>
              </a:ext>
            </a:extLst>
          </p:cNvPr>
          <p:cNvSpPr/>
          <p:nvPr/>
        </p:nvSpPr>
        <p:spPr>
          <a:xfrm>
            <a:off x="504310" y="5372100"/>
            <a:ext cx="466725" cy="347364"/>
          </a:xfrm>
          <a:prstGeom prst="rect">
            <a:avLst/>
          </a:prstGeom>
          <a:solidFill>
            <a:srgbClr val="047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4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B0401C-D3AE-4928-9C82-2B6E30B54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AA93F2-05E5-4CF2-AAB4-9ED018DA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TYPES OF SOCIAL FARMS AND THEIR APPROACHES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05D5D4C-D71E-454E-AD4C-6FBF15E1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5300" y="1783915"/>
            <a:ext cx="3581400" cy="3548063"/>
          </a:xfrm>
          <a:prstGeom prst="quadArrow">
            <a:avLst>
              <a:gd name="adj1" fmla="val 8745"/>
              <a:gd name="adj2" fmla="val 10274"/>
              <a:gd name="adj3" fmla="val 1313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038A2E1-39D4-47C7-8059-C174DD317CCF}"/>
              </a:ext>
            </a:extLst>
          </p:cNvPr>
          <p:cNvSpPr txBox="1"/>
          <p:nvPr/>
        </p:nvSpPr>
        <p:spPr>
          <a:xfrm>
            <a:off x="4872643" y="1351192"/>
            <a:ext cx="2446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GB" sz="2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6B46064-1763-4E95-982B-1941CC62CA15}"/>
              </a:ext>
            </a:extLst>
          </p:cNvPr>
          <p:cNvSpPr txBox="1"/>
          <p:nvPr/>
        </p:nvSpPr>
        <p:spPr>
          <a:xfrm>
            <a:off x="1690082" y="3319419"/>
            <a:ext cx="27930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cs-CZ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FD6DB86-701A-4966-99C4-A7357AC93B87}"/>
              </a:ext>
            </a:extLst>
          </p:cNvPr>
          <p:cNvSpPr txBox="1"/>
          <p:nvPr/>
        </p:nvSpPr>
        <p:spPr>
          <a:xfrm>
            <a:off x="8077200" y="3319419"/>
            <a:ext cx="2863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53F6D5A-F6F0-4FD4-9BF7-DE4F2754BB05}"/>
              </a:ext>
            </a:extLst>
          </p:cNvPr>
          <p:cNvSpPr txBox="1"/>
          <p:nvPr/>
        </p:nvSpPr>
        <p:spPr>
          <a:xfrm>
            <a:off x="3958245" y="5422910"/>
            <a:ext cx="42755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CARE, REHABILITATION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meaningfully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7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EAF13F5-01A1-486F-BFE6-8FF5A2373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8A1AAD0-AFCF-4BF8-AEF1-4FDBEA842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/>
              <a:t>Do you consider yourself „YOUTH“?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800"/>
              <a:t>A specific group only from the 1950s onwards – the development of subcultures &amp; free time</a:t>
            </a:r>
          </a:p>
          <a:p>
            <a:pPr marL="1485871" lvl="2">
              <a:lnSpc>
                <a:spcPct val="100000"/>
              </a:lnSpc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Since 1960s the youth = 12 – 24 years</a:t>
            </a:r>
          </a:p>
          <a:p>
            <a:pPr marL="1485871" lvl="2">
              <a:lnSpc>
                <a:spcPct val="100000"/>
              </a:lnSpc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UNICEF &amp; WHO</a:t>
            </a:r>
          </a:p>
          <a:p>
            <a:pPr marL="1943060" lvl="3">
              <a:lnSpc>
                <a:spcPct val="100000"/>
              </a:lnSpc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Adolescent: 10-19</a:t>
            </a:r>
            <a:endParaRPr lang="cs-CZ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060" lvl="3">
              <a:lnSpc>
                <a:spcPct val="100000"/>
              </a:lnSpc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Young People: 10-24</a:t>
            </a:r>
            <a:endParaRPr lang="cs-CZ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060" lvl="3">
              <a:lnSpc>
                <a:spcPct val="100000"/>
              </a:lnSpc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Youth: 15-24</a:t>
            </a:r>
            <a:endParaRPr lang="cs-CZ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871" lvl="2">
              <a:lnSpc>
                <a:spcPct val="100000"/>
              </a:lnSpc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20 – 29 years old = young adults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AA5809-E5EE-477B-9413-B0434870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YOUTH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15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A0166A8-4094-4F61-8E2A-CFD700A5FC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34ED06B-C2A6-46F9-AF42-33C2DC49C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Youth is a period when self-concept is constructed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</a:t>
            </a:r>
            <a:r>
              <a:rPr lang="en-US" dirty="0" err="1"/>
              <a:t>ccording</a:t>
            </a:r>
            <a:r>
              <a:rPr lang="en-US" dirty="0"/>
              <a:t> to G</a:t>
            </a:r>
            <a:r>
              <a:rPr lang="cs-CZ" dirty="0" err="1"/>
              <a:t>eorge</a:t>
            </a:r>
            <a:r>
              <a:rPr lang="en-US" dirty="0"/>
              <a:t> H</a:t>
            </a:r>
            <a:r>
              <a:rPr lang="cs-CZ" dirty="0" err="1"/>
              <a:t>erbert</a:t>
            </a:r>
            <a:r>
              <a:rPr lang="en-US" dirty="0"/>
              <a:t> Mead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US" dirty="0"/>
              <a:t>strongly influenced by significant and generalized others</a:t>
            </a:r>
            <a:r>
              <a:rPr lang="cs-CZ" dirty="0"/>
              <a:t> + </a:t>
            </a:r>
            <a:r>
              <a:rPr lang="cs-CZ" dirty="0" err="1"/>
              <a:t>the</a:t>
            </a:r>
            <a:r>
              <a:rPr lang="cs-CZ" dirty="0"/>
              <a:t> influence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peers, lifestyle, gender, culture and other relevant factors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‘I‘ </a:t>
            </a:r>
            <a:r>
              <a:rPr lang="cs-CZ" dirty="0"/>
              <a:t>(natural) </a:t>
            </a:r>
            <a:r>
              <a:rPr lang="en-US" dirty="0"/>
              <a:t>is the response of an individual to the attitudes of others, while the ‘Me‘</a:t>
            </a:r>
            <a:r>
              <a:rPr lang="cs-CZ" dirty="0"/>
              <a:t> (</a:t>
            </a:r>
            <a:r>
              <a:rPr lang="cs-CZ" dirty="0" err="1"/>
              <a:t>socially</a:t>
            </a:r>
            <a:r>
              <a:rPr lang="cs-CZ" dirty="0"/>
              <a:t> </a:t>
            </a:r>
            <a:r>
              <a:rPr lang="cs-CZ" dirty="0" err="1"/>
              <a:t>determined</a:t>
            </a:r>
            <a:r>
              <a:rPr lang="cs-CZ" dirty="0"/>
              <a:t>)</a:t>
            </a:r>
            <a:r>
              <a:rPr lang="en-US" dirty="0"/>
              <a:t> is the organized set of attitudes of others which an individual assumes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‘I‘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 as </a:t>
            </a:r>
            <a:r>
              <a:rPr lang="cs-CZ" dirty="0" err="1"/>
              <a:t>subejct</a:t>
            </a:r>
            <a:r>
              <a:rPr lang="cs-CZ" dirty="0"/>
              <a:t>;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‘Me‘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self</a:t>
            </a:r>
            <a:r>
              <a:rPr lang="cs-CZ" dirty="0"/>
              <a:t> as </a:t>
            </a:r>
            <a:r>
              <a:rPr lang="cs-CZ" dirty="0" err="1"/>
              <a:t>object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B7201F-9108-4518-8F71-F909B315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YOUTH – G. H. MEAD´S THEORY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BD2E61F-F403-4458-8325-69542DB9A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419396"/>
              </p:ext>
            </p:extLst>
          </p:nvPr>
        </p:nvGraphicFramePr>
        <p:xfrm>
          <a:off x="751742" y="3165230"/>
          <a:ext cx="7640515" cy="110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02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55A3DA7-9919-41D2-B927-8D12D602E0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45C52E1-D28F-4099-81A1-D4FB1562F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4905375"/>
            <a:ext cx="10353675" cy="127158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 err="1"/>
              <a:t>Your</a:t>
            </a:r>
            <a:r>
              <a:rPr lang="cs-CZ" dirty="0"/>
              <a:t> SELF </a:t>
            </a:r>
            <a:r>
              <a:rPr lang="cs-CZ" dirty="0" err="1"/>
              <a:t>determines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and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relate</a:t>
            </a:r>
            <a:r>
              <a:rPr lang="cs-CZ" dirty="0"/>
              <a:t> to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!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D95F28-BC31-4FB7-B3FB-275CE8CB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 IS YOUR TRUE SELF?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65671F-36C6-49CB-8F28-CC40213B7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199824"/>
              </p:ext>
            </p:extLst>
          </p:nvPr>
        </p:nvGraphicFramePr>
        <p:xfrm>
          <a:off x="553916" y="1486938"/>
          <a:ext cx="9799758" cy="405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412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320F2BE-1BB8-BE53-867D-2BB72E89A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" y="809625"/>
            <a:ext cx="11020421" cy="714375"/>
          </a:xfrm>
        </p:spPr>
        <p:txBody>
          <a:bodyPr/>
          <a:lstStyle/>
          <a:p>
            <a:r>
              <a:rPr lang="cs-CZ" dirty="0"/>
              <a:t>YOUTH AS A TARGET GROUP AT SOCIAL FARMS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7768A0-2547-44A1-9BF0-2D4872160947}"/>
              </a:ext>
            </a:extLst>
          </p:cNvPr>
          <p:cNvSpPr txBox="1">
            <a:spLocks/>
          </p:cNvSpPr>
          <p:nvPr/>
        </p:nvSpPr>
        <p:spPr>
          <a:xfrm>
            <a:off x="666750" y="1590675"/>
            <a:ext cx="10353675" cy="45386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2"/>
                </a:solidFill>
              </a:rPr>
              <a:t>Y</a:t>
            </a:r>
            <a:r>
              <a:rPr lang="en-US" sz="2400" dirty="0" err="1">
                <a:solidFill>
                  <a:schemeClr val="accent2"/>
                </a:solidFill>
              </a:rPr>
              <a:t>oung</a:t>
            </a:r>
            <a:r>
              <a:rPr lang="en-US" sz="2400" dirty="0">
                <a:solidFill>
                  <a:schemeClr val="accent2"/>
                </a:solidFill>
              </a:rPr>
              <a:t> people may be refugees, they may struggle with their mental health condition, learning or intellectual difficulties, they may be recovering from drug addiction</a:t>
            </a:r>
            <a:r>
              <a:rPr lang="cs-CZ" sz="2400" dirty="0">
                <a:solidFill>
                  <a:schemeClr val="accent2"/>
                </a:solidFill>
              </a:rPr>
              <a:t>, </a:t>
            </a:r>
            <a:r>
              <a:rPr lang="en-US" sz="2400" dirty="0">
                <a:solidFill>
                  <a:schemeClr val="accent2"/>
                </a:solidFill>
              </a:rPr>
              <a:t>they may be physically challenged</a:t>
            </a:r>
            <a:r>
              <a:rPr lang="cs-CZ" sz="2400" dirty="0">
                <a:solidFill>
                  <a:schemeClr val="accent2"/>
                </a:solidFill>
              </a:rPr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2"/>
                </a:solidFill>
              </a:rPr>
              <a:t>Most </a:t>
            </a:r>
            <a:r>
              <a:rPr lang="cs-CZ" sz="2400" dirty="0" err="1">
                <a:solidFill>
                  <a:schemeClr val="accent2"/>
                </a:solidFill>
              </a:rPr>
              <a:t>often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 err="1">
                <a:solidFill>
                  <a:schemeClr val="accent2"/>
                </a:solidFill>
              </a:rPr>
              <a:t>they</a:t>
            </a:r>
            <a:r>
              <a:rPr lang="cs-CZ" sz="2400" dirty="0">
                <a:solidFill>
                  <a:schemeClr val="accent2"/>
                </a:solidFill>
              </a:rPr>
              <a:t> are </a:t>
            </a:r>
            <a:r>
              <a:rPr lang="cs-CZ" sz="2400" dirty="0" err="1">
                <a:solidFill>
                  <a:schemeClr val="accent2"/>
                </a:solidFill>
              </a:rPr>
              <a:t>those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 err="1">
                <a:solidFill>
                  <a:schemeClr val="accent2"/>
                </a:solidFill>
              </a:rPr>
              <a:t>who</a:t>
            </a:r>
            <a:r>
              <a:rPr lang="cs-CZ" sz="2400" dirty="0">
                <a:solidFill>
                  <a:schemeClr val="accent2"/>
                </a:solidFill>
              </a:rPr>
              <a:t> „</a:t>
            </a:r>
            <a:r>
              <a:rPr lang="cs-CZ" sz="2400" dirty="0" err="1">
                <a:solidFill>
                  <a:schemeClr val="accent2"/>
                </a:solidFill>
              </a:rPr>
              <a:t>fall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 err="1">
                <a:solidFill>
                  <a:schemeClr val="accent2"/>
                </a:solidFill>
              </a:rPr>
              <a:t>through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 err="1">
                <a:solidFill>
                  <a:schemeClr val="accent2"/>
                </a:solidFill>
              </a:rPr>
              <a:t>the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r>
              <a:rPr lang="cs-CZ" sz="2400" dirty="0" err="1">
                <a:solidFill>
                  <a:schemeClr val="accent2"/>
                </a:solidFill>
              </a:rPr>
              <a:t>cracks</a:t>
            </a:r>
            <a:r>
              <a:rPr lang="cs-CZ" sz="2400" dirty="0">
                <a:solidFill>
                  <a:schemeClr val="accent2"/>
                </a:solidFill>
              </a:rPr>
              <a:t>“</a:t>
            </a:r>
          </a:p>
          <a:p>
            <a:pPr marL="1485871" lvl="2"/>
            <a:r>
              <a:rPr lang="cs-CZ" sz="2400" dirty="0" err="1"/>
              <a:t>Youth</a:t>
            </a:r>
            <a:r>
              <a:rPr lang="cs-CZ" sz="2400" dirty="0"/>
              <a:t> </a:t>
            </a:r>
            <a:r>
              <a:rPr lang="cs-CZ" sz="2400" dirty="0" err="1"/>
              <a:t>coming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socially</a:t>
            </a:r>
            <a:r>
              <a:rPr lang="cs-CZ" sz="2400" dirty="0"/>
              <a:t> </a:t>
            </a:r>
            <a:r>
              <a:rPr lang="cs-CZ" sz="2400" dirty="0" err="1"/>
              <a:t>unsupportive</a:t>
            </a:r>
            <a:r>
              <a:rPr lang="cs-CZ" sz="2400" dirty="0"/>
              <a:t> background</a:t>
            </a:r>
          </a:p>
          <a:p>
            <a:pPr marL="1485871" lvl="2"/>
            <a:r>
              <a:rPr lang="cs-CZ" sz="2400" dirty="0" err="1"/>
              <a:t>Youth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underdevelopped</a:t>
            </a:r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skills</a:t>
            </a:r>
            <a:endParaRPr lang="cs-CZ" sz="2400" dirty="0"/>
          </a:p>
          <a:p>
            <a:pPr marL="1485871" lvl="2"/>
            <a:r>
              <a:rPr lang="cs-CZ" sz="2400" dirty="0" err="1"/>
              <a:t>Youth</a:t>
            </a:r>
            <a:r>
              <a:rPr lang="cs-CZ" sz="2400" dirty="0"/>
              <a:t> </a:t>
            </a:r>
            <a:r>
              <a:rPr lang="cs-CZ" sz="2400" dirty="0" err="1"/>
              <a:t>who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had </a:t>
            </a:r>
            <a:r>
              <a:rPr lang="cs-CZ" sz="2400" dirty="0" err="1"/>
              <a:t>problems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authorities</a:t>
            </a:r>
            <a:r>
              <a:rPr lang="cs-CZ" sz="2400" dirty="0"/>
              <a:t>,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may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tresspassed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law</a:t>
            </a:r>
            <a:endParaRPr lang="cs-CZ" sz="2400" dirty="0"/>
          </a:p>
          <a:p>
            <a:pPr marL="1485871" lvl="2"/>
            <a:r>
              <a:rPr lang="cs-CZ" sz="2400" dirty="0"/>
              <a:t>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97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EC113E8-3998-48C1-98C4-38BD273BF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90AB946-D3B6-47AC-A0B9-589C7EB49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you</a:t>
            </a:r>
            <a:r>
              <a:rPr lang="cs-CZ" sz="2400" dirty="0"/>
              <a:t> </a:t>
            </a:r>
            <a:r>
              <a:rPr lang="en-US" sz="2400" dirty="0"/>
              <a:t>encourage pro-social </a:t>
            </a:r>
            <a:r>
              <a:rPr lang="en-US" sz="2400" dirty="0" err="1"/>
              <a:t>behaviour</a:t>
            </a:r>
            <a:r>
              <a:rPr lang="en-US" sz="2400" dirty="0"/>
              <a:t> on the farm when participants may be coming from backgrounds or situations where this is not modelled or even valued?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does the farmer communicate what has to be done, establish his/her authority and credibility without being seen as another 'teacher' or someone to be defied?</a:t>
            </a:r>
            <a:endParaRPr lang="cs-CZ" sz="24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053F1C-9966-459E-A228-3F6D53C2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MAIN ISSUES OF SOFARTEAM</a:t>
            </a:r>
          </a:p>
        </p:txBody>
      </p:sp>
    </p:spTree>
    <p:extLst>
      <p:ext uri="{BB962C8B-B14F-4D97-AF65-F5344CB8AC3E}">
        <p14:creationId xmlns:p14="http://schemas.microsoft.com/office/powerpoint/2010/main" val="201144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471D695-9C0D-4D7D-A0F9-57D95C32F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" y="809625"/>
            <a:ext cx="10079521" cy="571500"/>
          </a:xfrm>
        </p:spPr>
        <p:txBody>
          <a:bodyPr/>
          <a:lstStyle/>
          <a:p>
            <a:r>
              <a:rPr lang="cs-CZ" sz="3600" dirty="0" err="1"/>
              <a:t>Essential</a:t>
            </a:r>
            <a:r>
              <a:rPr lang="cs-CZ" sz="3600" dirty="0"/>
              <a:t> </a:t>
            </a:r>
            <a:r>
              <a:rPr lang="cs-CZ" sz="3600" dirty="0" err="1"/>
              <a:t>conditions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SF </a:t>
            </a:r>
            <a:r>
              <a:rPr lang="cs-CZ" sz="3600" dirty="0" err="1"/>
              <a:t>success</a:t>
            </a:r>
            <a:endParaRPr lang="de-DE" sz="3600" dirty="0"/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F28705EC-1FC0-4F51-B8C2-6E9B171DE53F}"/>
              </a:ext>
            </a:extLst>
          </p:cNvPr>
          <p:cNvSpPr txBox="1">
            <a:spLocks/>
          </p:cNvSpPr>
          <p:nvPr/>
        </p:nvSpPr>
        <p:spPr>
          <a:xfrm>
            <a:off x="556952" y="1602463"/>
            <a:ext cx="9522573" cy="3368548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</a:t>
            </a:r>
            <a:endParaRPr lang="cs-CZ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endParaRPr lang="cs-CZ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diverse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cs-CZ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cs-CZ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cs-CZ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cs-CZ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0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So Far Team">
      <a:dk1>
        <a:srgbClr val="1D1D1B"/>
      </a:dk1>
      <a:lt1>
        <a:srgbClr val="FFFFFF"/>
      </a:lt1>
      <a:dk2>
        <a:srgbClr val="585857"/>
      </a:dk2>
      <a:lt2>
        <a:srgbClr val="CDCDCD"/>
      </a:lt2>
      <a:accent1>
        <a:srgbClr val="13426F"/>
      </a:accent1>
      <a:accent2>
        <a:srgbClr val="057233"/>
      </a:accent2>
      <a:accent3>
        <a:srgbClr val="5DC5F1"/>
      </a:accent3>
      <a:accent4>
        <a:srgbClr val="98C8ED"/>
      </a:accent4>
      <a:accent5>
        <a:srgbClr val="DE6A53"/>
      </a:accent5>
      <a:accent6>
        <a:srgbClr val="F9B334"/>
      </a:accent6>
      <a:hlink>
        <a:srgbClr val="000000"/>
      </a:hlink>
      <a:folHlink>
        <a:srgbClr val="E6E6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2272</Words>
  <Application>Microsoft Office PowerPoint</Application>
  <PresentationFormat>Breitbild</PresentationFormat>
  <Paragraphs>236</Paragraphs>
  <Slides>28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Calibri</vt:lpstr>
      <vt:lpstr>Roboto Condensed</vt:lpstr>
      <vt:lpstr>Arial</vt:lpstr>
      <vt:lpstr>Motiv Office</vt:lpstr>
      <vt:lpstr>Youth &amp; Social Farming</vt:lpstr>
      <vt:lpstr>OVERVIEW</vt:lpstr>
      <vt:lpstr>TYPES OF SOCIAL FARMS AND THEIR APPROACHES</vt:lpstr>
      <vt:lpstr>YOUTH</vt:lpstr>
      <vt:lpstr>YOUTH – G. H. MEAD´S THEORY</vt:lpstr>
      <vt:lpstr>WHAT IS YOUR TRUE SELF?</vt:lpstr>
      <vt:lpstr>PowerPoint-Präsentation</vt:lpstr>
      <vt:lpstr>MAIN ISSUES OF SOFARTEAM</vt:lpstr>
      <vt:lpstr>PowerPoint-Präsentation</vt:lpstr>
      <vt:lpstr>GOALS PURSUED BY SOCIAL FARMS</vt:lpstr>
      <vt:lpstr>BENEFITS OF SOCIAL FARMING ENVIRONMENT</vt:lpstr>
      <vt:lpstr>PowerPoint-Präsentation</vt:lpstr>
      <vt:lpstr>HOLLISTIC APPROACH TO PEOPLE</vt:lpstr>
      <vt:lpstr>(DIS)COMFORT ZONE</vt:lpstr>
      <vt:lpstr>WHAT DO YOU NEED TO CREATE AN EVIRONMENT SUITABLE FOR PERSONAL GROWTH?</vt:lpstr>
      <vt:lpstr>PowerPoint-Präsentation</vt:lpstr>
      <vt:lpstr>(1) SAFE ENVIRONMENT</vt:lpstr>
      <vt:lpstr>SIGNS OF SAFE ENVIRONMENT</vt:lpstr>
      <vt:lpstr>HOW TO FOSTER SAFE ENVIRONMENT</vt:lpstr>
      <vt:lpstr>PowerPoint-Präsentation</vt:lpstr>
      <vt:lpstr>BEING FULLY PRESENT</vt:lpstr>
      <vt:lpstr>WHAT IS NOT TREMBLING IS NOT SOLID</vt:lpstr>
      <vt:lpstr>PowerPoint-Präsentation</vt:lpstr>
      <vt:lpstr>POSSIBLE OUTCOMES</vt:lpstr>
      <vt:lpstr>SOCIAL FARMING: THE IRISH PATHWAY</vt:lpstr>
      <vt:lpstr>SOCIAL FARMING: THE IRISH PATHWAY</vt:lpstr>
      <vt:lpstr>THANK YOU FOR YOUR ATTENTION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FARMING THEORIES  SOFARTEAM NEUBRANDENGURG</dc:title>
  <dc:creator>Eliška Hudcová</dc:creator>
  <cp:lastModifiedBy>Michael Harth</cp:lastModifiedBy>
  <cp:revision>54</cp:revision>
  <dcterms:created xsi:type="dcterms:W3CDTF">2022-08-23T16:25:13Z</dcterms:created>
  <dcterms:modified xsi:type="dcterms:W3CDTF">2023-07-07T13:44:07Z</dcterms:modified>
</cp:coreProperties>
</file>